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 id="2147485683" r:id="rId2"/>
  </p:sldMasterIdLst>
  <p:notesMasterIdLst>
    <p:notesMasterId r:id="rId60"/>
  </p:notesMasterIdLst>
  <p:handoutMasterIdLst>
    <p:handoutMasterId r:id="rId61"/>
  </p:handoutMasterIdLst>
  <p:sldIdLst>
    <p:sldId id="349" r:id="rId3"/>
    <p:sldId id="434" r:id="rId4"/>
    <p:sldId id="435" r:id="rId5"/>
    <p:sldId id="399" r:id="rId6"/>
    <p:sldId id="429" r:id="rId7"/>
    <p:sldId id="507" r:id="rId8"/>
    <p:sldId id="508" r:id="rId9"/>
    <p:sldId id="509" r:id="rId10"/>
    <p:sldId id="510" r:id="rId11"/>
    <p:sldId id="511" r:id="rId12"/>
    <p:sldId id="475" r:id="rId13"/>
    <p:sldId id="512" r:id="rId14"/>
    <p:sldId id="513" r:id="rId15"/>
    <p:sldId id="527" r:id="rId16"/>
    <p:sldId id="514" r:id="rId17"/>
    <p:sldId id="536" r:id="rId18"/>
    <p:sldId id="543" r:id="rId19"/>
    <p:sldId id="544" r:id="rId20"/>
    <p:sldId id="545" r:id="rId21"/>
    <p:sldId id="546" r:id="rId22"/>
    <p:sldId id="547" r:id="rId23"/>
    <p:sldId id="548" r:id="rId24"/>
    <p:sldId id="549" r:id="rId25"/>
    <p:sldId id="550" r:id="rId26"/>
    <p:sldId id="537" r:id="rId27"/>
    <p:sldId id="538" r:id="rId28"/>
    <p:sldId id="539" r:id="rId29"/>
    <p:sldId id="540" r:id="rId30"/>
    <p:sldId id="541" r:id="rId31"/>
    <p:sldId id="542" r:id="rId32"/>
    <p:sldId id="515" r:id="rId33"/>
    <p:sldId id="522" r:id="rId34"/>
    <p:sldId id="523" r:id="rId35"/>
    <p:sldId id="524" r:id="rId36"/>
    <p:sldId id="525" r:id="rId37"/>
    <p:sldId id="526" r:id="rId38"/>
    <p:sldId id="518" r:id="rId39"/>
    <p:sldId id="519" r:id="rId40"/>
    <p:sldId id="553" r:id="rId41"/>
    <p:sldId id="560" r:id="rId42"/>
    <p:sldId id="528" r:id="rId43"/>
    <p:sldId id="561" r:id="rId44"/>
    <p:sldId id="530" r:id="rId45"/>
    <p:sldId id="531" r:id="rId46"/>
    <p:sldId id="555" r:id="rId47"/>
    <p:sldId id="556" r:id="rId48"/>
    <p:sldId id="557" r:id="rId49"/>
    <p:sldId id="558" r:id="rId50"/>
    <p:sldId id="559" r:id="rId51"/>
    <p:sldId id="562" r:id="rId52"/>
    <p:sldId id="554" r:id="rId53"/>
    <p:sldId id="516" r:id="rId54"/>
    <p:sldId id="520" r:id="rId55"/>
    <p:sldId id="535" r:id="rId56"/>
    <p:sldId id="551" r:id="rId57"/>
    <p:sldId id="552" r:id="rId58"/>
    <p:sldId id="284" r:id="rId59"/>
  </p:sldIdLst>
  <p:sldSz cx="9144000" cy="6858000" type="screen4x3"/>
  <p:notesSz cx="6797675" cy="9928225"/>
  <p:defaultTextStyle>
    <a:defPPr>
      <a:defRPr lang="pl-PL"/>
    </a:defPPr>
    <a:lvl1pPr algn="l" rtl="0" eaLnBrk="0" fontAlgn="base" hangingPunct="0">
      <a:spcBef>
        <a:spcPct val="0"/>
      </a:spcBef>
      <a:spcAft>
        <a:spcPct val="0"/>
      </a:spcAft>
      <a:defRPr sz="3600" b="1" kern="1200">
        <a:solidFill>
          <a:schemeClr val="tx1"/>
        </a:solidFill>
        <a:latin typeface="Arial Black" pitchFamily="34" charset="0"/>
        <a:ea typeface="+mn-ea"/>
        <a:cs typeface="Arial" charset="0"/>
      </a:defRPr>
    </a:lvl1pPr>
    <a:lvl2pPr marL="457200" algn="l" rtl="0" eaLnBrk="0" fontAlgn="base" hangingPunct="0">
      <a:spcBef>
        <a:spcPct val="0"/>
      </a:spcBef>
      <a:spcAft>
        <a:spcPct val="0"/>
      </a:spcAft>
      <a:defRPr sz="3600" b="1" kern="1200">
        <a:solidFill>
          <a:schemeClr val="tx1"/>
        </a:solidFill>
        <a:latin typeface="Arial Black" pitchFamily="34" charset="0"/>
        <a:ea typeface="+mn-ea"/>
        <a:cs typeface="Arial" charset="0"/>
      </a:defRPr>
    </a:lvl2pPr>
    <a:lvl3pPr marL="914400" algn="l" rtl="0" eaLnBrk="0" fontAlgn="base" hangingPunct="0">
      <a:spcBef>
        <a:spcPct val="0"/>
      </a:spcBef>
      <a:spcAft>
        <a:spcPct val="0"/>
      </a:spcAft>
      <a:defRPr sz="3600" b="1" kern="1200">
        <a:solidFill>
          <a:schemeClr val="tx1"/>
        </a:solidFill>
        <a:latin typeface="Arial Black" pitchFamily="34" charset="0"/>
        <a:ea typeface="+mn-ea"/>
        <a:cs typeface="Arial" charset="0"/>
      </a:defRPr>
    </a:lvl3pPr>
    <a:lvl4pPr marL="1371600" algn="l" rtl="0" eaLnBrk="0" fontAlgn="base" hangingPunct="0">
      <a:spcBef>
        <a:spcPct val="0"/>
      </a:spcBef>
      <a:spcAft>
        <a:spcPct val="0"/>
      </a:spcAft>
      <a:defRPr sz="3600" b="1" kern="1200">
        <a:solidFill>
          <a:schemeClr val="tx1"/>
        </a:solidFill>
        <a:latin typeface="Arial Black" pitchFamily="34" charset="0"/>
        <a:ea typeface="+mn-ea"/>
        <a:cs typeface="Arial" charset="0"/>
      </a:defRPr>
    </a:lvl4pPr>
    <a:lvl5pPr marL="1828800" algn="l" rtl="0" eaLnBrk="0" fontAlgn="base" hangingPunct="0">
      <a:spcBef>
        <a:spcPct val="0"/>
      </a:spcBef>
      <a:spcAft>
        <a:spcPct val="0"/>
      </a:spcAft>
      <a:defRPr sz="3600" b="1" kern="1200">
        <a:solidFill>
          <a:schemeClr val="tx1"/>
        </a:solidFill>
        <a:latin typeface="Arial Black" pitchFamily="34" charset="0"/>
        <a:ea typeface="+mn-ea"/>
        <a:cs typeface="Arial" charset="0"/>
      </a:defRPr>
    </a:lvl5pPr>
    <a:lvl6pPr marL="2286000" algn="l" defTabSz="914400" rtl="0" eaLnBrk="1" latinLnBrk="0" hangingPunct="1">
      <a:defRPr sz="3600" b="1" kern="1200">
        <a:solidFill>
          <a:schemeClr val="tx1"/>
        </a:solidFill>
        <a:latin typeface="Arial Black" pitchFamily="34" charset="0"/>
        <a:ea typeface="+mn-ea"/>
        <a:cs typeface="Arial" charset="0"/>
      </a:defRPr>
    </a:lvl6pPr>
    <a:lvl7pPr marL="2743200" algn="l" defTabSz="914400" rtl="0" eaLnBrk="1" latinLnBrk="0" hangingPunct="1">
      <a:defRPr sz="3600" b="1" kern="1200">
        <a:solidFill>
          <a:schemeClr val="tx1"/>
        </a:solidFill>
        <a:latin typeface="Arial Black" pitchFamily="34" charset="0"/>
        <a:ea typeface="+mn-ea"/>
        <a:cs typeface="Arial" charset="0"/>
      </a:defRPr>
    </a:lvl7pPr>
    <a:lvl8pPr marL="3200400" algn="l" defTabSz="914400" rtl="0" eaLnBrk="1" latinLnBrk="0" hangingPunct="1">
      <a:defRPr sz="3600" b="1" kern="1200">
        <a:solidFill>
          <a:schemeClr val="tx1"/>
        </a:solidFill>
        <a:latin typeface="Arial Black" pitchFamily="34" charset="0"/>
        <a:ea typeface="+mn-ea"/>
        <a:cs typeface="Arial" charset="0"/>
      </a:defRPr>
    </a:lvl8pPr>
    <a:lvl9pPr marL="3657600" algn="l" defTabSz="914400" rtl="0" eaLnBrk="1" latinLnBrk="0" hangingPunct="1">
      <a:defRPr sz="3600" b="1"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E5CD"/>
    <a:srgbClr val="AFEBF3"/>
    <a:srgbClr val="E5D7C5"/>
    <a:srgbClr val="FF9900"/>
    <a:srgbClr val="FFFFFF"/>
    <a:srgbClr val="FF9966"/>
    <a:srgbClr val="33CC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5981" autoAdjust="0"/>
  </p:normalViewPr>
  <p:slideViewPr>
    <p:cSldViewPr>
      <p:cViewPr>
        <p:scale>
          <a:sx n="100" d="100"/>
          <a:sy n="100" d="100"/>
        </p:scale>
        <p:origin x="-504" y="-204"/>
      </p:cViewPr>
      <p:guideLst>
        <p:guide orient="horz" pos="2160"/>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92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MagdaB\Pulpit\Paulina\&#379;ary\Ankiety%20doro&#347;l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'Pyt. 1'!$A$12:$A$15</c:f>
              <c:strCache>
                <c:ptCount val="4"/>
                <c:pt idx="0">
                  <c:v>Zdecydowanie tak</c:v>
                </c:pt>
                <c:pt idx="1">
                  <c:v>Raczej tak</c:v>
                </c:pt>
                <c:pt idx="2">
                  <c:v>Raczej nie</c:v>
                </c:pt>
                <c:pt idx="3">
                  <c:v>Zdecydowanie nie</c:v>
                </c:pt>
              </c:strCache>
            </c:strRef>
          </c:cat>
          <c:val>
            <c:numRef>
              <c:f>'Pyt. 1'!$B$12:$B$15</c:f>
              <c:numCache>
                <c:formatCode>0%</c:formatCode>
                <c:ptCount val="4"/>
                <c:pt idx="0">
                  <c:v>0.55000000000000004</c:v>
                </c:pt>
                <c:pt idx="1">
                  <c:v>0.39</c:v>
                </c:pt>
                <c:pt idx="2">
                  <c:v>0.04</c:v>
                </c:pt>
                <c:pt idx="3">
                  <c:v>0.02</c:v>
                </c:pt>
              </c:numCache>
            </c:numRef>
          </c:val>
        </c:ser>
        <c:dLbls>
          <c:showLegendKey val="0"/>
          <c:showVal val="1"/>
          <c:showCatName val="0"/>
          <c:showSerName val="0"/>
          <c:showPercent val="0"/>
          <c:showBubbleSize val="0"/>
        </c:dLbls>
        <c:gapWidth val="75"/>
        <c:axId val="136530944"/>
        <c:axId val="136655616"/>
      </c:barChart>
      <c:catAx>
        <c:axId val="136530944"/>
        <c:scaling>
          <c:orientation val="minMax"/>
        </c:scaling>
        <c:delete val="0"/>
        <c:axPos val="l"/>
        <c:majorTickMark val="none"/>
        <c:minorTickMark val="none"/>
        <c:tickLblPos val="nextTo"/>
        <c:crossAx val="136655616"/>
        <c:crosses val="autoZero"/>
        <c:auto val="1"/>
        <c:lblAlgn val="ctr"/>
        <c:lblOffset val="100"/>
        <c:noMultiLvlLbl val="0"/>
      </c:catAx>
      <c:valAx>
        <c:axId val="136655616"/>
        <c:scaling>
          <c:orientation val="minMax"/>
        </c:scaling>
        <c:delete val="1"/>
        <c:axPos val="b"/>
        <c:numFmt formatCode="0%" sourceLinked="1"/>
        <c:majorTickMark val="none"/>
        <c:minorTickMark val="none"/>
        <c:tickLblPos val="nextTo"/>
        <c:crossAx val="136530944"/>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t>
            </a:r>
            <a:r>
              <a:rPr lang="pl-PL"/>
              <a:t>iek</a:t>
            </a:r>
            <a:endParaRPr lang="en-US"/>
          </a:p>
        </c:rich>
      </c:tx>
      <c:layout/>
      <c:overlay val="0"/>
    </c:title>
    <c:autoTitleDeleted val="0"/>
    <c:plotArea>
      <c:layout/>
      <c:barChart>
        <c:barDir val="bar"/>
        <c:grouping val="clustered"/>
        <c:varyColors val="0"/>
        <c:ser>
          <c:idx val="0"/>
          <c:order val="0"/>
          <c:invertIfNegative val="0"/>
          <c:dLbls>
            <c:dLblPos val="inEnd"/>
            <c:showLegendKey val="0"/>
            <c:showVal val="1"/>
            <c:showCatName val="0"/>
            <c:showSerName val="0"/>
            <c:showPercent val="0"/>
            <c:showBubbleSize val="0"/>
            <c:showLeaderLines val="0"/>
          </c:dLbls>
          <c:cat>
            <c:strRef>
              <c:f>METRYCZKA!$B$38:$B$44</c:f>
              <c:strCache>
                <c:ptCount val="7"/>
                <c:pt idx="0">
                  <c:v>do 18 lat</c:v>
                </c:pt>
                <c:pt idx="1">
                  <c:v>od 18 do 24</c:v>
                </c:pt>
                <c:pt idx="2">
                  <c:v>od 25 do 29</c:v>
                </c:pt>
                <c:pt idx="3">
                  <c:v>od 30 do 39</c:v>
                </c:pt>
                <c:pt idx="4">
                  <c:v>od 40 do 49</c:v>
                </c:pt>
                <c:pt idx="5">
                  <c:v>od 50 do 59</c:v>
                </c:pt>
                <c:pt idx="6">
                  <c:v>60 lat i więcej</c:v>
                </c:pt>
              </c:strCache>
            </c:strRef>
          </c:cat>
          <c:val>
            <c:numRef>
              <c:f>METRYCZKA!$C$38:$C$44</c:f>
              <c:numCache>
                <c:formatCode>0%</c:formatCode>
                <c:ptCount val="7"/>
                <c:pt idx="0">
                  <c:v>0.01</c:v>
                </c:pt>
                <c:pt idx="1">
                  <c:v>0.08</c:v>
                </c:pt>
                <c:pt idx="2">
                  <c:v>0.09</c:v>
                </c:pt>
                <c:pt idx="3">
                  <c:v>0.28000000000000003</c:v>
                </c:pt>
                <c:pt idx="4">
                  <c:v>0.17</c:v>
                </c:pt>
                <c:pt idx="5">
                  <c:v>0.2</c:v>
                </c:pt>
                <c:pt idx="6">
                  <c:v>0.17</c:v>
                </c:pt>
              </c:numCache>
            </c:numRef>
          </c:val>
        </c:ser>
        <c:dLbls>
          <c:showLegendKey val="0"/>
          <c:showVal val="0"/>
          <c:showCatName val="0"/>
          <c:showSerName val="0"/>
          <c:showPercent val="0"/>
          <c:showBubbleSize val="0"/>
        </c:dLbls>
        <c:gapWidth val="75"/>
        <c:overlap val="40"/>
        <c:axId val="152577152"/>
        <c:axId val="152578688"/>
      </c:barChart>
      <c:catAx>
        <c:axId val="152577152"/>
        <c:scaling>
          <c:orientation val="minMax"/>
        </c:scaling>
        <c:delete val="0"/>
        <c:axPos val="l"/>
        <c:majorTickMark val="none"/>
        <c:minorTickMark val="none"/>
        <c:tickLblPos val="nextTo"/>
        <c:crossAx val="152578688"/>
        <c:crosses val="autoZero"/>
        <c:auto val="1"/>
        <c:lblAlgn val="ctr"/>
        <c:lblOffset val="100"/>
        <c:noMultiLvlLbl val="0"/>
      </c:catAx>
      <c:valAx>
        <c:axId val="152578688"/>
        <c:scaling>
          <c:orientation val="minMax"/>
        </c:scaling>
        <c:delete val="1"/>
        <c:axPos val="b"/>
        <c:majorGridlines/>
        <c:numFmt formatCode="0%" sourceLinked="1"/>
        <c:majorTickMark val="none"/>
        <c:minorTickMark val="none"/>
        <c:tickLblPos val="nextTo"/>
        <c:crossAx val="15257715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a:t>Płeć</a:t>
            </a:r>
          </a:p>
        </c:rich>
      </c:tx>
      <c:layout/>
      <c:overlay val="0"/>
    </c:title>
    <c:autoTitleDeleted val="0"/>
    <c:plotArea>
      <c:layout/>
      <c:barChart>
        <c:barDir val="bar"/>
        <c:grouping val="clustered"/>
        <c:varyColors val="0"/>
        <c:dLbls>
          <c:showLegendKey val="0"/>
          <c:showVal val="0"/>
          <c:showCatName val="0"/>
          <c:showSerName val="0"/>
          <c:showPercent val="0"/>
          <c:showBubbleSize val="0"/>
        </c:dLbls>
        <c:gapWidth val="75"/>
        <c:overlap val="40"/>
        <c:axId val="152619648"/>
        <c:axId val="152625536"/>
      </c:barChart>
      <c:catAx>
        <c:axId val="152619648"/>
        <c:scaling>
          <c:orientation val="minMax"/>
        </c:scaling>
        <c:delete val="0"/>
        <c:axPos val="l"/>
        <c:majorTickMark val="none"/>
        <c:minorTickMark val="none"/>
        <c:tickLblPos val="nextTo"/>
        <c:crossAx val="152625536"/>
        <c:crosses val="autoZero"/>
        <c:auto val="1"/>
        <c:lblAlgn val="ctr"/>
        <c:lblOffset val="100"/>
        <c:noMultiLvlLbl val="0"/>
      </c:catAx>
      <c:valAx>
        <c:axId val="152625536"/>
        <c:scaling>
          <c:orientation val="minMax"/>
        </c:scaling>
        <c:delete val="1"/>
        <c:axPos val="b"/>
        <c:majorGridlines/>
        <c:numFmt formatCode="0%" sourceLinked="1"/>
        <c:majorTickMark val="none"/>
        <c:minorTickMark val="none"/>
        <c:tickLblPos val="nextTo"/>
        <c:crossAx val="15261964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a:t>Wykształcenie</a:t>
            </a:r>
          </a:p>
        </c:rich>
      </c:tx>
      <c:layout/>
      <c:overlay val="0"/>
    </c:title>
    <c:autoTitleDeleted val="0"/>
    <c:plotArea>
      <c:layout/>
      <c:barChart>
        <c:barDir val="bar"/>
        <c:grouping val="clustered"/>
        <c:varyColors val="0"/>
        <c:ser>
          <c:idx val="0"/>
          <c:order val="0"/>
          <c:invertIfNegative val="0"/>
          <c:dLbls>
            <c:dLblPos val="inEnd"/>
            <c:showLegendKey val="0"/>
            <c:showVal val="1"/>
            <c:showCatName val="0"/>
            <c:showSerName val="0"/>
            <c:showPercent val="0"/>
            <c:showBubbleSize val="0"/>
            <c:showLeaderLines val="0"/>
          </c:dLbls>
          <c:cat>
            <c:strRef>
              <c:f>METRYCZKA!$B$48:$B$54</c:f>
              <c:strCache>
                <c:ptCount val="7"/>
                <c:pt idx="0">
                  <c:v>NIEPEŁNE PODSTAWOWE</c:v>
                </c:pt>
                <c:pt idx="1">
                  <c:v>PODSTAWOWE</c:v>
                </c:pt>
                <c:pt idx="2">
                  <c:v>GIMNAZJALNE</c:v>
                </c:pt>
                <c:pt idx="3">
                  <c:v>ZASADNIECZE ZAWODOWE</c:v>
                </c:pt>
                <c:pt idx="4">
                  <c:v>ŚREDNIE</c:v>
                </c:pt>
                <c:pt idx="5">
                  <c:v>POLICEALNE/NIEPEŁNE WYŻSZE</c:v>
                </c:pt>
                <c:pt idx="6">
                  <c:v>WYŻSZE</c:v>
                </c:pt>
              </c:strCache>
            </c:strRef>
          </c:cat>
          <c:val>
            <c:numRef>
              <c:f>METRYCZKA!$C$48:$C$54</c:f>
              <c:numCache>
                <c:formatCode>0%</c:formatCode>
                <c:ptCount val="7"/>
                <c:pt idx="0">
                  <c:v>0.01</c:v>
                </c:pt>
                <c:pt idx="1">
                  <c:v>0.08</c:v>
                </c:pt>
                <c:pt idx="2">
                  <c:v>0.02</c:v>
                </c:pt>
                <c:pt idx="3">
                  <c:v>0.21</c:v>
                </c:pt>
                <c:pt idx="4">
                  <c:v>0.3</c:v>
                </c:pt>
                <c:pt idx="5">
                  <c:v>0.12</c:v>
                </c:pt>
                <c:pt idx="6">
                  <c:v>0.26</c:v>
                </c:pt>
              </c:numCache>
            </c:numRef>
          </c:val>
        </c:ser>
        <c:dLbls>
          <c:showLegendKey val="0"/>
          <c:showVal val="0"/>
          <c:showCatName val="0"/>
          <c:showSerName val="0"/>
          <c:showPercent val="0"/>
          <c:showBubbleSize val="0"/>
        </c:dLbls>
        <c:gapWidth val="75"/>
        <c:overlap val="40"/>
        <c:axId val="152650112"/>
        <c:axId val="152651648"/>
      </c:barChart>
      <c:catAx>
        <c:axId val="152650112"/>
        <c:scaling>
          <c:orientation val="minMax"/>
        </c:scaling>
        <c:delete val="0"/>
        <c:axPos val="l"/>
        <c:majorTickMark val="none"/>
        <c:minorTickMark val="none"/>
        <c:tickLblPos val="nextTo"/>
        <c:crossAx val="152651648"/>
        <c:crosses val="autoZero"/>
        <c:auto val="1"/>
        <c:lblAlgn val="ctr"/>
        <c:lblOffset val="100"/>
        <c:noMultiLvlLbl val="0"/>
      </c:catAx>
      <c:valAx>
        <c:axId val="152651648"/>
        <c:scaling>
          <c:orientation val="minMax"/>
        </c:scaling>
        <c:delete val="1"/>
        <c:axPos val="b"/>
        <c:majorGridlines/>
        <c:numFmt formatCode="0%" sourceLinked="1"/>
        <c:majorTickMark val="none"/>
        <c:minorTickMark val="none"/>
        <c:tickLblPos val="nextTo"/>
        <c:crossAx val="15265011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a:t>Płeć</a:t>
            </a:r>
          </a:p>
        </c:rich>
      </c:tx>
      <c:layout/>
      <c:overlay val="0"/>
    </c:title>
    <c:autoTitleDeleted val="0"/>
    <c:plotArea>
      <c:layout/>
      <c:barChart>
        <c:barDir val="bar"/>
        <c:grouping val="clustered"/>
        <c:varyColors val="0"/>
        <c:dLbls>
          <c:showLegendKey val="0"/>
          <c:showVal val="0"/>
          <c:showCatName val="0"/>
          <c:showSerName val="0"/>
          <c:showPercent val="0"/>
          <c:showBubbleSize val="0"/>
        </c:dLbls>
        <c:gapWidth val="75"/>
        <c:overlap val="40"/>
        <c:axId val="152688512"/>
        <c:axId val="152690048"/>
      </c:barChart>
      <c:catAx>
        <c:axId val="152688512"/>
        <c:scaling>
          <c:orientation val="minMax"/>
        </c:scaling>
        <c:delete val="0"/>
        <c:axPos val="l"/>
        <c:majorTickMark val="none"/>
        <c:minorTickMark val="none"/>
        <c:tickLblPos val="nextTo"/>
        <c:crossAx val="152690048"/>
        <c:crosses val="autoZero"/>
        <c:auto val="1"/>
        <c:lblAlgn val="ctr"/>
        <c:lblOffset val="100"/>
        <c:noMultiLvlLbl val="0"/>
      </c:catAx>
      <c:valAx>
        <c:axId val="152690048"/>
        <c:scaling>
          <c:orientation val="minMax"/>
        </c:scaling>
        <c:delete val="1"/>
        <c:axPos val="b"/>
        <c:majorGridlines/>
        <c:numFmt formatCode="0%" sourceLinked="1"/>
        <c:majorTickMark val="none"/>
        <c:minorTickMark val="none"/>
        <c:tickLblPos val="nextTo"/>
        <c:crossAx val="152688512"/>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dirty="0" smtClean="0"/>
              <a:t>Czy Pan(i) pracuje zawodowo, jako:</a:t>
            </a:r>
            <a:endParaRPr lang="pl-PL" dirty="0"/>
          </a:p>
        </c:rich>
      </c:tx>
      <c:layout/>
      <c:overlay val="0"/>
    </c:title>
    <c:autoTitleDeleted val="0"/>
    <c:plotArea>
      <c:layout/>
      <c:barChart>
        <c:barDir val="bar"/>
        <c:grouping val="clustered"/>
        <c:varyColors val="0"/>
        <c:ser>
          <c:idx val="0"/>
          <c:order val="0"/>
          <c:invertIfNegative val="0"/>
          <c:dLbls>
            <c:dLblPos val="inEnd"/>
            <c:showLegendKey val="0"/>
            <c:showVal val="1"/>
            <c:showCatName val="0"/>
            <c:showSerName val="0"/>
            <c:showPercent val="0"/>
            <c:showBubbleSize val="0"/>
            <c:showLeaderLines val="0"/>
          </c:dLbls>
          <c:cat>
            <c:strRef>
              <c:f>METRYCZKA!$B$57:$B$61</c:f>
              <c:strCache>
                <c:ptCount val="5"/>
                <c:pt idx="0">
                  <c:v>parcownik najemny w sektorze prywatnym</c:v>
                </c:pt>
                <c:pt idx="1">
                  <c:v>pracownik gospodarki uspołecznionej</c:v>
                </c:pt>
                <c:pt idx="2">
                  <c:v>pracuje na własny rachunek</c:v>
                </c:pt>
                <c:pt idx="3">
                  <c:v>nie pracuje</c:v>
                </c:pt>
                <c:pt idx="4">
                  <c:v>inne (jakie)</c:v>
                </c:pt>
              </c:strCache>
            </c:strRef>
          </c:cat>
          <c:val>
            <c:numRef>
              <c:f>METRYCZKA!$C$57:$C$61</c:f>
              <c:numCache>
                <c:formatCode>0%</c:formatCode>
                <c:ptCount val="5"/>
                <c:pt idx="0">
                  <c:v>0.32</c:v>
                </c:pt>
                <c:pt idx="1">
                  <c:v>0.25</c:v>
                </c:pt>
                <c:pt idx="2">
                  <c:v>0.08</c:v>
                </c:pt>
                <c:pt idx="3">
                  <c:v>0.22</c:v>
                </c:pt>
                <c:pt idx="4">
                  <c:v>0.13</c:v>
                </c:pt>
              </c:numCache>
            </c:numRef>
          </c:val>
        </c:ser>
        <c:dLbls>
          <c:showLegendKey val="0"/>
          <c:showVal val="0"/>
          <c:showCatName val="0"/>
          <c:showSerName val="0"/>
          <c:showPercent val="0"/>
          <c:showBubbleSize val="0"/>
        </c:dLbls>
        <c:gapWidth val="75"/>
        <c:overlap val="40"/>
        <c:axId val="152710528"/>
        <c:axId val="152732800"/>
      </c:barChart>
      <c:catAx>
        <c:axId val="152710528"/>
        <c:scaling>
          <c:orientation val="minMax"/>
        </c:scaling>
        <c:delete val="0"/>
        <c:axPos val="l"/>
        <c:majorTickMark val="none"/>
        <c:minorTickMark val="none"/>
        <c:tickLblPos val="nextTo"/>
        <c:crossAx val="152732800"/>
        <c:crosses val="autoZero"/>
        <c:auto val="1"/>
        <c:lblAlgn val="ctr"/>
        <c:lblOffset val="100"/>
        <c:noMultiLvlLbl val="0"/>
      </c:catAx>
      <c:valAx>
        <c:axId val="152732800"/>
        <c:scaling>
          <c:orientation val="minMax"/>
        </c:scaling>
        <c:delete val="1"/>
        <c:axPos val="b"/>
        <c:majorGridlines/>
        <c:numFmt formatCode="0%" sourceLinked="1"/>
        <c:majorTickMark val="none"/>
        <c:minorTickMark val="none"/>
        <c:tickLblPos val="nextTo"/>
        <c:crossAx val="15271052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a:t>Płeć</a:t>
            </a:r>
          </a:p>
        </c:rich>
      </c:tx>
      <c:layout/>
      <c:overlay val="0"/>
    </c:title>
    <c:autoTitleDeleted val="0"/>
    <c:plotArea>
      <c:layout/>
      <c:barChart>
        <c:barDir val="bar"/>
        <c:grouping val="clustered"/>
        <c:varyColors val="0"/>
        <c:dLbls>
          <c:showLegendKey val="0"/>
          <c:showVal val="0"/>
          <c:showCatName val="0"/>
          <c:showSerName val="0"/>
          <c:showPercent val="0"/>
          <c:showBubbleSize val="0"/>
        </c:dLbls>
        <c:gapWidth val="75"/>
        <c:overlap val="40"/>
        <c:axId val="152769664"/>
        <c:axId val="152771200"/>
      </c:barChart>
      <c:catAx>
        <c:axId val="152769664"/>
        <c:scaling>
          <c:orientation val="minMax"/>
        </c:scaling>
        <c:delete val="0"/>
        <c:axPos val="l"/>
        <c:majorTickMark val="none"/>
        <c:minorTickMark val="none"/>
        <c:tickLblPos val="nextTo"/>
        <c:crossAx val="152771200"/>
        <c:crosses val="autoZero"/>
        <c:auto val="1"/>
        <c:lblAlgn val="ctr"/>
        <c:lblOffset val="100"/>
        <c:noMultiLvlLbl val="0"/>
      </c:catAx>
      <c:valAx>
        <c:axId val="152771200"/>
        <c:scaling>
          <c:orientation val="minMax"/>
        </c:scaling>
        <c:delete val="1"/>
        <c:axPos val="b"/>
        <c:majorGridlines/>
        <c:numFmt formatCode="0%" sourceLinked="1"/>
        <c:majorTickMark val="none"/>
        <c:minorTickMark val="none"/>
        <c:tickLblPos val="nextTo"/>
        <c:crossAx val="152769664"/>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METRYCZKA2!$F$2:$F$6</c:f>
              <c:strCache>
                <c:ptCount val="5"/>
                <c:pt idx="0">
                  <c:v>ŻYJE NAM SIĘ DOSTATNIO</c:v>
                </c:pt>
                <c:pt idx="1">
                  <c:v>JAKOŚ SOBIE RADZIMY</c:v>
                </c:pt>
                <c:pt idx="2">
                  <c:v>ŻYJEMY PRZCIĘTNIE</c:v>
                </c:pt>
                <c:pt idx="3">
                  <c:v>DOŚĆ TRUDNO JEST NAM PRZEŻYĆ</c:v>
                </c:pt>
                <c:pt idx="4">
                  <c:v>BARDZO TRUDNO JEST NAM PRZEŻYĆ</c:v>
                </c:pt>
              </c:strCache>
            </c:strRef>
          </c:cat>
          <c:val>
            <c:numRef>
              <c:f>METRYCZKA2!$G$2:$G$6</c:f>
              <c:numCache>
                <c:formatCode>0%</c:formatCode>
                <c:ptCount val="5"/>
                <c:pt idx="0">
                  <c:v>0.09</c:v>
                </c:pt>
                <c:pt idx="1">
                  <c:v>0.32</c:v>
                </c:pt>
                <c:pt idx="2">
                  <c:v>0.38</c:v>
                </c:pt>
                <c:pt idx="3">
                  <c:v>0.16</c:v>
                </c:pt>
                <c:pt idx="4">
                  <c:v>0.05</c:v>
                </c:pt>
              </c:numCache>
            </c:numRef>
          </c:val>
        </c:ser>
        <c:dLbls>
          <c:showLegendKey val="0"/>
          <c:showVal val="1"/>
          <c:showCatName val="0"/>
          <c:showSerName val="0"/>
          <c:showPercent val="0"/>
          <c:showBubbleSize val="0"/>
        </c:dLbls>
        <c:gapWidth val="75"/>
        <c:axId val="152800640"/>
        <c:axId val="152806528"/>
      </c:barChart>
      <c:catAx>
        <c:axId val="152800640"/>
        <c:scaling>
          <c:orientation val="minMax"/>
        </c:scaling>
        <c:delete val="0"/>
        <c:axPos val="l"/>
        <c:majorTickMark val="none"/>
        <c:minorTickMark val="none"/>
        <c:tickLblPos val="nextTo"/>
        <c:crossAx val="152806528"/>
        <c:crosses val="autoZero"/>
        <c:auto val="1"/>
        <c:lblAlgn val="ctr"/>
        <c:lblOffset val="100"/>
        <c:noMultiLvlLbl val="0"/>
      </c:catAx>
      <c:valAx>
        <c:axId val="152806528"/>
        <c:scaling>
          <c:orientation val="minMax"/>
        </c:scaling>
        <c:delete val="1"/>
        <c:axPos val="b"/>
        <c:numFmt formatCode="0%" sourceLinked="1"/>
        <c:majorTickMark val="none"/>
        <c:minorTickMark val="none"/>
        <c:tickLblPos val="nextTo"/>
        <c:crossAx val="152800640"/>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1"/>
          <c:showCatName val="0"/>
          <c:showSerName val="0"/>
          <c:showPercent val="0"/>
          <c:showBubbleSize val="0"/>
        </c:dLbls>
        <c:gapWidth val="75"/>
        <c:axId val="152897024"/>
        <c:axId val="152898560"/>
      </c:barChart>
      <c:catAx>
        <c:axId val="152897024"/>
        <c:scaling>
          <c:orientation val="minMax"/>
        </c:scaling>
        <c:delete val="0"/>
        <c:axPos val="l"/>
        <c:majorTickMark val="none"/>
        <c:minorTickMark val="none"/>
        <c:tickLblPos val="nextTo"/>
        <c:crossAx val="152898560"/>
        <c:crosses val="autoZero"/>
        <c:auto val="1"/>
        <c:lblAlgn val="ctr"/>
        <c:lblOffset val="100"/>
        <c:noMultiLvlLbl val="0"/>
      </c:catAx>
      <c:valAx>
        <c:axId val="152898560"/>
        <c:scaling>
          <c:orientation val="minMax"/>
        </c:scaling>
        <c:delete val="1"/>
        <c:axPos val="b"/>
        <c:numFmt formatCode="0%" sourceLinked="1"/>
        <c:majorTickMark val="none"/>
        <c:minorTickMark val="none"/>
        <c:tickLblPos val="nextTo"/>
        <c:crossAx val="152897024"/>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METRYCZKA2!$F$30:$F$56</c:f>
              <c:strCache>
                <c:ptCount val="27"/>
                <c:pt idx="0">
                  <c:v>Biedrzychowice Dolne</c:v>
                </c:pt>
                <c:pt idx="1">
                  <c:v>Marszów</c:v>
                </c:pt>
                <c:pt idx="2">
                  <c:v>Bieniów</c:v>
                </c:pt>
                <c:pt idx="3">
                  <c:v>Miłowice</c:v>
                </c:pt>
                <c:pt idx="4">
                  <c:v>Bogumiłów</c:v>
                </c:pt>
                <c:pt idx="5">
                  <c:v>Mirostowice Dolne</c:v>
                </c:pt>
                <c:pt idx="6">
                  <c:v>Drozdów</c:v>
                </c:pt>
                <c:pt idx="7">
                  <c:v>Mirostowice górne</c:v>
                </c:pt>
                <c:pt idx="8">
                  <c:v>Drożków</c:v>
                </c:pt>
                <c:pt idx="9">
                  <c:v>Olbrachtów</c:v>
                </c:pt>
                <c:pt idx="10">
                  <c:v>Grabik</c:v>
                </c:pt>
                <c:pt idx="11">
                  <c:v>Olszyniec</c:v>
                </c:pt>
                <c:pt idx="12">
                  <c:v>Kadłubia</c:v>
                </c:pt>
                <c:pt idx="13">
                  <c:v>Rościce</c:v>
                </c:pt>
                <c:pt idx="14">
                  <c:v>Lubanice</c:v>
                </c:pt>
                <c:pt idx="15">
                  <c:v>Sieniawa Żarska</c:v>
                </c:pt>
                <c:pt idx="16">
                  <c:v>Lubomyśl</c:v>
                </c:pt>
                <c:pt idx="17">
                  <c:v>Siodło</c:v>
                </c:pt>
                <c:pt idx="18">
                  <c:v>Łaz</c:v>
                </c:pt>
                <c:pt idx="19">
                  <c:v>Stawnik</c:v>
                </c:pt>
                <c:pt idx="20">
                  <c:v>Łukawy</c:v>
                </c:pt>
                <c:pt idx="21">
                  <c:v>Surowa</c:v>
                </c:pt>
                <c:pt idx="22">
                  <c:v>Włostów</c:v>
                </c:pt>
                <c:pt idx="23">
                  <c:v>Złotrnik</c:v>
                </c:pt>
                <c:pt idx="24">
                  <c:v>Janików</c:v>
                </c:pt>
                <c:pt idx="25">
                  <c:v>Rusocice</c:v>
                </c:pt>
                <c:pt idx="26">
                  <c:v>Dąbrowiec</c:v>
                </c:pt>
              </c:strCache>
            </c:strRef>
          </c:cat>
          <c:val>
            <c:numRef>
              <c:f>METRYCZKA2!$G$30:$G$56</c:f>
              <c:numCache>
                <c:formatCode>0%</c:formatCode>
                <c:ptCount val="27"/>
                <c:pt idx="0">
                  <c:v>0</c:v>
                </c:pt>
                <c:pt idx="1">
                  <c:v>0</c:v>
                </c:pt>
                <c:pt idx="2">
                  <c:v>0.05</c:v>
                </c:pt>
                <c:pt idx="3">
                  <c:v>0</c:v>
                </c:pt>
                <c:pt idx="4">
                  <c:v>0.01</c:v>
                </c:pt>
                <c:pt idx="5">
                  <c:v>0.06</c:v>
                </c:pt>
                <c:pt idx="6">
                  <c:v>0</c:v>
                </c:pt>
                <c:pt idx="7">
                  <c:v>0.01</c:v>
                </c:pt>
                <c:pt idx="8">
                  <c:v>0.01</c:v>
                </c:pt>
                <c:pt idx="9">
                  <c:v>0.02</c:v>
                </c:pt>
                <c:pt idx="10">
                  <c:v>0.02</c:v>
                </c:pt>
                <c:pt idx="11">
                  <c:v>0</c:v>
                </c:pt>
                <c:pt idx="12">
                  <c:v>0.02</c:v>
                </c:pt>
                <c:pt idx="13">
                  <c:v>0.01</c:v>
                </c:pt>
                <c:pt idx="14">
                  <c:v>0.01</c:v>
                </c:pt>
                <c:pt idx="15">
                  <c:v>0.03</c:v>
                </c:pt>
                <c:pt idx="16">
                  <c:v>0.71</c:v>
                </c:pt>
                <c:pt idx="17">
                  <c:v>0</c:v>
                </c:pt>
                <c:pt idx="18">
                  <c:v>0</c:v>
                </c:pt>
                <c:pt idx="19">
                  <c:v>0</c:v>
                </c:pt>
                <c:pt idx="20">
                  <c:v>0</c:v>
                </c:pt>
                <c:pt idx="21">
                  <c:v>0</c:v>
                </c:pt>
                <c:pt idx="22">
                  <c:v>0.01</c:v>
                </c:pt>
                <c:pt idx="23">
                  <c:v>0.03</c:v>
                </c:pt>
                <c:pt idx="24">
                  <c:v>0</c:v>
                </c:pt>
                <c:pt idx="25">
                  <c:v>0</c:v>
                </c:pt>
                <c:pt idx="26">
                  <c:v>0</c:v>
                </c:pt>
              </c:numCache>
            </c:numRef>
          </c:val>
        </c:ser>
        <c:dLbls>
          <c:showLegendKey val="0"/>
          <c:showVal val="1"/>
          <c:showCatName val="0"/>
          <c:showSerName val="0"/>
          <c:showPercent val="0"/>
          <c:showBubbleSize val="0"/>
        </c:dLbls>
        <c:gapWidth val="75"/>
        <c:axId val="152940544"/>
        <c:axId val="152942080"/>
      </c:barChart>
      <c:catAx>
        <c:axId val="152940544"/>
        <c:scaling>
          <c:orientation val="minMax"/>
        </c:scaling>
        <c:delete val="0"/>
        <c:axPos val="l"/>
        <c:majorTickMark val="none"/>
        <c:minorTickMark val="none"/>
        <c:tickLblPos val="nextTo"/>
        <c:crossAx val="152942080"/>
        <c:crosses val="autoZero"/>
        <c:auto val="1"/>
        <c:lblAlgn val="ctr"/>
        <c:lblOffset val="100"/>
        <c:noMultiLvlLbl val="0"/>
      </c:catAx>
      <c:valAx>
        <c:axId val="152942080"/>
        <c:scaling>
          <c:orientation val="minMax"/>
        </c:scaling>
        <c:delete val="1"/>
        <c:axPos val="b"/>
        <c:numFmt formatCode="0%" sourceLinked="1"/>
        <c:majorTickMark val="none"/>
        <c:minorTickMark val="none"/>
        <c:tickLblPos val="nextTo"/>
        <c:crossAx val="1529405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METRYCZKA2!$F$30:$F$56</c:f>
              <c:strCache>
                <c:ptCount val="27"/>
                <c:pt idx="0">
                  <c:v>Biedrzychowice Dolne</c:v>
                </c:pt>
                <c:pt idx="1">
                  <c:v>Marszów</c:v>
                </c:pt>
                <c:pt idx="2">
                  <c:v>Bieniów</c:v>
                </c:pt>
                <c:pt idx="3">
                  <c:v>Miłowice</c:v>
                </c:pt>
                <c:pt idx="4">
                  <c:v>Bogumiłów</c:v>
                </c:pt>
                <c:pt idx="5">
                  <c:v>Mirostowice Dolne</c:v>
                </c:pt>
                <c:pt idx="6">
                  <c:v>Drozdów</c:v>
                </c:pt>
                <c:pt idx="7">
                  <c:v>Mirostowice górne</c:v>
                </c:pt>
                <c:pt idx="8">
                  <c:v>Drożków</c:v>
                </c:pt>
                <c:pt idx="9">
                  <c:v>Olbrachtów</c:v>
                </c:pt>
                <c:pt idx="10">
                  <c:v>Grabik</c:v>
                </c:pt>
                <c:pt idx="11">
                  <c:v>Olszyniec</c:v>
                </c:pt>
                <c:pt idx="12">
                  <c:v>Kadłubia</c:v>
                </c:pt>
                <c:pt idx="13">
                  <c:v>Rościce</c:v>
                </c:pt>
                <c:pt idx="14">
                  <c:v>Lubanice</c:v>
                </c:pt>
                <c:pt idx="15">
                  <c:v>Sieniawa Żarska</c:v>
                </c:pt>
                <c:pt idx="16">
                  <c:v>Lubomyśl</c:v>
                </c:pt>
                <c:pt idx="17">
                  <c:v>Siodło</c:v>
                </c:pt>
                <c:pt idx="18">
                  <c:v>Łaz</c:v>
                </c:pt>
                <c:pt idx="19">
                  <c:v>Stawnik</c:v>
                </c:pt>
                <c:pt idx="20">
                  <c:v>Łukawy</c:v>
                </c:pt>
                <c:pt idx="21">
                  <c:v>Surowa</c:v>
                </c:pt>
                <c:pt idx="22">
                  <c:v>Włostów</c:v>
                </c:pt>
                <c:pt idx="23">
                  <c:v>Złotrnik</c:v>
                </c:pt>
                <c:pt idx="24">
                  <c:v>Janików</c:v>
                </c:pt>
                <c:pt idx="25">
                  <c:v>Rusocice</c:v>
                </c:pt>
                <c:pt idx="26">
                  <c:v>Dąbrowiec</c:v>
                </c:pt>
              </c:strCache>
            </c:strRef>
          </c:cat>
          <c:val>
            <c:numRef>
              <c:f>METRYCZKA2!$G$30:$G$56</c:f>
              <c:numCache>
                <c:formatCode>0%</c:formatCode>
                <c:ptCount val="27"/>
                <c:pt idx="0">
                  <c:v>0</c:v>
                </c:pt>
                <c:pt idx="1">
                  <c:v>0</c:v>
                </c:pt>
                <c:pt idx="2">
                  <c:v>0.05</c:v>
                </c:pt>
                <c:pt idx="3">
                  <c:v>0</c:v>
                </c:pt>
                <c:pt idx="4">
                  <c:v>0.01</c:v>
                </c:pt>
                <c:pt idx="5">
                  <c:v>0.06</c:v>
                </c:pt>
                <c:pt idx="6">
                  <c:v>0</c:v>
                </c:pt>
                <c:pt idx="7">
                  <c:v>0.01</c:v>
                </c:pt>
                <c:pt idx="8">
                  <c:v>0.01</c:v>
                </c:pt>
                <c:pt idx="9">
                  <c:v>0.02</c:v>
                </c:pt>
                <c:pt idx="10">
                  <c:v>0.02</c:v>
                </c:pt>
                <c:pt idx="11">
                  <c:v>0</c:v>
                </c:pt>
                <c:pt idx="12">
                  <c:v>0.02</c:v>
                </c:pt>
                <c:pt idx="13">
                  <c:v>0.01</c:v>
                </c:pt>
                <c:pt idx="14">
                  <c:v>0.01</c:v>
                </c:pt>
                <c:pt idx="15">
                  <c:v>0.03</c:v>
                </c:pt>
                <c:pt idx="16">
                  <c:v>0.71</c:v>
                </c:pt>
                <c:pt idx="17">
                  <c:v>0</c:v>
                </c:pt>
                <c:pt idx="18">
                  <c:v>0</c:v>
                </c:pt>
                <c:pt idx="19">
                  <c:v>0</c:v>
                </c:pt>
                <c:pt idx="20">
                  <c:v>0</c:v>
                </c:pt>
                <c:pt idx="21">
                  <c:v>0</c:v>
                </c:pt>
                <c:pt idx="22">
                  <c:v>0.01</c:v>
                </c:pt>
                <c:pt idx="23">
                  <c:v>0.03</c:v>
                </c:pt>
                <c:pt idx="24">
                  <c:v>0</c:v>
                </c:pt>
                <c:pt idx="25">
                  <c:v>0</c:v>
                </c:pt>
                <c:pt idx="26">
                  <c:v>0</c:v>
                </c:pt>
              </c:numCache>
            </c:numRef>
          </c:val>
        </c:ser>
        <c:dLbls>
          <c:showLegendKey val="0"/>
          <c:showVal val="1"/>
          <c:showCatName val="0"/>
          <c:showSerName val="0"/>
          <c:showPercent val="0"/>
          <c:showBubbleSize val="0"/>
        </c:dLbls>
        <c:gapWidth val="75"/>
        <c:axId val="135600384"/>
        <c:axId val="135602176"/>
      </c:barChart>
      <c:catAx>
        <c:axId val="135600384"/>
        <c:scaling>
          <c:orientation val="minMax"/>
        </c:scaling>
        <c:delete val="0"/>
        <c:axPos val="l"/>
        <c:majorTickMark val="none"/>
        <c:minorTickMark val="none"/>
        <c:tickLblPos val="nextTo"/>
        <c:crossAx val="135602176"/>
        <c:crosses val="autoZero"/>
        <c:auto val="1"/>
        <c:lblAlgn val="ctr"/>
        <c:lblOffset val="100"/>
        <c:noMultiLvlLbl val="0"/>
      </c:catAx>
      <c:valAx>
        <c:axId val="135602176"/>
        <c:scaling>
          <c:orientation val="minMax"/>
        </c:scaling>
        <c:delete val="1"/>
        <c:axPos val="b"/>
        <c:numFmt formatCode="0%" sourceLinked="1"/>
        <c:majorTickMark val="none"/>
        <c:minorTickMark val="none"/>
        <c:tickLblPos val="nextTo"/>
        <c:crossAx val="13560038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Pyt.3!$M$21:$M$36</c:f>
              <c:strCache>
                <c:ptCount val="16"/>
                <c:pt idx="0">
                  <c:v>bezrobocie - brak miejsc pracy</c:v>
                </c:pt>
                <c:pt idx="1">
                  <c:v>przestępczość</c:v>
                </c:pt>
                <c:pt idx="2">
                  <c:v>patologie społeczne</c:v>
                </c:pt>
                <c:pt idx="3">
                  <c:v>niski poziom edukacji</c:v>
                </c:pt>
                <c:pt idx="4">
                  <c:v>niski poziom kapitału społecznego</c:v>
                </c:pt>
                <c:pt idx="5">
                  <c:v>słaba kondycja lokalnych przedsiębiorstw</c:v>
                </c:pt>
                <c:pt idx="6">
                  <c:v>słaby rozwój handlu i usług</c:v>
                </c:pt>
                <c:pt idx="7">
                  <c:v>zanieczyszczone środowisko</c:v>
                </c:pt>
                <c:pt idx="8">
                  <c:v>małe zasoby mieszkaniowe</c:v>
                </c:pt>
                <c:pt idx="9">
                  <c:v>słabo rozwinięta baza turystyczna i rekreacyjno - wypoczynkowa</c:v>
                </c:pt>
                <c:pt idx="10">
                  <c:v>zły stan dróg i komunikacji</c:v>
                </c:pt>
                <c:pt idx="11">
                  <c:v>zły stan obiektów budowlanych</c:v>
                </c:pt>
                <c:pt idx="12">
                  <c:v>zły stan zabytków</c:v>
                </c:pt>
                <c:pt idx="13">
                  <c:v>niska jakość terenów publicznych</c:v>
                </c:pt>
                <c:pt idx="14">
                  <c:v>zdewastowane i opuszczone tereny poprzemysłowe/pokolejowe</c:v>
                </c:pt>
                <c:pt idx="15">
                  <c:v>inne</c:v>
                </c:pt>
              </c:strCache>
            </c:strRef>
          </c:cat>
          <c:val>
            <c:numRef>
              <c:f>Pyt.3!$N$21:$N$36</c:f>
              <c:numCache>
                <c:formatCode>0.00%</c:formatCode>
                <c:ptCount val="16"/>
                <c:pt idx="0">
                  <c:v>0.06</c:v>
                </c:pt>
                <c:pt idx="1">
                  <c:v>0.02</c:v>
                </c:pt>
                <c:pt idx="2">
                  <c:v>7.0000000000000007E-2</c:v>
                </c:pt>
                <c:pt idx="3">
                  <c:v>0.01</c:v>
                </c:pt>
                <c:pt idx="4">
                  <c:v>0.08</c:v>
                </c:pt>
                <c:pt idx="5">
                  <c:v>0.03</c:v>
                </c:pt>
                <c:pt idx="6">
                  <c:v>0.04</c:v>
                </c:pt>
                <c:pt idx="7">
                  <c:v>7.0000000000000007E-2</c:v>
                </c:pt>
                <c:pt idx="8">
                  <c:v>0.06</c:v>
                </c:pt>
                <c:pt idx="9">
                  <c:v>0.1</c:v>
                </c:pt>
                <c:pt idx="10">
                  <c:v>0.17</c:v>
                </c:pt>
                <c:pt idx="11">
                  <c:v>0.02</c:v>
                </c:pt>
                <c:pt idx="12">
                  <c:v>0.09</c:v>
                </c:pt>
                <c:pt idx="13">
                  <c:v>0.11</c:v>
                </c:pt>
                <c:pt idx="14">
                  <c:v>0.04</c:v>
                </c:pt>
                <c:pt idx="15">
                  <c:v>0.03</c:v>
                </c:pt>
              </c:numCache>
            </c:numRef>
          </c:val>
        </c:ser>
        <c:dLbls>
          <c:showLegendKey val="0"/>
          <c:showVal val="1"/>
          <c:showCatName val="0"/>
          <c:showSerName val="0"/>
          <c:showPercent val="0"/>
          <c:showBubbleSize val="0"/>
        </c:dLbls>
        <c:gapWidth val="75"/>
        <c:axId val="135639808"/>
        <c:axId val="135641344"/>
      </c:barChart>
      <c:catAx>
        <c:axId val="135639808"/>
        <c:scaling>
          <c:orientation val="minMax"/>
        </c:scaling>
        <c:delete val="0"/>
        <c:axPos val="l"/>
        <c:majorTickMark val="none"/>
        <c:minorTickMark val="none"/>
        <c:tickLblPos val="nextTo"/>
        <c:crossAx val="135641344"/>
        <c:crosses val="autoZero"/>
        <c:auto val="1"/>
        <c:lblAlgn val="ctr"/>
        <c:lblOffset val="100"/>
        <c:noMultiLvlLbl val="0"/>
      </c:catAx>
      <c:valAx>
        <c:axId val="135641344"/>
        <c:scaling>
          <c:orientation val="minMax"/>
        </c:scaling>
        <c:delete val="1"/>
        <c:axPos val="b"/>
        <c:numFmt formatCode="0.00%" sourceLinked="1"/>
        <c:majorTickMark val="none"/>
        <c:minorTickMark val="none"/>
        <c:tickLblPos val="nextTo"/>
        <c:crossAx val="13563980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81320762739711"/>
          <c:y val="2.8097062579821201E-2"/>
          <c:w val="0.50318679237260289"/>
          <c:h val="0.94380587484035761"/>
        </c:manualLayout>
      </c:layout>
      <c:barChart>
        <c:barDir val="bar"/>
        <c:grouping val="clustered"/>
        <c:varyColors val="0"/>
        <c:ser>
          <c:idx val="0"/>
          <c:order val="0"/>
          <c:invertIfNegative val="0"/>
          <c:cat>
            <c:strRef>
              <c:f>Pyt.4!$A$19:$A$28</c:f>
              <c:strCache>
                <c:ptCount val="10"/>
                <c:pt idx="0">
                  <c:v>brak miejsc pracy</c:v>
                </c:pt>
                <c:pt idx="1">
                  <c:v> brak lub zła jakość terenów inwestycyjnych</c:v>
                </c:pt>
                <c:pt idx="2">
                  <c:v>brak lub zbyt mała ilość połączeń komunikacyjnych z innymi ośrodkami</c:v>
                </c:pt>
                <c:pt idx="3">
                  <c:v>brak wsparcia dla małych i średnich przedsiębiorstw</c:v>
                </c:pt>
                <c:pt idx="4">
                  <c:v>zła gospodarka odpadami, ściekami </c:v>
                </c:pt>
                <c:pt idx="5">
                  <c:v> niewystarczająca ilość i niski standard mieszkań </c:v>
                </c:pt>
                <c:pt idx="6">
                  <c:v>zły stan zabytków </c:v>
                </c:pt>
                <c:pt idx="7">
                  <c:v>słaby rozwój handlu</c:v>
                </c:pt>
                <c:pt idx="8">
                  <c:v>niewielka ilość (mała aktywność) małych i średnich przedsiębiorstw</c:v>
                </c:pt>
                <c:pt idx="9">
                  <c:v>inne (wpisać jakie)</c:v>
                </c:pt>
              </c:strCache>
            </c:strRef>
          </c:cat>
          <c:val>
            <c:numRef>
              <c:f>Pyt.4!$B$19:$B$28</c:f>
              <c:numCache>
                <c:formatCode>0.00%</c:formatCode>
                <c:ptCount val="10"/>
                <c:pt idx="0">
                  <c:v>0.13</c:v>
                </c:pt>
                <c:pt idx="1">
                  <c:v>0.1</c:v>
                </c:pt>
                <c:pt idx="2">
                  <c:v>0.13</c:v>
                </c:pt>
                <c:pt idx="3">
                  <c:v>0.1</c:v>
                </c:pt>
                <c:pt idx="4">
                  <c:v>0.09</c:v>
                </c:pt>
                <c:pt idx="5">
                  <c:v>0.06</c:v>
                </c:pt>
                <c:pt idx="6">
                  <c:v>0.15</c:v>
                </c:pt>
                <c:pt idx="7">
                  <c:v>0.08</c:v>
                </c:pt>
                <c:pt idx="8">
                  <c:v>0.1</c:v>
                </c:pt>
                <c:pt idx="9">
                  <c:v>0.06</c:v>
                </c:pt>
              </c:numCache>
            </c:numRef>
          </c:val>
        </c:ser>
        <c:dLbls>
          <c:showLegendKey val="0"/>
          <c:showVal val="1"/>
          <c:showCatName val="0"/>
          <c:showSerName val="0"/>
          <c:showPercent val="0"/>
          <c:showBubbleSize val="0"/>
        </c:dLbls>
        <c:gapWidth val="75"/>
        <c:axId val="135654784"/>
        <c:axId val="152327296"/>
      </c:barChart>
      <c:catAx>
        <c:axId val="135654784"/>
        <c:scaling>
          <c:orientation val="minMax"/>
        </c:scaling>
        <c:delete val="0"/>
        <c:axPos val="l"/>
        <c:majorTickMark val="none"/>
        <c:minorTickMark val="none"/>
        <c:tickLblPos val="nextTo"/>
        <c:crossAx val="152327296"/>
        <c:crosses val="autoZero"/>
        <c:auto val="1"/>
        <c:lblAlgn val="ctr"/>
        <c:lblOffset val="100"/>
        <c:noMultiLvlLbl val="0"/>
      </c:catAx>
      <c:valAx>
        <c:axId val="152327296"/>
        <c:scaling>
          <c:orientation val="minMax"/>
        </c:scaling>
        <c:delete val="1"/>
        <c:axPos val="b"/>
        <c:numFmt formatCode="0.00%" sourceLinked="1"/>
        <c:majorTickMark val="none"/>
        <c:minorTickMark val="none"/>
        <c:tickLblPos val="nextTo"/>
        <c:crossAx val="13565478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Pyt.5!$A$21:$A$34</c:f>
              <c:strCache>
                <c:ptCount val="14"/>
                <c:pt idx="0">
                  <c:v>przestępczość</c:v>
                </c:pt>
                <c:pt idx="1">
                  <c:v>przestępczośc młodocianych</c:v>
                </c:pt>
                <c:pt idx="2">
                  <c:v>chuligaństwo, wandalizm</c:v>
                </c:pt>
                <c:pt idx="3">
                  <c:v>bezrobocie</c:v>
                </c:pt>
                <c:pt idx="4">
                  <c:v>bieda</c:v>
                </c:pt>
                <c:pt idx="5">
                  <c:v>alkoholizm</c:v>
                </c:pt>
                <c:pt idx="6">
                  <c:v>przemoc w rodzinie</c:v>
                </c:pt>
                <c:pt idx="7">
                  <c:v>narkomania</c:v>
                </c:pt>
                <c:pt idx="8">
                  <c:v>bezdomność</c:v>
                </c:pt>
                <c:pt idx="9">
                  <c:v>utrudniony dostęp społeczeństwa do dobrych szkół</c:v>
                </c:pt>
                <c:pt idx="10">
                  <c:v>niedobór organizacji pomagających w znalezieniu pracy (przekwalifikowanie, szkolenia)</c:v>
                </c:pt>
                <c:pt idx="11">
                  <c:v>brak dostępu do nowoczesnej technologii (komputer, internet)</c:v>
                </c:pt>
                <c:pt idx="12">
                  <c:v>emigracja z gminy młodych i dobrze wykształconych osób</c:v>
                </c:pt>
                <c:pt idx="13">
                  <c:v>inne</c:v>
                </c:pt>
              </c:strCache>
            </c:strRef>
          </c:cat>
          <c:val>
            <c:numRef>
              <c:f>Pyt.5!$B$21:$B$34</c:f>
              <c:numCache>
                <c:formatCode>0%</c:formatCode>
                <c:ptCount val="14"/>
                <c:pt idx="0">
                  <c:v>0.04</c:v>
                </c:pt>
                <c:pt idx="1">
                  <c:v>0.04</c:v>
                </c:pt>
                <c:pt idx="2">
                  <c:v>0.15</c:v>
                </c:pt>
                <c:pt idx="3">
                  <c:v>0.1</c:v>
                </c:pt>
                <c:pt idx="4">
                  <c:v>0.15</c:v>
                </c:pt>
                <c:pt idx="5">
                  <c:v>0.13</c:v>
                </c:pt>
                <c:pt idx="6">
                  <c:v>0.04</c:v>
                </c:pt>
                <c:pt idx="7">
                  <c:v>0.02</c:v>
                </c:pt>
                <c:pt idx="8">
                  <c:v>0.02</c:v>
                </c:pt>
                <c:pt idx="9">
                  <c:v>0.04</c:v>
                </c:pt>
                <c:pt idx="10">
                  <c:v>7.0000000000000007E-2</c:v>
                </c:pt>
                <c:pt idx="11">
                  <c:v>0.05</c:v>
                </c:pt>
                <c:pt idx="12">
                  <c:v>0.14000000000000001</c:v>
                </c:pt>
                <c:pt idx="13">
                  <c:v>0.01</c:v>
                </c:pt>
              </c:numCache>
            </c:numRef>
          </c:val>
        </c:ser>
        <c:dLbls>
          <c:showLegendKey val="0"/>
          <c:showVal val="1"/>
          <c:showCatName val="0"/>
          <c:showSerName val="0"/>
          <c:showPercent val="0"/>
          <c:showBubbleSize val="0"/>
        </c:dLbls>
        <c:gapWidth val="75"/>
        <c:axId val="152369408"/>
        <c:axId val="152375296"/>
      </c:barChart>
      <c:catAx>
        <c:axId val="152369408"/>
        <c:scaling>
          <c:orientation val="minMax"/>
        </c:scaling>
        <c:delete val="0"/>
        <c:axPos val="l"/>
        <c:majorTickMark val="none"/>
        <c:minorTickMark val="none"/>
        <c:tickLblPos val="nextTo"/>
        <c:crossAx val="152375296"/>
        <c:crosses val="autoZero"/>
        <c:auto val="1"/>
        <c:lblAlgn val="ctr"/>
        <c:lblOffset val="100"/>
        <c:noMultiLvlLbl val="0"/>
      </c:catAx>
      <c:valAx>
        <c:axId val="152375296"/>
        <c:scaling>
          <c:orientation val="minMax"/>
        </c:scaling>
        <c:delete val="1"/>
        <c:axPos val="b"/>
        <c:numFmt formatCode="0%" sourceLinked="1"/>
        <c:majorTickMark val="none"/>
        <c:minorTickMark val="none"/>
        <c:tickLblPos val="nextTo"/>
        <c:crossAx val="15236940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251673834689779"/>
          <c:y val="2.9394882050142578E-2"/>
          <c:w val="0.49964837339733714"/>
          <c:h val="0.94121023589971486"/>
        </c:manualLayout>
      </c:layout>
      <c:barChart>
        <c:barDir val="bar"/>
        <c:grouping val="clustered"/>
        <c:varyColors val="0"/>
        <c:ser>
          <c:idx val="0"/>
          <c:order val="0"/>
          <c:invertIfNegative val="0"/>
          <c:cat>
            <c:strRef>
              <c:f>Pyt.6!$A$21:$A$34</c:f>
              <c:strCache>
                <c:ptCount val="14"/>
                <c:pt idx="0">
                  <c:v>niska estetyka otoczenia - niska jakość urządzeń małej architektury</c:v>
                </c:pt>
                <c:pt idx="1">
                  <c:v>brak terenów zielonych i spacerowych, boisk, placów zabaw</c:v>
                </c:pt>
                <c:pt idx="2">
                  <c:v>brak ścieżek rowerowych</c:v>
                </c:pt>
                <c:pt idx="3">
                  <c:v>zły stan infrastruktury wokół budynków</c:v>
                </c:pt>
                <c:pt idx="4">
                  <c:v>chaos reklamowy</c:v>
                </c:pt>
                <c:pt idx="5">
                  <c:v>niedostateczna ilość miejsc parkingowych</c:v>
                </c:pt>
                <c:pt idx="6">
                  <c:v>zły stan techniczny budynków</c:v>
                </c:pt>
                <c:pt idx="7">
                  <c:v>brak infrastruktury technicznej </c:v>
                </c:pt>
                <c:pt idx="8">
                  <c:v>brak instytucji,  organizacji integrujących mieszkańców sołectw</c:v>
                </c:pt>
                <c:pt idx="9">
                  <c:v>brak lub słaba aktywnośc ośrodków kulturalno - rekreacyjnych i sportowych w pobliżu miejsca zamieszkania</c:v>
                </c:pt>
                <c:pt idx="10">
                  <c:v>brak poczucia bezpieczeństwa w okolicy zamieszkania</c:v>
                </c:pt>
                <c:pt idx="11">
                  <c:v>słaby przepływ informacji w sprawach dotyczących najbliższego otoczenia zamieszkania</c:v>
                </c:pt>
                <c:pt idx="12">
                  <c:v>słaba samoorganizacja społeczna i współpraca między mieszkańcami a władzami publicznymi</c:v>
                </c:pt>
                <c:pt idx="13">
                  <c:v>inne</c:v>
                </c:pt>
              </c:strCache>
            </c:strRef>
          </c:cat>
          <c:val>
            <c:numRef>
              <c:f>Pyt.6!$B$21:$B$34</c:f>
              <c:numCache>
                <c:formatCode>General</c:formatCode>
                <c:ptCount val="14"/>
                <c:pt idx="0">
                  <c:v>9</c:v>
                </c:pt>
                <c:pt idx="1">
                  <c:v>5</c:v>
                </c:pt>
                <c:pt idx="2">
                  <c:v>26</c:v>
                </c:pt>
                <c:pt idx="3">
                  <c:v>5</c:v>
                </c:pt>
                <c:pt idx="4">
                  <c:v>2</c:v>
                </c:pt>
                <c:pt idx="5">
                  <c:v>5</c:v>
                </c:pt>
                <c:pt idx="6">
                  <c:v>3</c:v>
                </c:pt>
                <c:pt idx="7">
                  <c:v>11</c:v>
                </c:pt>
                <c:pt idx="8">
                  <c:v>6</c:v>
                </c:pt>
                <c:pt idx="9">
                  <c:v>8</c:v>
                </c:pt>
                <c:pt idx="10">
                  <c:v>6</c:v>
                </c:pt>
                <c:pt idx="11">
                  <c:v>4</c:v>
                </c:pt>
                <c:pt idx="12">
                  <c:v>9</c:v>
                </c:pt>
                <c:pt idx="13">
                  <c:v>1</c:v>
                </c:pt>
              </c:numCache>
            </c:numRef>
          </c:val>
        </c:ser>
        <c:dLbls>
          <c:showLegendKey val="0"/>
          <c:showVal val="1"/>
          <c:showCatName val="0"/>
          <c:showSerName val="0"/>
          <c:showPercent val="0"/>
          <c:showBubbleSize val="0"/>
        </c:dLbls>
        <c:gapWidth val="75"/>
        <c:axId val="152425600"/>
        <c:axId val="152427136"/>
      </c:barChart>
      <c:catAx>
        <c:axId val="152425600"/>
        <c:scaling>
          <c:orientation val="minMax"/>
        </c:scaling>
        <c:delete val="0"/>
        <c:axPos val="l"/>
        <c:majorTickMark val="none"/>
        <c:minorTickMark val="none"/>
        <c:tickLblPos val="nextTo"/>
        <c:crossAx val="152427136"/>
        <c:crosses val="autoZero"/>
        <c:auto val="1"/>
        <c:lblAlgn val="ctr"/>
        <c:lblOffset val="100"/>
        <c:noMultiLvlLbl val="0"/>
      </c:catAx>
      <c:valAx>
        <c:axId val="152427136"/>
        <c:scaling>
          <c:orientation val="minMax"/>
        </c:scaling>
        <c:delete val="1"/>
        <c:axPos val="b"/>
        <c:numFmt formatCode="General" sourceLinked="1"/>
        <c:majorTickMark val="none"/>
        <c:minorTickMark val="none"/>
        <c:tickLblPos val="nextTo"/>
        <c:crossAx val="15242560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Pyt.7!$A$26:$A$46</c:f>
              <c:strCache>
                <c:ptCount val="21"/>
                <c:pt idx="0">
                  <c:v>podniesienie standardu życia mieszkańców</c:v>
                </c:pt>
                <c:pt idx="1">
                  <c:v>zwiększewnie integracji mieszkańców i pobudzenie ich aktywności lokalnej</c:v>
                </c:pt>
                <c:pt idx="2">
                  <c:v>wzrost wyksztalcenia i umiejętności mieszkańców</c:v>
                </c:pt>
                <c:pt idx="3">
                  <c:v>zatrzymanie w gminie ludzi młodych i wykształconych</c:v>
                </c:pt>
                <c:pt idx="4">
                  <c:v>eliminacja patologii w społeczeństwie</c:v>
                </c:pt>
                <c:pt idx="5">
                  <c:v>włączenie społeczne ludzi wykluczonych i/lub zagrożonych marginelizacją</c:v>
                </c:pt>
                <c:pt idx="6">
                  <c:v>poprawa bezpieczeństwa publicznego</c:v>
                </c:pt>
                <c:pt idx="7">
                  <c:v>poprawa jakości i zwiększenie dostępności do usług publicznych</c:v>
                </c:pt>
                <c:pt idx="8">
                  <c:v>pozyskanie inwestorów zewnętrznych</c:v>
                </c:pt>
                <c:pt idx="9">
                  <c:v>rozwój mikro i małych przedsiębiorstw</c:v>
                </c:pt>
                <c:pt idx="10">
                  <c:v>zwiększenie ilości i poprawa jakości punktów handlowych , rzemieślniczych i usługowych</c:v>
                </c:pt>
                <c:pt idx="11">
                  <c:v>zwiększenie ilości miejsc pracy</c:v>
                </c:pt>
                <c:pt idx="12">
                  <c:v>przeciwdziałanmie bezrobociu</c:v>
                </c:pt>
                <c:pt idx="13">
                  <c:v>poprawa estetyki i funkcjonalności przestrzeni publicznej </c:v>
                </c:pt>
                <c:pt idx="14">
                  <c:v>poprawa stanu infrastruktury technicznej i drogowej</c:v>
                </c:pt>
                <c:pt idx="15">
                  <c:v>polepszenie komunikacji na terenie gminy</c:v>
                </c:pt>
                <c:pt idx="16">
                  <c:v>stworzenie i/lub rozszerzenie bazy turystycznej i rekreacyjnej</c:v>
                </c:pt>
                <c:pt idx="17">
                  <c:v>stworzenie i/lub rozszerzenie bazy sportowej</c:v>
                </c:pt>
                <c:pt idx="18">
                  <c:v>ograniczenie tzw.niskiej emisjii i poprawa jakości środowiska naturalnego</c:v>
                </c:pt>
                <c:pt idx="19">
                  <c:v>odnowa i renowacja zabytków</c:v>
                </c:pt>
                <c:pt idx="20">
                  <c:v>inne</c:v>
                </c:pt>
              </c:strCache>
            </c:strRef>
          </c:cat>
          <c:val>
            <c:numRef>
              <c:f>Pyt.7!$B$26:$B$46</c:f>
              <c:numCache>
                <c:formatCode>0%</c:formatCode>
                <c:ptCount val="21"/>
                <c:pt idx="0">
                  <c:v>0.11</c:v>
                </c:pt>
                <c:pt idx="1">
                  <c:v>0.11</c:v>
                </c:pt>
                <c:pt idx="2">
                  <c:v>0.03</c:v>
                </c:pt>
                <c:pt idx="3">
                  <c:v>0.11</c:v>
                </c:pt>
                <c:pt idx="4">
                  <c:v>0.09</c:v>
                </c:pt>
                <c:pt idx="5">
                  <c:v>0.01</c:v>
                </c:pt>
                <c:pt idx="6">
                  <c:v>0.06</c:v>
                </c:pt>
                <c:pt idx="7">
                  <c:v>0.01</c:v>
                </c:pt>
                <c:pt idx="8">
                  <c:v>0.02</c:v>
                </c:pt>
                <c:pt idx="9">
                  <c:v>0.04</c:v>
                </c:pt>
                <c:pt idx="10">
                  <c:v>0.02</c:v>
                </c:pt>
                <c:pt idx="11">
                  <c:v>0.03</c:v>
                </c:pt>
                <c:pt idx="12">
                  <c:v>0.03</c:v>
                </c:pt>
                <c:pt idx="13">
                  <c:v>7.0000000000000007E-2</c:v>
                </c:pt>
                <c:pt idx="14">
                  <c:v>0.08</c:v>
                </c:pt>
                <c:pt idx="15">
                  <c:v>0.05</c:v>
                </c:pt>
                <c:pt idx="16">
                  <c:v>0.04</c:v>
                </c:pt>
                <c:pt idx="17">
                  <c:v>0.02</c:v>
                </c:pt>
                <c:pt idx="18">
                  <c:v>0.01</c:v>
                </c:pt>
                <c:pt idx="19">
                  <c:v>0.04</c:v>
                </c:pt>
                <c:pt idx="20">
                  <c:v>0.02</c:v>
                </c:pt>
              </c:numCache>
            </c:numRef>
          </c:val>
        </c:ser>
        <c:dLbls>
          <c:showLegendKey val="0"/>
          <c:showVal val="1"/>
          <c:showCatName val="0"/>
          <c:showSerName val="0"/>
          <c:showPercent val="0"/>
          <c:showBubbleSize val="0"/>
        </c:dLbls>
        <c:gapWidth val="75"/>
        <c:axId val="152519040"/>
        <c:axId val="152520576"/>
      </c:barChart>
      <c:catAx>
        <c:axId val="152519040"/>
        <c:scaling>
          <c:orientation val="minMax"/>
        </c:scaling>
        <c:delete val="0"/>
        <c:axPos val="l"/>
        <c:majorTickMark val="none"/>
        <c:minorTickMark val="none"/>
        <c:tickLblPos val="nextTo"/>
        <c:crossAx val="152520576"/>
        <c:crosses val="autoZero"/>
        <c:auto val="1"/>
        <c:lblAlgn val="ctr"/>
        <c:lblOffset val="100"/>
        <c:noMultiLvlLbl val="0"/>
      </c:catAx>
      <c:valAx>
        <c:axId val="152520576"/>
        <c:scaling>
          <c:orientation val="minMax"/>
        </c:scaling>
        <c:delete val="1"/>
        <c:axPos val="b"/>
        <c:numFmt formatCode="0%" sourceLinked="1"/>
        <c:majorTickMark val="none"/>
        <c:minorTickMark val="none"/>
        <c:tickLblPos val="nextTo"/>
        <c:crossAx val="15251904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a:t>Płeć</a:t>
            </a:r>
          </a:p>
        </c:rich>
      </c:tx>
      <c:layout/>
      <c:overlay val="0"/>
    </c:title>
    <c:autoTitleDeleted val="0"/>
    <c:plotArea>
      <c:layout/>
      <c:barChart>
        <c:barDir val="bar"/>
        <c:grouping val="clustered"/>
        <c:varyColors val="0"/>
        <c:ser>
          <c:idx val="0"/>
          <c:order val="0"/>
          <c:invertIfNegative val="0"/>
          <c:dLbls>
            <c:dLblPos val="inEnd"/>
            <c:showLegendKey val="0"/>
            <c:showVal val="1"/>
            <c:showCatName val="0"/>
            <c:showSerName val="0"/>
            <c:showPercent val="0"/>
            <c:showBubbleSize val="0"/>
            <c:showLeaderLines val="0"/>
          </c:dLbls>
          <c:cat>
            <c:strRef>
              <c:f>METRYCZKA!$B$34:$B$35</c:f>
              <c:strCache>
                <c:ptCount val="2"/>
                <c:pt idx="0">
                  <c:v>KOBIETA</c:v>
                </c:pt>
                <c:pt idx="1">
                  <c:v>MĘŻCZYZNA</c:v>
                </c:pt>
              </c:strCache>
            </c:strRef>
          </c:cat>
          <c:val>
            <c:numRef>
              <c:f>METRYCZKA!$C$34:$C$35</c:f>
              <c:numCache>
                <c:formatCode>0%</c:formatCode>
                <c:ptCount val="2"/>
                <c:pt idx="0">
                  <c:v>0.54</c:v>
                </c:pt>
                <c:pt idx="1">
                  <c:v>0.46</c:v>
                </c:pt>
              </c:numCache>
            </c:numRef>
          </c:val>
        </c:ser>
        <c:dLbls>
          <c:showLegendKey val="0"/>
          <c:showVal val="0"/>
          <c:showCatName val="0"/>
          <c:showSerName val="0"/>
          <c:showPercent val="0"/>
          <c:showBubbleSize val="0"/>
        </c:dLbls>
        <c:gapWidth val="75"/>
        <c:overlap val="40"/>
        <c:axId val="152840064"/>
        <c:axId val="152841600"/>
      </c:barChart>
      <c:catAx>
        <c:axId val="152840064"/>
        <c:scaling>
          <c:orientation val="minMax"/>
        </c:scaling>
        <c:delete val="0"/>
        <c:axPos val="l"/>
        <c:majorTickMark val="none"/>
        <c:minorTickMark val="none"/>
        <c:tickLblPos val="nextTo"/>
        <c:crossAx val="152841600"/>
        <c:crosses val="autoZero"/>
        <c:auto val="1"/>
        <c:lblAlgn val="ctr"/>
        <c:lblOffset val="100"/>
        <c:noMultiLvlLbl val="0"/>
      </c:catAx>
      <c:valAx>
        <c:axId val="152841600"/>
        <c:scaling>
          <c:orientation val="minMax"/>
        </c:scaling>
        <c:delete val="1"/>
        <c:axPos val="b"/>
        <c:majorGridlines/>
        <c:numFmt formatCode="0%" sourceLinked="1"/>
        <c:majorTickMark val="none"/>
        <c:minorTickMark val="none"/>
        <c:tickLblPos val="nextTo"/>
        <c:crossAx val="15284006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a:t>Płeć</a:t>
            </a:r>
          </a:p>
        </c:rich>
      </c:tx>
      <c:layout/>
      <c:overlay val="0"/>
    </c:title>
    <c:autoTitleDeleted val="0"/>
    <c:plotArea>
      <c:layout/>
      <c:barChart>
        <c:barDir val="bar"/>
        <c:grouping val="clustered"/>
        <c:varyColors val="0"/>
        <c:dLbls>
          <c:showLegendKey val="0"/>
          <c:showVal val="0"/>
          <c:showCatName val="0"/>
          <c:showSerName val="0"/>
          <c:showPercent val="0"/>
          <c:showBubbleSize val="0"/>
        </c:dLbls>
        <c:gapWidth val="75"/>
        <c:overlap val="40"/>
        <c:axId val="152862080"/>
        <c:axId val="152884352"/>
      </c:barChart>
      <c:catAx>
        <c:axId val="152862080"/>
        <c:scaling>
          <c:orientation val="minMax"/>
        </c:scaling>
        <c:delete val="0"/>
        <c:axPos val="l"/>
        <c:majorTickMark val="none"/>
        <c:minorTickMark val="none"/>
        <c:tickLblPos val="nextTo"/>
        <c:crossAx val="152884352"/>
        <c:crosses val="autoZero"/>
        <c:auto val="1"/>
        <c:lblAlgn val="ctr"/>
        <c:lblOffset val="100"/>
        <c:noMultiLvlLbl val="0"/>
      </c:catAx>
      <c:valAx>
        <c:axId val="152884352"/>
        <c:scaling>
          <c:orientation val="minMax"/>
        </c:scaling>
        <c:delete val="1"/>
        <c:axPos val="b"/>
        <c:majorGridlines/>
        <c:numFmt formatCode="0%" sourceLinked="1"/>
        <c:majorTickMark val="none"/>
        <c:minorTickMark val="none"/>
        <c:tickLblPos val="nextTo"/>
        <c:crossAx val="15286208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5C29C-7CBA-4CC4-A5A6-FD4F892D86F0}" type="doc">
      <dgm:prSet loTypeId="urn:microsoft.com/office/officeart/2005/8/layout/radial1" loCatId="relationship" qsTypeId="urn:microsoft.com/office/officeart/2005/8/quickstyle/3d1" qsCatId="3D" csTypeId="urn:microsoft.com/office/officeart/2005/8/colors/accent2_2" csCatId="accent2" phldr="1"/>
      <dgm:spPr/>
      <dgm:t>
        <a:bodyPr/>
        <a:lstStyle/>
        <a:p>
          <a:endParaRPr lang="pl-PL"/>
        </a:p>
      </dgm:t>
    </dgm:pt>
    <dgm:pt modelId="{332BD74C-50DB-451A-BD5D-0C7B16FD52E5}">
      <dgm:prSet phldrT="[Tekst]" custT="1">
        <dgm:style>
          <a:lnRef idx="3">
            <a:schemeClr val="lt1"/>
          </a:lnRef>
          <a:fillRef idx="1">
            <a:schemeClr val="accent2"/>
          </a:fillRef>
          <a:effectRef idx="1">
            <a:schemeClr val="accent2"/>
          </a:effectRef>
          <a:fontRef idx="minor">
            <a:schemeClr val="lt1"/>
          </a:fontRef>
        </dgm:style>
      </dgm:prSet>
      <dgm:spPr>
        <a:xfrm>
          <a:off x="1944228" y="1828951"/>
          <a:ext cx="2316486" cy="1388382"/>
        </a:xfrm>
        <a:solidFill>
          <a:srgbClr val="51D9FF"/>
        </a:solidFill>
        <a:ln w="19050" cap="flat" cmpd="sng" algn="ctr">
          <a:solidFill>
            <a:srgbClr val="FFFFFF"/>
          </a:solidFill>
          <a:prstDash val="solid"/>
        </a:ln>
        <a:effectLst>
          <a:glow rad="63500">
            <a:srgbClr val="51D9FF">
              <a:tint val="30000"/>
              <a:shade val="95000"/>
              <a:satMod val="300000"/>
              <a:alpha val="50000"/>
            </a:srgbClr>
          </a:glow>
        </a:effectLst>
        <a:scene3d>
          <a:camera prst="orthographicFront"/>
          <a:lightRig rig="flat" dir="t"/>
        </a:scene3d>
        <a:sp3d/>
      </dgm:spPr>
      <dgm:t>
        <a:bodyPr/>
        <a:lstStyle/>
        <a:p>
          <a:pPr algn="ctr">
            <a:lnSpc>
              <a:spcPct val="100000"/>
            </a:lnSpc>
          </a:pPr>
          <a:r>
            <a:rPr lang="pl-PL" sz="1400" b="1" dirty="0" smtClean="0">
              <a:solidFill>
                <a:srgbClr val="DEE3E9">
                  <a:lumMod val="10000"/>
                </a:srgbClr>
              </a:solidFill>
              <a:latin typeface="Arial"/>
              <a:ea typeface="+mn-ea"/>
              <a:cs typeface="Arial" pitchFamily="34" charset="0"/>
            </a:rPr>
            <a:t>GŁÓWNE INSTRUMENTY FINANSOWE</a:t>
          </a:r>
          <a:endParaRPr lang="pl-PL" sz="1400" b="1" dirty="0">
            <a:solidFill>
              <a:srgbClr val="DEE3E9">
                <a:lumMod val="10000"/>
              </a:srgbClr>
            </a:solidFill>
            <a:latin typeface="Arial"/>
            <a:ea typeface="+mn-ea"/>
            <a:cs typeface="Arial" pitchFamily="34" charset="0"/>
          </a:endParaRPr>
        </a:p>
      </dgm:t>
    </dgm:pt>
    <dgm:pt modelId="{B47D878A-5E42-4DBA-A5AD-A772348EE0A2}" type="parTrans" cxnId="{9B7474F8-8584-48FE-9EF8-BEE9061B86D0}">
      <dgm:prSet/>
      <dgm:spPr/>
      <dgm:t>
        <a:bodyPr/>
        <a:lstStyle/>
        <a:p>
          <a:pPr algn="ctr"/>
          <a:endParaRPr lang="pl-PL">
            <a:solidFill>
              <a:srgbClr val="FFFFFF"/>
            </a:solidFill>
          </a:endParaRPr>
        </a:p>
      </dgm:t>
    </dgm:pt>
    <dgm:pt modelId="{FCA1B2D9-8630-4D91-ACE0-5982F28AE513}" type="sibTrans" cxnId="{9B7474F8-8584-48FE-9EF8-BEE9061B86D0}">
      <dgm:prSet/>
      <dgm:spPr/>
      <dgm:t>
        <a:bodyPr/>
        <a:lstStyle/>
        <a:p>
          <a:pPr algn="ctr"/>
          <a:endParaRPr lang="pl-PL">
            <a:solidFill>
              <a:srgbClr val="FFFFFF"/>
            </a:solidFill>
          </a:endParaRPr>
        </a:p>
      </dgm:t>
    </dgm:pt>
    <dgm:pt modelId="{A41BEA5A-20C4-4D36-BB18-4A304A08EF70}">
      <dgm:prSet phldrT="[Tekst]" custT="1">
        <dgm:style>
          <a:lnRef idx="2">
            <a:schemeClr val="accent2"/>
          </a:lnRef>
          <a:fillRef idx="1">
            <a:schemeClr val="lt1"/>
          </a:fillRef>
          <a:effectRef idx="0">
            <a:schemeClr val="accent2"/>
          </a:effectRef>
          <a:fontRef idx="minor">
            <a:schemeClr val="dk1"/>
          </a:fontRef>
        </dgm:style>
      </dgm:prSet>
      <dgm:spPr>
        <a:xfrm>
          <a:off x="2088237" y="59752"/>
          <a:ext cx="1722646" cy="739075"/>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lnSpc>
              <a:spcPct val="100000"/>
            </a:lnSpc>
            <a:spcAft>
              <a:spcPts val="0"/>
            </a:spcAft>
          </a:pPr>
          <a:r>
            <a:rPr lang="pl-PL" sz="1050" b="1" dirty="0" smtClean="0">
              <a:solidFill>
                <a:srgbClr val="DEE3E9">
                  <a:lumMod val="10000"/>
                </a:srgbClr>
              </a:solidFill>
              <a:effectLst/>
              <a:latin typeface="Arial"/>
              <a:ea typeface="+mn-ea"/>
              <a:cs typeface="+mn-cs"/>
            </a:rPr>
            <a:t>FUNDUSZE STRUKTURALNE UE 2014 - 2020</a:t>
          </a:r>
          <a:endParaRPr lang="pl-PL" sz="1050" b="1" dirty="0">
            <a:solidFill>
              <a:srgbClr val="DEE3E9">
                <a:lumMod val="10000"/>
              </a:srgbClr>
            </a:solidFill>
            <a:effectLst/>
            <a:latin typeface="Arial"/>
            <a:ea typeface="+mn-ea"/>
            <a:cs typeface="+mn-cs"/>
          </a:endParaRPr>
        </a:p>
      </dgm:t>
    </dgm:pt>
    <dgm:pt modelId="{E037696D-4249-4E34-977D-DD43940E5970}" type="parTrans" cxnId="{02D9480E-FAD8-4433-8514-3324147C91AA}">
      <dgm:prSet custT="1"/>
      <dgm:spPr>
        <a:xfrm rot="15949391">
          <a:off x="2497322" y="1307710"/>
          <a:ext cx="1033713"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pPr algn="ctr"/>
          <a:endParaRPr lang="pl-PL" sz="800" dirty="0">
            <a:solidFill>
              <a:srgbClr val="FFFFFF"/>
            </a:solidFill>
            <a:latin typeface="Arial"/>
            <a:ea typeface="+mn-ea"/>
            <a:cs typeface="+mn-cs"/>
          </a:endParaRPr>
        </a:p>
      </dgm:t>
    </dgm:pt>
    <dgm:pt modelId="{A5F12F0E-3F91-47AC-9F36-C69419F7861B}" type="sibTrans" cxnId="{02D9480E-FAD8-4433-8514-3324147C91AA}">
      <dgm:prSet/>
      <dgm:spPr/>
      <dgm:t>
        <a:bodyPr/>
        <a:lstStyle/>
        <a:p>
          <a:pPr algn="ctr"/>
          <a:endParaRPr lang="pl-PL">
            <a:solidFill>
              <a:srgbClr val="FFFFFF"/>
            </a:solidFill>
          </a:endParaRPr>
        </a:p>
      </dgm:t>
    </dgm:pt>
    <dgm:pt modelId="{BFCF6A99-9321-4547-8EF7-A3074DD0118A}">
      <dgm:prSet phldrT="[Tekst]" custT="1">
        <dgm:style>
          <a:lnRef idx="2">
            <a:schemeClr val="accent2"/>
          </a:lnRef>
          <a:fillRef idx="1">
            <a:schemeClr val="lt1"/>
          </a:fillRef>
          <a:effectRef idx="0">
            <a:schemeClr val="accent2"/>
          </a:effectRef>
          <a:fontRef idx="minor">
            <a:schemeClr val="dk1"/>
          </a:fontRef>
        </dgm:style>
      </dgm:prSet>
      <dgm:spPr>
        <a:xfrm>
          <a:off x="6048679" y="1325581"/>
          <a:ext cx="1395511" cy="618635"/>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spcAft>
              <a:spcPts val="0"/>
            </a:spcAft>
          </a:pPr>
          <a:r>
            <a:rPr lang="pl-PL" sz="1050" b="1" dirty="0" smtClean="0">
              <a:solidFill>
                <a:srgbClr val="DEE3E9">
                  <a:lumMod val="10000"/>
                </a:srgbClr>
              </a:solidFill>
              <a:effectLst/>
              <a:latin typeface="Arial"/>
              <a:ea typeface="+mn-ea"/>
              <a:cs typeface="+mn-cs"/>
            </a:rPr>
            <a:t>MECHANIZMY FINANSOWE </a:t>
          </a:r>
          <a:br>
            <a:rPr lang="pl-PL" sz="1050" b="1" dirty="0" smtClean="0">
              <a:solidFill>
                <a:srgbClr val="DEE3E9">
                  <a:lumMod val="10000"/>
                </a:srgbClr>
              </a:solidFill>
              <a:effectLst/>
              <a:latin typeface="Arial"/>
              <a:ea typeface="+mn-ea"/>
              <a:cs typeface="+mn-cs"/>
            </a:rPr>
          </a:br>
          <a:r>
            <a:rPr lang="pl-PL" sz="1050" b="1" dirty="0" smtClean="0">
              <a:solidFill>
                <a:srgbClr val="DEE3E9">
                  <a:lumMod val="10000"/>
                </a:srgbClr>
              </a:solidFill>
              <a:effectLst/>
              <a:latin typeface="Arial"/>
              <a:ea typeface="+mn-ea"/>
              <a:cs typeface="+mn-cs"/>
            </a:rPr>
            <a:t>UE i EOG</a:t>
          </a:r>
          <a:endParaRPr lang="pl-PL" sz="1050" b="1" dirty="0">
            <a:solidFill>
              <a:srgbClr val="DEE3E9">
                <a:lumMod val="10000"/>
              </a:srgbClr>
            </a:solidFill>
            <a:effectLst/>
            <a:latin typeface="Arial"/>
            <a:ea typeface="+mn-ea"/>
            <a:cs typeface="+mn-cs"/>
          </a:endParaRPr>
        </a:p>
      </dgm:t>
    </dgm:pt>
    <dgm:pt modelId="{3A9F4BAB-D117-481B-88ED-61270ABDBB1B}" type="parTrans" cxnId="{FE37B570-1ED4-4B6A-9059-6C4237F68BDE}">
      <dgm:prSet custT="1"/>
      <dgm:spPr>
        <a:xfrm rot="20778053">
          <a:off x="4146685" y="2016355"/>
          <a:ext cx="2017018"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pPr algn="ctr"/>
          <a:endParaRPr lang="pl-PL" sz="800" dirty="0">
            <a:solidFill>
              <a:srgbClr val="FFFFFF"/>
            </a:solidFill>
            <a:latin typeface="Arial"/>
            <a:ea typeface="+mn-ea"/>
            <a:cs typeface="+mn-cs"/>
          </a:endParaRPr>
        </a:p>
      </dgm:t>
    </dgm:pt>
    <dgm:pt modelId="{0FFA1F68-51BA-46FA-AECF-9DB0E3C28129}" type="sibTrans" cxnId="{FE37B570-1ED4-4B6A-9059-6C4237F68BDE}">
      <dgm:prSet/>
      <dgm:spPr/>
      <dgm:t>
        <a:bodyPr/>
        <a:lstStyle/>
        <a:p>
          <a:pPr algn="ctr"/>
          <a:endParaRPr lang="pl-PL">
            <a:solidFill>
              <a:srgbClr val="FFFFFF"/>
            </a:solidFill>
          </a:endParaRPr>
        </a:p>
      </dgm:t>
    </dgm:pt>
    <dgm:pt modelId="{F57DA679-3373-471C-97B6-B140AB270B3A}">
      <dgm:prSet custT="1">
        <dgm:style>
          <a:lnRef idx="2">
            <a:schemeClr val="accent2"/>
          </a:lnRef>
          <a:fillRef idx="1">
            <a:schemeClr val="lt1"/>
          </a:fillRef>
          <a:effectRef idx="0">
            <a:schemeClr val="accent2"/>
          </a:effectRef>
          <a:fontRef idx="minor">
            <a:schemeClr val="dk1"/>
          </a:fontRef>
        </dgm:style>
      </dgm:prSet>
      <dgm:spPr>
        <a:xfrm>
          <a:off x="1008118" y="216027"/>
          <a:ext cx="1030557" cy="482540"/>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spcAft>
              <a:spcPts val="0"/>
            </a:spcAft>
          </a:pPr>
          <a:r>
            <a:rPr lang="pl-PL" sz="800" b="1" dirty="0" smtClean="0">
              <a:solidFill>
                <a:srgbClr val="DEE3E9">
                  <a:lumMod val="10000"/>
                </a:srgbClr>
              </a:solidFill>
              <a:effectLst/>
              <a:latin typeface="Arial"/>
              <a:ea typeface="+mn-ea"/>
              <a:cs typeface="+mn-cs"/>
            </a:rPr>
            <a:t>GWARANCJE BANKOWE</a:t>
          </a:r>
        </a:p>
        <a:p>
          <a:pPr algn="ctr">
            <a:spcAft>
              <a:spcPts val="0"/>
            </a:spcAft>
          </a:pPr>
          <a:r>
            <a:rPr lang="pl-PL" sz="800" b="1" dirty="0" smtClean="0">
              <a:solidFill>
                <a:srgbClr val="5F7791"/>
              </a:solidFill>
              <a:effectLst/>
              <a:latin typeface="Arial"/>
              <a:ea typeface="+mn-ea"/>
              <a:cs typeface="+mn-cs"/>
            </a:rPr>
            <a:t> </a:t>
          </a:r>
          <a:endParaRPr lang="pl-PL" sz="800" b="1" dirty="0">
            <a:solidFill>
              <a:srgbClr val="5F7791"/>
            </a:solidFill>
            <a:effectLst/>
            <a:latin typeface="Arial"/>
            <a:ea typeface="+mn-ea"/>
            <a:cs typeface="+mn-cs"/>
          </a:endParaRPr>
        </a:p>
      </dgm:t>
    </dgm:pt>
    <dgm:pt modelId="{F92C9A7C-32C6-4403-AE5B-441B4AA08958}" type="parTrans" cxnId="{7C430321-B49E-429D-BBBA-1635C6A830D8}">
      <dgm:prSet custT="1"/>
      <dgm:spPr>
        <a:xfrm rot="13956402">
          <a:off x="1398578" y="1281822"/>
          <a:ext cx="1519939"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pPr algn="ctr"/>
          <a:endParaRPr lang="pl-PL" sz="800" dirty="0">
            <a:solidFill>
              <a:srgbClr val="FFFFFF"/>
            </a:solidFill>
            <a:latin typeface="Arial"/>
            <a:ea typeface="+mn-ea"/>
            <a:cs typeface="+mn-cs"/>
          </a:endParaRPr>
        </a:p>
      </dgm:t>
    </dgm:pt>
    <dgm:pt modelId="{6E33955C-2491-4F2C-8FC3-A988C84597D9}" type="sibTrans" cxnId="{7C430321-B49E-429D-BBBA-1635C6A830D8}">
      <dgm:prSet/>
      <dgm:spPr/>
      <dgm:t>
        <a:bodyPr/>
        <a:lstStyle/>
        <a:p>
          <a:pPr algn="ctr"/>
          <a:endParaRPr lang="pl-PL">
            <a:solidFill>
              <a:srgbClr val="FFFFFF"/>
            </a:solidFill>
          </a:endParaRPr>
        </a:p>
      </dgm:t>
    </dgm:pt>
    <dgm:pt modelId="{5C8347E2-207E-49F3-B806-6A4EF7FBBA78}">
      <dgm:prSet custT="1">
        <dgm:style>
          <a:lnRef idx="2">
            <a:schemeClr val="accent2"/>
          </a:lnRef>
          <a:fillRef idx="1">
            <a:schemeClr val="lt1"/>
          </a:fillRef>
          <a:effectRef idx="0">
            <a:schemeClr val="accent2"/>
          </a:effectRef>
          <a:fontRef idx="minor">
            <a:schemeClr val="dk1"/>
          </a:fontRef>
        </dgm:style>
      </dgm:prSet>
      <dgm:spPr>
        <a:xfrm>
          <a:off x="432057" y="692508"/>
          <a:ext cx="1022389" cy="459619"/>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r>
            <a:rPr lang="pl-PL" sz="800" b="1" dirty="0" smtClean="0">
              <a:solidFill>
                <a:srgbClr val="DEE3E9">
                  <a:lumMod val="10000"/>
                </a:srgbClr>
              </a:solidFill>
              <a:effectLst/>
              <a:latin typeface="Arial"/>
              <a:ea typeface="+mn-ea"/>
              <a:cs typeface="+mn-cs"/>
            </a:rPr>
            <a:t>KREDYTY</a:t>
          </a:r>
          <a:br>
            <a:rPr lang="pl-PL" sz="800" b="1" dirty="0" smtClean="0">
              <a:solidFill>
                <a:srgbClr val="DEE3E9">
                  <a:lumMod val="10000"/>
                </a:srgbClr>
              </a:solidFill>
              <a:effectLst/>
              <a:latin typeface="Arial"/>
              <a:ea typeface="+mn-ea"/>
              <a:cs typeface="+mn-cs"/>
            </a:rPr>
          </a:br>
          <a:r>
            <a:rPr lang="pl-PL" sz="800" b="1" dirty="0" smtClean="0">
              <a:solidFill>
                <a:srgbClr val="DEE3E9">
                  <a:lumMod val="10000"/>
                </a:srgbClr>
              </a:solidFill>
              <a:effectLst/>
              <a:latin typeface="Arial"/>
              <a:ea typeface="+mn-ea"/>
              <a:cs typeface="+mn-cs"/>
            </a:rPr>
            <a:t>POŻYCZKI</a:t>
          </a:r>
          <a:endParaRPr lang="pl-PL" sz="800" b="1" dirty="0">
            <a:solidFill>
              <a:srgbClr val="DEE3E9">
                <a:lumMod val="10000"/>
              </a:srgbClr>
            </a:solidFill>
            <a:effectLst/>
            <a:latin typeface="Arial"/>
            <a:ea typeface="+mn-ea"/>
            <a:cs typeface="+mn-cs"/>
          </a:endParaRPr>
        </a:p>
      </dgm:t>
    </dgm:pt>
    <dgm:pt modelId="{098F2FF6-B499-4325-96EC-EFCEC9C1D148}" type="parTrans" cxnId="{3CBEC1AA-E9B3-47AE-BE8C-4EA24D523B8A}">
      <dgm:prSet custT="1"/>
      <dgm:spPr>
        <a:xfrm rot="12993174">
          <a:off x="1065552" y="1544637"/>
          <a:ext cx="1451510"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pPr algn="ctr"/>
          <a:endParaRPr lang="pl-PL" sz="800" dirty="0">
            <a:solidFill>
              <a:srgbClr val="FFFFFF"/>
            </a:solidFill>
            <a:latin typeface="Arial"/>
            <a:ea typeface="+mn-ea"/>
            <a:cs typeface="+mn-cs"/>
          </a:endParaRPr>
        </a:p>
      </dgm:t>
    </dgm:pt>
    <dgm:pt modelId="{46EA3508-6D7F-48F0-8AF6-0ED897410841}" type="sibTrans" cxnId="{3CBEC1AA-E9B3-47AE-BE8C-4EA24D523B8A}">
      <dgm:prSet/>
      <dgm:spPr/>
      <dgm:t>
        <a:bodyPr/>
        <a:lstStyle/>
        <a:p>
          <a:pPr algn="ctr"/>
          <a:endParaRPr lang="pl-PL">
            <a:solidFill>
              <a:srgbClr val="FFFFFF"/>
            </a:solidFill>
          </a:endParaRPr>
        </a:p>
      </dgm:t>
    </dgm:pt>
    <dgm:pt modelId="{E6068E77-18C2-4D7C-9C5A-F88EE602A208}">
      <dgm:prSet phldrT="[Tekst]" custT="1">
        <dgm:style>
          <a:lnRef idx="2">
            <a:schemeClr val="accent2"/>
          </a:lnRef>
          <a:fillRef idx="1">
            <a:schemeClr val="lt1"/>
          </a:fillRef>
          <a:effectRef idx="0">
            <a:schemeClr val="accent2"/>
          </a:effectRef>
          <a:fontRef idx="minor">
            <a:schemeClr val="dk1"/>
          </a:fontRef>
        </dgm:style>
      </dgm:prSet>
      <dgm:spPr>
        <a:xfrm>
          <a:off x="360034" y="4032447"/>
          <a:ext cx="1083680" cy="462752"/>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r>
            <a:rPr lang="pl-PL" sz="800" b="1" dirty="0" smtClean="0">
              <a:solidFill>
                <a:srgbClr val="DEE3E9">
                  <a:lumMod val="10000"/>
                </a:srgbClr>
              </a:solidFill>
              <a:effectLst/>
              <a:latin typeface="Arial"/>
              <a:ea typeface="+mn-ea"/>
              <a:cs typeface="+mn-cs"/>
            </a:rPr>
            <a:t>Partnerstwo </a:t>
          </a:r>
          <a:r>
            <a:rPr lang="pl-PL" sz="800" b="1" dirty="0" err="1" smtClean="0">
              <a:solidFill>
                <a:srgbClr val="DEE3E9">
                  <a:lumMod val="10000"/>
                </a:srgbClr>
              </a:solidFill>
              <a:effectLst/>
              <a:latin typeface="Arial"/>
              <a:ea typeface="+mn-ea"/>
              <a:cs typeface="+mn-cs"/>
            </a:rPr>
            <a:t>Publiczno</a:t>
          </a:r>
          <a:r>
            <a:rPr lang="pl-PL" sz="800" b="1" dirty="0" smtClean="0">
              <a:solidFill>
                <a:srgbClr val="DEE3E9">
                  <a:lumMod val="10000"/>
                </a:srgbClr>
              </a:solidFill>
              <a:effectLst/>
              <a:latin typeface="Arial"/>
              <a:ea typeface="+mn-ea"/>
              <a:cs typeface="+mn-cs"/>
            </a:rPr>
            <a:t> Prywatne PPP</a:t>
          </a:r>
          <a:endParaRPr lang="pl-PL" sz="800" b="1" dirty="0">
            <a:solidFill>
              <a:srgbClr val="DEE3E9">
                <a:lumMod val="10000"/>
              </a:srgbClr>
            </a:solidFill>
            <a:effectLst/>
            <a:latin typeface="Arial"/>
            <a:ea typeface="+mn-ea"/>
            <a:cs typeface="+mn-cs"/>
          </a:endParaRPr>
        </a:p>
      </dgm:t>
    </dgm:pt>
    <dgm:pt modelId="{29F5ADEA-7A28-4301-B455-1DA4BAB97592}" type="sibTrans" cxnId="{D3E5FD10-EA6C-4195-84E2-658C1214E6A0}">
      <dgm:prSet/>
      <dgm:spPr/>
      <dgm:t>
        <a:bodyPr/>
        <a:lstStyle/>
        <a:p>
          <a:pPr algn="ctr"/>
          <a:endParaRPr lang="pl-PL">
            <a:solidFill>
              <a:srgbClr val="FFFFFF"/>
            </a:solidFill>
          </a:endParaRPr>
        </a:p>
      </dgm:t>
    </dgm:pt>
    <dgm:pt modelId="{2067BD03-7C6C-4FFE-B9C8-75438EE35CDE}" type="parTrans" cxnId="{D3E5FD10-EA6C-4195-84E2-658C1214E6A0}">
      <dgm:prSet custT="1"/>
      <dgm:spPr>
        <a:xfrm rot="8499351">
          <a:off x="988246" y="3561911"/>
          <a:ext cx="1585759"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pPr algn="ctr"/>
          <a:endParaRPr lang="pl-PL" sz="800" dirty="0">
            <a:solidFill>
              <a:srgbClr val="FFFFFF"/>
            </a:solidFill>
            <a:latin typeface="Arial"/>
            <a:ea typeface="+mn-ea"/>
            <a:cs typeface="+mn-cs"/>
          </a:endParaRPr>
        </a:p>
      </dgm:t>
    </dgm:pt>
    <dgm:pt modelId="{61180D78-B2E7-43D5-ACE6-1AB08A05FE24}">
      <dgm:prSet phldrT="[Tekst]" custT="1">
        <dgm:style>
          <a:lnRef idx="2">
            <a:schemeClr val="accent2"/>
          </a:lnRef>
          <a:fillRef idx="1">
            <a:schemeClr val="lt1"/>
          </a:fillRef>
          <a:effectRef idx="0">
            <a:schemeClr val="accent2"/>
          </a:effectRef>
          <a:fontRef idx="minor">
            <a:schemeClr val="dk1"/>
          </a:fontRef>
        </dgm:style>
      </dgm:prSet>
      <dgm:spPr>
        <a:xfrm>
          <a:off x="5078548" y="2088228"/>
          <a:ext cx="1114142" cy="508844"/>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spcAft>
              <a:spcPts val="0"/>
            </a:spcAft>
          </a:pPr>
          <a:r>
            <a:rPr lang="pl-PL" sz="800" b="1" dirty="0" smtClean="0">
              <a:solidFill>
                <a:srgbClr val="DEE3E9">
                  <a:lumMod val="10000"/>
                </a:srgbClr>
              </a:solidFill>
              <a:effectLst/>
              <a:latin typeface="Arial"/>
              <a:ea typeface="+mn-ea"/>
              <a:cs typeface="+mn-cs"/>
            </a:rPr>
            <a:t>INSTRUMENTY FINANSOWE BGK</a:t>
          </a:r>
          <a:endParaRPr lang="pl-PL" sz="800" b="1" dirty="0">
            <a:solidFill>
              <a:srgbClr val="DEE3E9">
                <a:lumMod val="10000"/>
              </a:srgbClr>
            </a:solidFill>
            <a:effectLst/>
            <a:latin typeface="Arial"/>
            <a:ea typeface="+mn-ea"/>
            <a:cs typeface="+mn-cs"/>
          </a:endParaRPr>
        </a:p>
      </dgm:t>
    </dgm:pt>
    <dgm:pt modelId="{66676A35-1814-4754-86F3-D492552FD094}" type="parTrans" cxnId="{A3D9226F-6F81-4B4B-8409-24050FC4A5F0}">
      <dgm:prSet/>
      <dgm:spPr>
        <a:xfrm rot="21355468">
          <a:off x="4251560" y="2405110"/>
          <a:ext cx="834701"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21B750D9-BA6A-4421-B36A-86F59280AE2E}" type="sibTrans" cxnId="{A3D9226F-6F81-4B4B-8409-24050FC4A5F0}">
      <dgm:prSet/>
      <dgm:spPr/>
      <dgm:t>
        <a:bodyPr/>
        <a:lstStyle/>
        <a:p>
          <a:endParaRPr lang="pl-PL"/>
        </a:p>
      </dgm:t>
    </dgm:pt>
    <dgm:pt modelId="{5F2E4EB2-FF07-470C-A2D5-EA090745C9D6}">
      <dgm:prSet phldrT="[Tekst]" custT="1">
        <dgm:style>
          <a:lnRef idx="2">
            <a:schemeClr val="accent2"/>
          </a:lnRef>
          <a:fillRef idx="1">
            <a:schemeClr val="lt1"/>
          </a:fillRef>
          <a:effectRef idx="0">
            <a:schemeClr val="accent2"/>
          </a:effectRef>
          <a:fontRef idx="minor">
            <a:schemeClr val="dk1"/>
          </a:fontRef>
        </dgm:style>
      </dgm:prSet>
      <dgm:spPr>
        <a:xfrm>
          <a:off x="5112573" y="2730750"/>
          <a:ext cx="1063813" cy="581618"/>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spcAft>
              <a:spcPts val="0"/>
            </a:spcAft>
          </a:pPr>
          <a:r>
            <a:rPr lang="pl-PL" sz="800" b="1" dirty="0" smtClean="0">
              <a:solidFill>
                <a:srgbClr val="DEE3E9">
                  <a:lumMod val="10000"/>
                </a:srgbClr>
              </a:solidFill>
              <a:effectLst/>
              <a:latin typeface="Arial"/>
              <a:ea typeface="+mn-ea"/>
              <a:cs typeface="+mn-cs"/>
            </a:rPr>
            <a:t>INSTRUMENTY FINANSOWE NFOŚ i GW</a:t>
          </a:r>
          <a:endParaRPr lang="pl-PL" sz="800" b="1" dirty="0">
            <a:solidFill>
              <a:srgbClr val="DEE3E9">
                <a:lumMod val="10000"/>
              </a:srgbClr>
            </a:solidFill>
            <a:effectLst/>
            <a:latin typeface="Arial"/>
            <a:ea typeface="+mn-ea"/>
            <a:cs typeface="+mn-cs"/>
          </a:endParaRPr>
        </a:p>
      </dgm:t>
    </dgm:pt>
    <dgm:pt modelId="{FA1ECA8B-5263-4ECF-99A1-F0A3E5B3B837}" type="parTrans" cxnId="{CA9F0A65-5102-4215-87CA-D13FB61D6D3B}">
      <dgm:prSet/>
      <dgm:spPr>
        <a:xfrm rot="665603">
          <a:off x="4194351" y="2824767"/>
          <a:ext cx="958399"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695148F8-8E30-40AC-A164-FBA02D2D1483}" type="sibTrans" cxnId="{CA9F0A65-5102-4215-87CA-D13FB61D6D3B}">
      <dgm:prSet/>
      <dgm:spPr/>
      <dgm:t>
        <a:bodyPr/>
        <a:lstStyle/>
        <a:p>
          <a:endParaRPr lang="pl-PL"/>
        </a:p>
      </dgm:t>
    </dgm:pt>
    <dgm:pt modelId="{A38AF808-6A77-4913-BD82-20AA546FA9CE}">
      <dgm:prSet phldrT="[Tekst]" custT="1">
        <dgm:style>
          <a:lnRef idx="2">
            <a:schemeClr val="accent2"/>
          </a:lnRef>
          <a:fillRef idx="1">
            <a:schemeClr val="lt1"/>
          </a:fillRef>
          <a:effectRef idx="0">
            <a:schemeClr val="accent2"/>
          </a:effectRef>
          <a:fontRef idx="minor">
            <a:schemeClr val="dk1"/>
          </a:fontRef>
        </dgm:style>
      </dgm:prSet>
      <dgm:spPr>
        <a:xfrm>
          <a:off x="4824533" y="3461675"/>
          <a:ext cx="1575896" cy="709494"/>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spcAft>
              <a:spcPts val="0"/>
            </a:spcAft>
          </a:pPr>
          <a:r>
            <a:rPr lang="pl-PL" sz="1000" b="1" dirty="0" smtClean="0">
              <a:solidFill>
                <a:srgbClr val="DEE3E9">
                  <a:lumMod val="10000"/>
                </a:srgbClr>
              </a:solidFill>
              <a:effectLst/>
              <a:latin typeface="Arial"/>
              <a:ea typeface="+mn-ea"/>
              <a:cs typeface="+mn-cs"/>
            </a:rPr>
            <a:t>FUNDUSZE DOSTĘPNE BEZPOŚREDNIO </a:t>
          </a:r>
          <a:br>
            <a:rPr lang="pl-PL" sz="1000" b="1" dirty="0" smtClean="0">
              <a:solidFill>
                <a:srgbClr val="DEE3E9">
                  <a:lumMod val="10000"/>
                </a:srgbClr>
              </a:solidFill>
              <a:effectLst/>
              <a:latin typeface="Arial"/>
              <a:ea typeface="+mn-ea"/>
              <a:cs typeface="+mn-cs"/>
            </a:rPr>
          </a:br>
          <a:r>
            <a:rPr lang="pl-PL" sz="1000" b="1" dirty="0" smtClean="0">
              <a:solidFill>
                <a:srgbClr val="DEE3E9">
                  <a:lumMod val="10000"/>
                </a:srgbClr>
              </a:solidFill>
              <a:effectLst/>
              <a:latin typeface="Arial"/>
              <a:ea typeface="+mn-ea"/>
              <a:cs typeface="+mn-cs"/>
            </a:rPr>
            <a:t>Z BRUKSELI</a:t>
          </a:r>
          <a:endParaRPr lang="pl-PL" sz="1000" b="1" dirty="0">
            <a:solidFill>
              <a:srgbClr val="DEE3E9">
                <a:lumMod val="10000"/>
              </a:srgbClr>
            </a:solidFill>
            <a:effectLst/>
            <a:latin typeface="Arial"/>
            <a:ea typeface="+mn-ea"/>
            <a:cs typeface="+mn-cs"/>
          </a:endParaRPr>
        </a:p>
      </dgm:t>
    </dgm:pt>
    <dgm:pt modelId="{13463FF1-1033-478C-A633-8796BEEC4687}" type="parTrans" cxnId="{73F317C3-1DE2-42FE-B8B6-5D578EF043F1}">
      <dgm:prSet/>
      <dgm:spPr>
        <a:xfrm rot="1635584">
          <a:off x="3911230" y="3256066"/>
          <a:ext cx="1252335"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32BB0025-5E42-4F47-BDE1-76961137310E}" type="sibTrans" cxnId="{73F317C3-1DE2-42FE-B8B6-5D578EF043F1}">
      <dgm:prSet/>
      <dgm:spPr/>
      <dgm:t>
        <a:bodyPr/>
        <a:lstStyle/>
        <a:p>
          <a:endParaRPr lang="pl-PL"/>
        </a:p>
      </dgm:t>
    </dgm:pt>
    <dgm:pt modelId="{51B9B478-B349-4C24-989D-AE8DEC9F0C2E}">
      <dgm:prSet phldrT="[Tekst]" custT="1">
        <dgm:style>
          <a:lnRef idx="2">
            <a:schemeClr val="accent2"/>
          </a:lnRef>
          <a:fillRef idx="1">
            <a:schemeClr val="lt1"/>
          </a:fillRef>
          <a:effectRef idx="0">
            <a:schemeClr val="accent2"/>
          </a:effectRef>
          <a:fontRef idx="minor">
            <a:schemeClr val="dk1"/>
          </a:fontRef>
        </dgm:style>
      </dgm:prSet>
      <dgm:spPr>
        <a:xfrm>
          <a:off x="4608517" y="4242914"/>
          <a:ext cx="1155990" cy="437617"/>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spcAft>
              <a:spcPts val="0"/>
            </a:spcAft>
          </a:pPr>
          <a:r>
            <a:rPr lang="pl-PL" sz="800" b="1" dirty="0" smtClean="0">
              <a:solidFill>
                <a:srgbClr val="DEE3E9">
                  <a:lumMod val="10000"/>
                </a:srgbClr>
              </a:solidFill>
              <a:effectLst/>
              <a:latin typeface="Arial"/>
              <a:ea typeface="+mn-ea"/>
              <a:cs typeface="+mn-cs"/>
            </a:rPr>
            <a:t>KRAJOWE ŚRODKI PUBLICZNE</a:t>
          </a:r>
          <a:endParaRPr lang="pl-PL" sz="800" b="1" dirty="0">
            <a:solidFill>
              <a:srgbClr val="DEE3E9">
                <a:lumMod val="10000"/>
              </a:srgbClr>
            </a:solidFill>
            <a:effectLst/>
            <a:latin typeface="Arial"/>
            <a:ea typeface="+mn-ea"/>
            <a:cs typeface="+mn-cs"/>
          </a:endParaRPr>
        </a:p>
      </dgm:t>
    </dgm:pt>
    <dgm:pt modelId="{BDEF9E50-EB4F-4036-A475-2155D2EA9F7E}" type="parTrans" cxnId="{4C62C5F6-C30F-4307-BFC9-8125197A5FCF}">
      <dgm:prSet/>
      <dgm:spPr>
        <a:xfrm rot="2575742">
          <a:off x="3503256" y="3676453"/>
          <a:ext cx="1691933"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BE3B044F-4860-428C-BA1D-C2C85200E1DF}" type="sibTrans" cxnId="{4C62C5F6-C30F-4307-BFC9-8125197A5FCF}">
      <dgm:prSet/>
      <dgm:spPr/>
      <dgm:t>
        <a:bodyPr/>
        <a:lstStyle/>
        <a:p>
          <a:endParaRPr lang="pl-PL"/>
        </a:p>
      </dgm:t>
    </dgm:pt>
    <dgm:pt modelId="{B9B8DD49-0453-409B-B62F-BCEECE4D0735}">
      <dgm:prSet phldrT="[Tekst]" custT="1">
        <dgm:style>
          <a:lnRef idx="2">
            <a:schemeClr val="accent2"/>
          </a:lnRef>
          <a:fillRef idx="1">
            <a:schemeClr val="lt1"/>
          </a:fillRef>
          <a:effectRef idx="0">
            <a:schemeClr val="accent2"/>
          </a:effectRef>
          <a:fontRef idx="minor">
            <a:schemeClr val="dk1"/>
          </a:fontRef>
        </dgm:style>
      </dgm:prSet>
      <dgm:spPr>
        <a:xfrm>
          <a:off x="3888430" y="4674921"/>
          <a:ext cx="1100667" cy="437617"/>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spcAft>
              <a:spcPts val="0"/>
            </a:spcAft>
          </a:pPr>
          <a:r>
            <a:rPr lang="pl-PL" sz="800" b="1" dirty="0" smtClean="0">
              <a:solidFill>
                <a:srgbClr val="DEE3E9">
                  <a:lumMod val="10000"/>
                </a:srgbClr>
              </a:solidFill>
              <a:effectLst/>
              <a:latin typeface="Arial"/>
              <a:ea typeface="+mn-ea"/>
              <a:cs typeface="+mn-cs"/>
            </a:rPr>
            <a:t>PROGRAMY BILATERALNE</a:t>
          </a:r>
          <a:endParaRPr lang="pl-PL" sz="800" b="1" dirty="0">
            <a:solidFill>
              <a:srgbClr val="DEE3E9">
                <a:lumMod val="10000"/>
              </a:srgbClr>
            </a:solidFill>
            <a:effectLst/>
            <a:latin typeface="Arial"/>
            <a:ea typeface="+mn-ea"/>
            <a:cs typeface="+mn-cs"/>
          </a:endParaRPr>
        </a:p>
      </dgm:t>
    </dgm:pt>
    <dgm:pt modelId="{3FB1138F-4CCF-4F4E-91AF-DEA9F96969CF}" type="parTrans" cxnId="{D620992A-FEA1-41FE-922A-258B1D4C0639}">
      <dgm:prSet/>
      <dgm:spPr>
        <a:xfrm rot="3635411">
          <a:off x="3035193" y="3924095"/>
          <a:ext cx="1721218"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6541C174-1B0D-4027-B48E-4D01FBA07709}" type="sibTrans" cxnId="{D620992A-FEA1-41FE-922A-258B1D4C0639}">
      <dgm:prSet/>
      <dgm:spPr/>
      <dgm:t>
        <a:bodyPr/>
        <a:lstStyle/>
        <a:p>
          <a:endParaRPr lang="pl-PL"/>
        </a:p>
      </dgm:t>
    </dgm:pt>
    <dgm:pt modelId="{15984E3C-4548-4FDC-8513-452191374775}">
      <dgm:prSet phldrT="[Tekst]" custT="1">
        <dgm:style>
          <a:lnRef idx="2">
            <a:schemeClr val="accent2"/>
          </a:lnRef>
          <a:fillRef idx="1">
            <a:schemeClr val="lt1"/>
          </a:fillRef>
          <a:effectRef idx="0">
            <a:schemeClr val="accent2"/>
          </a:effectRef>
          <a:fontRef idx="minor">
            <a:schemeClr val="dk1"/>
          </a:fontRef>
        </dgm:style>
      </dgm:prSet>
      <dgm:spPr>
        <a:xfrm>
          <a:off x="2448274" y="4675724"/>
          <a:ext cx="1368901" cy="508844"/>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spcAft>
              <a:spcPts val="0"/>
            </a:spcAft>
          </a:pPr>
          <a:r>
            <a:rPr lang="pl-PL" sz="800" b="1" dirty="0" smtClean="0">
              <a:solidFill>
                <a:srgbClr val="DEE3E9">
                  <a:lumMod val="10000"/>
                </a:srgbClr>
              </a:solidFill>
              <a:effectLst/>
              <a:latin typeface="Arial"/>
              <a:ea typeface="+mn-ea"/>
              <a:cs typeface="+mn-cs"/>
            </a:rPr>
            <a:t>FUNDACJE KRAJOWE I ZAGRANICZNE</a:t>
          </a:r>
          <a:endParaRPr lang="pl-PL" sz="800" b="1" dirty="0">
            <a:solidFill>
              <a:srgbClr val="DEE3E9">
                <a:lumMod val="10000"/>
              </a:srgbClr>
            </a:solidFill>
            <a:effectLst/>
            <a:latin typeface="Arial"/>
            <a:ea typeface="+mn-ea"/>
            <a:cs typeface="+mn-cs"/>
          </a:endParaRPr>
        </a:p>
      </dgm:t>
    </dgm:pt>
    <dgm:pt modelId="{D3C0051A-8D6D-404B-9DA3-E57F4FEDEC90}" type="parTrans" cxnId="{11184432-A211-4E3D-86C7-F059A2654AB7}">
      <dgm:prSet/>
      <dgm:spPr>
        <a:xfrm rot="5356794">
          <a:off x="2391097" y="3940100"/>
          <a:ext cx="1458528"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C030DE8C-E1C7-4E05-BCA8-4E1CC96A17A9}" type="sibTrans" cxnId="{11184432-A211-4E3D-86C7-F059A2654AB7}">
      <dgm:prSet/>
      <dgm:spPr/>
      <dgm:t>
        <a:bodyPr/>
        <a:lstStyle/>
        <a:p>
          <a:endParaRPr lang="pl-PL"/>
        </a:p>
      </dgm:t>
    </dgm:pt>
    <dgm:pt modelId="{D3D4C48B-953B-4CDA-AD6C-1F424C47477C}">
      <dgm:prSet phldrT="[Tekst]" custT="1">
        <dgm:style>
          <a:lnRef idx="2">
            <a:schemeClr val="accent2"/>
          </a:lnRef>
          <a:fillRef idx="1">
            <a:schemeClr val="lt1"/>
          </a:fillRef>
          <a:effectRef idx="0">
            <a:schemeClr val="accent2"/>
          </a:effectRef>
          <a:fontRef idx="minor">
            <a:schemeClr val="dk1"/>
          </a:fontRef>
        </dgm:style>
      </dgm:prSet>
      <dgm:spPr>
        <a:xfrm>
          <a:off x="1080108" y="4445724"/>
          <a:ext cx="1308570" cy="594839"/>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spcAft>
              <a:spcPts val="0"/>
            </a:spcAft>
          </a:pPr>
          <a:r>
            <a:rPr lang="pl-PL" sz="800" b="1" dirty="0" smtClean="0">
              <a:solidFill>
                <a:srgbClr val="DEE3E9">
                  <a:lumMod val="10000"/>
                </a:srgbClr>
              </a:solidFill>
              <a:effectLst/>
              <a:latin typeface="Arial"/>
              <a:ea typeface="+mn-ea"/>
              <a:cs typeface="+mn-cs"/>
            </a:rPr>
            <a:t>EMISJA OBLIGACJI KOMUNALNYCH</a:t>
          </a:r>
          <a:endParaRPr lang="pl-PL" sz="800" b="1" dirty="0">
            <a:solidFill>
              <a:srgbClr val="DEE3E9">
                <a:lumMod val="10000"/>
              </a:srgbClr>
            </a:solidFill>
            <a:effectLst/>
            <a:latin typeface="Arial"/>
            <a:ea typeface="+mn-ea"/>
            <a:cs typeface="+mn-cs"/>
          </a:endParaRPr>
        </a:p>
      </dgm:t>
    </dgm:pt>
    <dgm:pt modelId="{6CEC4A89-28A2-4FD0-A286-D5D18163213D}" type="sibTrans" cxnId="{0FA36F93-E9D0-4EB0-935B-95E5A0182E9B}">
      <dgm:prSet/>
      <dgm:spPr/>
      <dgm:t>
        <a:bodyPr/>
        <a:lstStyle/>
        <a:p>
          <a:endParaRPr lang="pl-PL"/>
        </a:p>
      </dgm:t>
    </dgm:pt>
    <dgm:pt modelId="{847DD230-E985-4AC1-8CF8-429090E3C4F9}" type="parTrans" cxnId="{0FA36F93-E9D0-4EB0-935B-95E5A0182E9B}">
      <dgm:prSet/>
      <dgm:spPr>
        <a:xfrm rot="7298609">
          <a:off x="1552845" y="3809122"/>
          <a:ext cx="1506366"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E09CA947-D409-4AB2-AD65-A60E854495FE}">
      <dgm:prSet custT="1">
        <dgm:style>
          <a:lnRef idx="2">
            <a:schemeClr val="accent2"/>
          </a:lnRef>
          <a:fillRef idx="1">
            <a:schemeClr val="lt1"/>
          </a:fillRef>
          <a:effectRef idx="0">
            <a:schemeClr val="accent2"/>
          </a:effectRef>
          <a:fontRef idx="minor">
            <a:schemeClr val="dk1"/>
          </a:fontRef>
        </dgm:style>
      </dgm:prSet>
      <dgm:spPr>
        <a:xfrm>
          <a:off x="50804" y="2880320"/>
          <a:ext cx="1533375" cy="499260"/>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r>
            <a:rPr lang="pl-PL" sz="800" b="1" dirty="0" smtClean="0">
              <a:solidFill>
                <a:srgbClr val="DEE3E9">
                  <a:lumMod val="10000"/>
                </a:srgbClr>
              </a:solidFill>
              <a:effectLst/>
              <a:latin typeface="Arial"/>
              <a:ea typeface="+mn-ea"/>
              <a:cs typeface="+mn-cs"/>
            </a:rPr>
            <a:t>FINANSOWANIE SPOŁECZNOŚCIOWE </a:t>
          </a:r>
          <a:br>
            <a:rPr lang="pl-PL" sz="800" b="1" dirty="0" smtClean="0">
              <a:solidFill>
                <a:srgbClr val="DEE3E9">
                  <a:lumMod val="10000"/>
                </a:srgbClr>
              </a:solidFill>
              <a:effectLst/>
              <a:latin typeface="Arial"/>
              <a:ea typeface="+mn-ea"/>
              <a:cs typeface="+mn-cs"/>
            </a:rPr>
          </a:br>
          <a:r>
            <a:rPr lang="pl-PL" sz="800" b="1" dirty="0" smtClean="0">
              <a:solidFill>
                <a:srgbClr val="DEE3E9">
                  <a:lumMod val="10000"/>
                </a:srgbClr>
              </a:solidFill>
              <a:effectLst/>
              <a:latin typeface="Arial"/>
              <a:ea typeface="+mn-ea"/>
              <a:cs typeface="+mn-cs"/>
            </a:rPr>
            <a:t>CF/CROWDFUNDING</a:t>
          </a:r>
          <a:endParaRPr lang="pl-PL" sz="800" b="1" dirty="0">
            <a:solidFill>
              <a:srgbClr val="DEE3E9">
                <a:lumMod val="10000"/>
              </a:srgbClr>
            </a:solidFill>
            <a:effectLst/>
            <a:latin typeface="Arial"/>
            <a:ea typeface="+mn-ea"/>
            <a:cs typeface="+mn-cs"/>
          </a:endParaRPr>
        </a:p>
      </dgm:t>
    </dgm:pt>
    <dgm:pt modelId="{4FC3AD35-EFD7-4E58-86A5-10F6E28C1B85}" type="parTrans" cxnId="{323E1D4C-D150-4626-A326-1A8FEE885F83}">
      <dgm:prSet/>
      <dgm:spPr>
        <a:xfrm rot="9907655">
          <a:off x="1400668" y="2881846"/>
          <a:ext cx="653805"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9A8333C0-034A-4172-9D0D-0219C72F2CF7}" type="sibTrans" cxnId="{323E1D4C-D150-4626-A326-1A8FEE885F83}">
      <dgm:prSet/>
      <dgm:spPr/>
      <dgm:t>
        <a:bodyPr/>
        <a:lstStyle/>
        <a:p>
          <a:endParaRPr lang="pl-PL"/>
        </a:p>
      </dgm:t>
    </dgm:pt>
    <dgm:pt modelId="{644AE280-5445-409E-8565-A848BE032EBB}">
      <dgm:prSet custT="1">
        <dgm:style>
          <a:lnRef idx="2">
            <a:schemeClr val="accent2"/>
          </a:lnRef>
          <a:fillRef idx="1">
            <a:schemeClr val="lt1"/>
          </a:fillRef>
          <a:effectRef idx="0">
            <a:schemeClr val="accent2"/>
          </a:effectRef>
          <a:fontRef idx="minor">
            <a:schemeClr val="dk1"/>
          </a:fontRef>
        </dgm:style>
      </dgm:prSet>
      <dgm:spPr>
        <a:xfrm>
          <a:off x="144022" y="3451629"/>
          <a:ext cx="1186224" cy="508818"/>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r>
            <a:rPr lang="pl-PL" sz="800" b="1" dirty="0" smtClean="0">
              <a:solidFill>
                <a:srgbClr val="DEE3E9">
                  <a:lumMod val="10000"/>
                </a:srgbClr>
              </a:solidFill>
              <a:effectLst/>
              <a:latin typeface="Arial"/>
              <a:ea typeface="+mn-ea"/>
              <a:cs typeface="+mn-cs"/>
            </a:rPr>
            <a:t>KONCESJE</a:t>
          </a:r>
          <a:endParaRPr lang="pl-PL" sz="800" b="1" dirty="0">
            <a:solidFill>
              <a:srgbClr val="DEE3E9">
                <a:lumMod val="10000"/>
              </a:srgbClr>
            </a:solidFill>
            <a:effectLst/>
            <a:latin typeface="Arial"/>
            <a:ea typeface="+mn-ea"/>
            <a:cs typeface="+mn-cs"/>
          </a:endParaRPr>
        </a:p>
      </dgm:t>
    </dgm:pt>
    <dgm:pt modelId="{90FFB825-2203-4A6B-BF2B-57ADB32DCA21}" type="parTrans" cxnId="{A7402F49-288A-44F8-B8FE-D059B3AED220}">
      <dgm:prSet/>
      <dgm:spPr>
        <a:xfrm rot="9205832">
          <a:off x="1058930" y="3233989"/>
          <a:ext cx="1218565"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41494605-52AC-4B43-B033-ECA5AE00CB0A}" type="sibTrans" cxnId="{A7402F49-288A-44F8-B8FE-D059B3AED220}">
      <dgm:prSet/>
      <dgm:spPr/>
      <dgm:t>
        <a:bodyPr/>
        <a:lstStyle/>
        <a:p>
          <a:endParaRPr lang="pl-PL"/>
        </a:p>
      </dgm:t>
    </dgm:pt>
    <dgm:pt modelId="{3117AC2C-C87A-4008-A9EC-84ABFC71BF6D}">
      <dgm:prSet custT="1">
        <dgm:style>
          <a:lnRef idx="2">
            <a:schemeClr val="accent2"/>
          </a:lnRef>
          <a:fillRef idx="1">
            <a:schemeClr val="lt1"/>
          </a:fillRef>
          <a:effectRef idx="0">
            <a:schemeClr val="accent2"/>
          </a:effectRef>
          <a:fontRef idx="minor">
            <a:schemeClr val="dk1"/>
          </a:fontRef>
        </dgm:style>
      </dgm:prSet>
      <dgm:spPr>
        <a:xfrm>
          <a:off x="72011" y="2304254"/>
          <a:ext cx="1148842" cy="463751"/>
        </a:xfrm>
        <a:solidFill>
          <a:srgbClr val="60B5FF">
            <a:lumMod val="20000"/>
            <a:lumOff val="80000"/>
          </a:srgbClr>
        </a:solidFill>
        <a:ln w="19050" cap="flat" cmpd="sng" algn="ctr">
          <a:solidFill>
            <a:srgbClr val="51D9FF"/>
          </a:solidFill>
          <a:prstDash val="solid"/>
        </a:ln>
        <a:effectLst/>
        <a:scene3d>
          <a:camera prst="orthographicFront"/>
          <a:lightRig rig="flat" dir="t"/>
        </a:scene3d>
        <a:sp3d/>
      </dgm:spPr>
      <dgm:t>
        <a:bodyPr/>
        <a:lstStyle/>
        <a:p>
          <a:pPr algn="ctr"/>
          <a:r>
            <a:rPr lang="pl-PL" sz="800" b="1" dirty="0" smtClean="0">
              <a:solidFill>
                <a:srgbClr val="DEE3E9">
                  <a:lumMod val="10000"/>
                </a:srgbClr>
              </a:solidFill>
              <a:effectLst/>
              <a:latin typeface="Arial"/>
              <a:ea typeface="+mn-ea"/>
              <a:cs typeface="+mn-cs"/>
            </a:rPr>
            <a:t>FINANSOWANIE HYBRYDOWE</a:t>
          </a:r>
          <a:endParaRPr lang="pl-PL" sz="800" b="1" dirty="0">
            <a:solidFill>
              <a:srgbClr val="DEE3E9">
                <a:lumMod val="10000"/>
              </a:srgbClr>
            </a:solidFill>
            <a:effectLst/>
            <a:latin typeface="Arial"/>
            <a:ea typeface="+mn-ea"/>
            <a:cs typeface="+mn-cs"/>
          </a:endParaRPr>
        </a:p>
      </dgm:t>
    </dgm:pt>
    <dgm:pt modelId="{92FC197E-A29B-44DD-A849-E97AC06ACA70}" type="parTrans" cxnId="{1E1C4570-72D5-464C-8F8A-259513694644}">
      <dgm:prSet/>
      <dgm:spPr>
        <a:xfrm rot="10781821">
          <a:off x="1220799" y="2524760"/>
          <a:ext cx="723478"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0759A6DC-0AA1-43E5-A2EA-D1B127E6E98F}" type="sibTrans" cxnId="{1E1C4570-72D5-464C-8F8A-259513694644}">
      <dgm:prSet/>
      <dgm:spPr/>
      <dgm:t>
        <a:bodyPr/>
        <a:lstStyle/>
        <a:p>
          <a:endParaRPr lang="pl-PL"/>
        </a:p>
      </dgm:t>
    </dgm:pt>
    <dgm:pt modelId="{4911C157-93AB-476E-928B-64F9C09346F5}">
      <dgm:prSet custT="1"/>
      <dgm:spPr>
        <a:xfrm>
          <a:off x="72001" y="1800197"/>
          <a:ext cx="1172580" cy="449584"/>
        </a:xfrm>
        <a:solidFill>
          <a:srgbClr val="60B5FF">
            <a:lumMod val="20000"/>
            <a:lumOff val="80000"/>
          </a:srgbClr>
        </a:solidFill>
        <a:ln>
          <a:solidFill>
            <a:srgbClr val="00ADDC"/>
          </a:solidFill>
        </a:ln>
        <a:effectLst/>
        <a:scene3d>
          <a:camera prst="orthographicFront"/>
          <a:lightRig rig="flat" dir="t"/>
        </a:scene3d>
        <a:sp3d prstMaterial="plastic">
          <a:bevelT w="120900" h="88900"/>
          <a:bevelB w="88900" h="31750" prst="angle"/>
        </a:sp3d>
      </dgm:spPr>
      <dgm:t>
        <a:bodyPr/>
        <a:lstStyle/>
        <a:p>
          <a:r>
            <a:rPr lang="pl-PL" sz="800" b="1" dirty="0" smtClean="0">
              <a:solidFill>
                <a:srgbClr val="DEE3E9">
                  <a:lumMod val="10000"/>
                </a:srgbClr>
              </a:solidFill>
              <a:effectLst/>
              <a:latin typeface="Arial"/>
              <a:ea typeface="+mn-ea"/>
              <a:cs typeface="+mn-cs"/>
            </a:rPr>
            <a:t>FINANSOWANIE KRZYŻOWE</a:t>
          </a:r>
          <a:endParaRPr lang="pl-PL" sz="800" b="1" dirty="0">
            <a:solidFill>
              <a:srgbClr val="DEE3E9">
                <a:lumMod val="10000"/>
              </a:srgbClr>
            </a:solidFill>
            <a:effectLst/>
            <a:latin typeface="Arial"/>
            <a:ea typeface="+mn-ea"/>
            <a:cs typeface="+mn-cs"/>
          </a:endParaRPr>
        </a:p>
      </dgm:t>
    </dgm:pt>
    <dgm:pt modelId="{ED4B1AC4-DB3E-411C-B9F3-5B30ED32AA46}" type="parTrans" cxnId="{4A4A48BB-71BC-4CF5-9BB7-F72E16E61C71}">
      <dgm:prSet/>
      <dgm:spPr>
        <a:xfrm rot="11491187">
          <a:off x="1167454" y="2208654"/>
          <a:ext cx="846973"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80309C03-2F88-441F-B4F6-5B611BCC9507}" type="sibTrans" cxnId="{4A4A48BB-71BC-4CF5-9BB7-F72E16E61C71}">
      <dgm:prSet/>
      <dgm:spPr/>
      <dgm:t>
        <a:bodyPr/>
        <a:lstStyle/>
        <a:p>
          <a:endParaRPr lang="pl-PL"/>
        </a:p>
      </dgm:t>
    </dgm:pt>
    <dgm:pt modelId="{DFB281E1-6ECE-460F-A790-819C3328DB74}">
      <dgm:prSet custT="1"/>
      <dgm:spPr>
        <a:xfrm>
          <a:off x="144021" y="1224137"/>
          <a:ext cx="1150428" cy="503034"/>
        </a:xfrm>
        <a:solidFill>
          <a:srgbClr val="60B5FF">
            <a:lumMod val="20000"/>
            <a:lumOff val="80000"/>
          </a:srgbClr>
        </a:solidFill>
        <a:ln>
          <a:solidFill>
            <a:srgbClr val="00ADDC"/>
          </a:solidFill>
        </a:ln>
        <a:effectLst/>
        <a:scene3d>
          <a:camera prst="orthographicFront"/>
          <a:lightRig rig="flat" dir="t"/>
        </a:scene3d>
        <a:sp3d prstMaterial="plastic">
          <a:bevelT w="120900" h="88900"/>
          <a:bevelB w="88900" h="31750" prst="angle"/>
        </a:sp3d>
      </dgm:spPr>
      <dgm:t>
        <a:bodyPr/>
        <a:lstStyle/>
        <a:p>
          <a:r>
            <a:rPr lang="pl-PL" sz="800" b="1" dirty="0" smtClean="0">
              <a:solidFill>
                <a:srgbClr val="DEE3E9">
                  <a:lumMod val="10000"/>
                </a:srgbClr>
              </a:solidFill>
              <a:effectLst/>
              <a:latin typeface="Arial"/>
              <a:ea typeface="+mn-ea"/>
              <a:cs typeface="+mn-cs"/>
            </a:rPr>
            <a:t>SPÓŁKI CELOWE: KOMUNALNE </a:t>
          </a:r>
          <a:br>
            <a:rPr lang="pl-PL" sz="800" b="1" dirty="0" smtClean="0">
              <a:solidFill>
                <a:srgbClr val="DEE3E9">
                  <a:lumMod val="10000"/>
                </a:srgbClr>
              </a:solidFill>
              <a:effectLst/>
              <a:latin typeface="Arial"/>
              <a:ea typeface="+mn-ea"/>
              <a:cs typeface="+mn-cs"/>
            </a:rPr>
          </a:br>
          <a:r>
            <a:rPr lang="pl-PL" sz="800" b="1" dirty="0" smtClean="0">
              <a:solidFill>
                <a:srgbClr val="DEE3E9">
                  <a:lumMod val="10000"/>
                </a:srgbClr>
              </a:solidFill>
              <a:effectLst/>
              <a:latin typeface="Arial"/>
              <a:ea typeface="+mn-ea"/>
              <a:cs typeface="+mn-cs"/>
            </a:rPr>
            <a:t>I SPV</a:t>
          </a:r>
          <a:endParaRPr lang="pl-PL" sz="800" b="1" dirty="0">
            <a:solidFill>
              <a:srgbClr val="DEE3E9">
                <a:lumMod val="10000"/>
              </a:srgbClr>
            </a:solidFill>
            <a:effectLst/>
            <a:latin typeface="Arial"/>
            <a:ea typeface="+mn-ea"/>
            <a:cs typeface="+mn-cs"/>
          </a:endParaRPr>
        </a:p>
      </dgm:t>
    </dgm:pt>
    <dgm:pt modelId="{FA79590B-4725-44A0-B1BB-106E91816C96}" type="parTrans" cxnId="{53EB04BA-C25B-4E29-843E-29664DF940B9}">
      <dgm:prSet/>
      <dgm:spPr>
        <a:xfrm rot="12223596">
          <a:off x="1076747" y="1876872"/>
          <a:ext cx="1139885" cy="12840"/>
        </a:xfr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gm:spPr>
      <dgm:t>
        <a:bodyPr/>
        <a:lstStyle/>
        <a:p>
          <a:endParaRPr lang="pl-PL">
            <a:solidFill>
              <a:srgbClr val="5F7791">
                <a:hueOff val="0"/>
                <a:satOff val="0"/>
                <a:lumOff val="0"/>
                <a:alphaOff val="0"/>
              </a:srgbClr>
            </a:solidFill>
            <a:latin typeface="Arial"/>
            <a:ea typeface="+mn-ea"/>
            <a:cs typeface="+mn-cs"/>
          </a:endParaRPr>
        </a:p>
      </dgm:t>
    </dgm:pt>
    <dgm:pt modelId="{22773828-4669-41E2-A1F8-EC7B89BEFDA0}" type="sibTrans" cxnId="{53EB04BA-C25B-4E29-843E-29664DF940B9}">
      <dgm:prSet/>
      <dgm:spPr/>
      <dgm:t>
        <a:bodyPr/>
        <a:lstStyle/>
        <a:p>
          <a:endParaRPr lang="pl-PL"/>
        </a:p>
      </dgm:t>
    </dgm:pt>
    <dgm:pt modelId="{E1CF0EBA-1A87-4FDB-AF4D-B55FEBD5FC03}" type="pres">
      <dgm:prSet presAssocID="{3065C29C-7CBA-4CC4-A5A6-FD4F892D86F0}" presName="cycle" presStyleCnt="0">
        <dgm:presLayoutVars>
          <dgm:chMax val="1"/>
          <dgm:dir/>
          <dgm:animLvl val="ctr"/>
          <dgm:resizeHandles val="exact"/>
        </dgm:presLayoutVars>
      </dgm:prSet>
      <dgm:spPr/>
      <dgm:t>
        <a:bodyPr/>
        <a:lstStyle/>
        <a:p>
          <a:endParaRPr lang="pl-PL"/>
        </a:p>
      </dgm:t>
    </dgm:pt>
    <dgm:pt modelId="{508A9645-3031-4DC0-B333-D5ECD93EE9FB}" type="pres">
      <dgm:prSet presAssocID="{332BD74C-50DB-451A-BD5D-0C7B16FD52E5}" presName="centerShape" presStyleLbl="node0" presStyleIdx="0" presStyleCnt="1" custScaleX="354822" custScaleY="212662" custLinFactNeighborX="-30803" custLinFactNeighborY="-1261"/>
      <dgm:spPr>
        <a:prstGeom prst="ellipse">
          <a:avLst/>
        </a:prstGeom>
      </dgm:spPr>
      <dgm:t>
        <a:bodyPr/>
        <a:lstStyle/>
        <a:p>
          <a:endParaRPr lang="pl-PL"/>
        </a:p>
      </dgm:t>
    </dgm:pt>
    <dgm:pt modelId="{C6D5AA3F-F05F-409D-9705-AFB23A8DC736}" type="pres">
      <dgm:prSet presAssocID="{E037696D-4249-4E34-977D-DD43940E5970}" presName="Name9" presStyleLbl="parChTrans1D2" presStyleIdx="0" presStyleCnt="17"/>
      <dgm:spPr>
        <a:custGeom>
          <a:avLst/>
          <a:gdLst/>
          <a:ahLst/>
          <a:cxnLst/>
          <a:rect l="0" t="0" r="0" b="0"/>
          <a:pathLst>
            <a:path>
              <a:moveTo>
                <a:pt x="0" y="6420"/>
              </a:moveTo>
              <a:lnTo>
                <a:pt x="1033713" y="6420"/>
              </a:lnTo>
            </a:path>
          </a:pathLst>
        </a:custGeom>
      </dgm:spPr>
      <dgm:t>
        <a:bodyPr/>
        <a:lstStyle/>
        <a:p>
          <a:endParaRPr lang="pl-PL"/>
        </a:p>
      </dgm:t>
    </dgm:pt>
    <dgm:pt modelId="{16714739-98B8-4E3E-A3EF-4EB1A613B33D}" type="pres">
      <dgm:prSet presAssocID="{E037696D-4249-4E34-977D-DD43940E5970}" presName="connTx" presStyleLbl="parChTrans1D2" presStyleIdx="0" presStyleCnt="17"/>
      <dgm:spPr/>
      <dgm:t>
        <a:bodyPr/>
        <a:lstStyle/>
        <a:p>
          <a:endParaRPr lang="pl-PL"/>
        </a:p>
      </dgm:t>
    </dgm:pt>
    <dgm:pt modelId="{9C7B2213-0D8C-4D55-95E3-92A0AFE79DFE}" type="pres">
      <dgm:prSet presAssocID="{A41BEA5A-20C4-4D36-BB18-4A304A08EF70}" presName="node" presStyleLbl="node1" presStyleIdx="0" presStyleCnt="17" custScaleX="263862" custScaleY="113206" custRadScaleRad="115622" custRadScaleInc="-323530">
        <dgm:presLayoutVars>
          <dgm:bulletEnabled val="1"/>
        </dgm:presLayoutVars>
      </dgm:prSet>
      <dgm:spPr>
        <a:prstGeom prst="ellipse">
          <a:avLst/>
        </a:prstGeom>
      </dgm:spPr>
      <dgm:t>
        <a:bodyPr/>
        <a:lstStyle/>
        <a:p>
          <a:endParaRPr lang="pl-PL"/>
        </a:p>
      </dgm:t>
    </dgm:pt>
    <dgm:pt modelId="{CD284FDD-4E0C-403D-AB96-7C0CA7C3D893}" type="pres">
      <dgm:prSet presAssocID="{3A9F4BAB-D117-481B-88ED-61270ABDBB1B}" presName="Name9" presStyleLbl="parChTrans1D2" presStyleIdx="1" presStyleCnt="17"/>
      <dgm:spPr>
        <a:custGeom>
          <a:avLst/>
          <a:gdLst/>
          <a:ahLst/>
          <a:cxnLst/>
          <a:rect l="0" t="0" r="0" b="0"/>
          <a:pathLst>
            <a:path>
              <a:moveTo>
                <a:pt x="0" y="6420"/>
              </a:moveTo>
              <a:lnTo>
                <a:pt x="2017018" y="6420"/>
              </a:lnTo>
            </a:path>
          </a:pathLst>
        </a:custGeom>
      </dgm:spPr>
      <dgm:t>
        <a:bodyPr/>
        <a:lstStyle/>
        <a:p>
          <a:endParaRPr lang="pl-PL"/>
        </a:p>
      </dgm:t>
    </dgm:pt>
    <dgm:pt modelId="{F193358A-2F56-48E4-A173-DE6260ADCAA0}" type="pres">
      <dgm:prSet presAssocID="{3A9F4BAB-D117-481B-88ED-61270ABDBB1B}" presName="connTx" presStyleLbl="parChTrans1D2" presStyleIdx="1" presStyleCnt="17"/>
      <dgm:spPr/>
      <dgm:t>
        <a:bodyPr/>
        <a:lstStyle/>
        <a:p>
          <a:endParaRPr lang="pl-PL"/>
        </a:p>
      </dgm:t>
    </dgm:pt>
    <dgm:pt modelId="{33B4D3E8-3703-4543-8233-1C9AD24E40CD}" type="pres">
      <dgm:prSet presAssocID="{BFCF6A99-9321-4547-8EF7-A3074DD0118A}" presName="node" presStyleLbl="node1" presStyleIdx="1" presStyleCnt="17" custScaleX="213754" custScaleY="94758" custRadScaleRad="105709" custRadScaleInc="458567">
        <dgm:presLayoutVars>
          <dgm:bulletEnabled val="1"/>
        </dgm:presLayoutVars>
      </dgm:prSet>
      <dgm:spPr>
        <a:prstGeom prst="ellipse">
          <a:avLst/>
        </a:prstGeom>
      </dgm:spPr>
      <dgm:t>
        <a:bodyPr/>
        <a:lstStyle/>
        <a:p>
          <a:endParaRPr lang="pl-PL"/>
        </a:p>
      </dgm:t>
    </dgm:pt>
    <dgm:pt modelId="{C27D7432-6BDA-4B22-BFC1-2EA17D9E6606}" type="pres">
      <dgm:prSet presAssocID="{66676A35-1814-4754-86F3-D492552FD094}" presName="Name9" presStyleLbl="parChTrans1D2" presStyleIdx="2" presStyleCnt="17"/>
      <dgm:spPr>
        <a:custGeom>
          <a:avLst/>
          <a:gdLst/>
          <a:ahLst/>
          <a:cxnLst/>
          <a:rect l="0" t="0" r="0" b="0"/>
          <a:pathLst>
            <a:path>
              <a:moveTo>
                <a:pt x="0" y="6420"/>
              </a:moveTo>
              <a:lnTo>
                <a:pt x="834701" y="6420"/>
              </a:lnTo>
            </a:path>
          </a:pathLst>
        </a:custGeom>
      </dgm:spPr>
      <dgm:t>
        <a:bodyPr/>
        <a:lstStyle/>
        <a:p>
          <a:endParaRPr lang="pl-PL"/>
        </a:p>
      </dgm:t>
    </dgm:pt>
    <dgm:pt modelId="{947AE1B3-9840-4DCF-A35A-FFCC500642C2}" type="pres">
      <dgm:prSet presAssocID="{66676A35-1814-4754-86F3-D492552FD094}" presName="connTx" presStyleLbl="parChTrans1D2" presStyleIdx="2" presStyleCnt="17"/>
      <dgm:spPr/>
      <dgm:t>
        <a:bodyPr/>
        <a:lstStyle/>
        <a:p>
          <a:endParaRPr lang="pl-PL"/>
        </a:p>
      </dgm:t>
    </dgm:pt>
    <dgm:pt modelId="{38003AC0-271E-4FC0-95A4-76B8C35350CE}" type="pres">
      <dgm:prSet presAssocID="{61180D78-B2E7-43D5-ACE6-1AB08A05FE24}" presName="node" presStyleLbl="node1" presStyleIdx="2" presStyleCnt="17" custScaleX="170656" custScaleY="77941" custRadScaleRad="46386" custRadScaleInc="378950">
        <dgm:presLayoutVars>
          <dgm:bulletEnabled val="1"/>
        </dgm:presLayoutVars>
      </dgm:prSet>
      <dgm:spPr>
        <a:prstGeom prst="ellipse">
          <a:avLst/>
        </a:prstGeom>
      </dgm:spPr>
      <dgm:t>
        <a:bodyPr/>
        <a:lstStyle/>
        <a:p>
          <a:endParaRPr lang="pl-PL"/>
        </a:p>
      </dgm:t>
    </dgm:pt>
    <dgm:pt modelId="{702393F5-A89F-4E02-BFC4-8D350DE376E4}" type="pres">
      <dgm:prSet presAssocID="{FA1ECA8B-5263-4ECF-99A1-F0A3E5B3B837}" presName="Name9" presStyleLbl="parChTrans1D2" presStyleIdx="3" presStyleCnt="17"/>
      <dgm:spPr>
        <a:custGeom>
          <a:avLst/>
          <a:gdLst/>
          <a:ahLst/>
          <a:cxnLst/>
          <a:rect l="0" t="0" r="0" b="0"/>
          <a:pathLst>
            <a:path>
              <a:moveTo>
                <a:pt x="0" y="6420"/>
              </a:moveTo>
              <a:lnTo>
                <a:pt x="958399" y="6420"/>
              </a:lnTo>
            </a:path>
          </a:pathLst>
        </a:custGeom>
      </dgm:spPr>
      <dgm:t>
        <a:bodyPr/>
        <a:lstStyle/>
        <a:p>
          <a:endParaRPr lang="pl-PL"/>
        </a:p>
      </dgm:t>
    </dgm:pt>
    <dgm:pt modelId="{752BD9AA-D2F9-486B-95E7-FC65EF571BD3}" type="pres">
      <dgm:prSet presAssocID="{FA1ECA8B-5263-4ECF-99A1-F0A3E5B3B837}" presName="connTx" presStyleLbl="parChTrans1D2" presStyleIdx="3" presStyleCnt="17"/>
      <dgm:spPr/>
      <dgm:t>
        <a:bodyPr/>
        <a:lstStyle/>
        <a:p>
          <a:endParaRPr lang="pl-PL"/>
        </a:p>
      </dgm:t>
    </dgm:pt>
    <dgm:pt modelId="{6FC17163-1ECC-4E3C-85D9-942458A84826}" type="pres">
      <dgm:prSet presAssocID="{5F2E4EB2-FF07-470C-A2D5-EA090745C9D6}" presName="node" presStyleLbl="node1" presStyleIdx="3" presStyleCnt="17" custScaleX="162947" custScaleY="89088" custRadScaleRad="50157" custRadScaleInc="470432">
        <dgm:presLayoutVars>
          <dgm:bulletEnabled val="1"/>
        </dgm:presLayoutVars>
      </dgm:prSet>
      <dgm:spPr>
        <a:prstGeom prst="ellipse">
          <a:avLst/>
        </a:prstGeom>
      </dgm:spPr>
      <dgm:t>
        <a:bodyPr/>
        <a:lstStyle/>
        <a:p>
          <a:endParaRPr lang="pl-PL"/>
        </a:p>
      </dgm:t>
    </dgm:pt>
    <dgm:pt modelId="{A08CD630-D94E-4E01-8B10-F6D3F1172A72}" type="pres">
      <dgm:prSet presAssocID="{13463FF1-1033-478C-A633-8796BEEC4687}" presName="Name9" presStyleLbl="parChTrans1D2" presStyleIdx="4" presStyleCnt="17"/>
      <dgm:spPr>
        <a:custGeom>
          <a:avLst/>
          <a:gdLst/>
          <a:ahLst/>
          <a:cxnLst/>
          <a:rect l="0" t="0" r="0" b="0"/>
          <a:pathLst>
            <a:path>
              <a:moveTo>
                <a:pt x="0" y="6420"/>
              </a:moveTo>
              <a:lnTo>
                <a:pt x="1252335" y="6420"/>
              </a:lnTo>
            </a:path>
          </a:pathLst>
        </a:custGeom>
      </dgm:spPr>
      <dgm:t>
        <a:bodyPr/>
        <a:lstStyle/>
        <a:p>
          <a:endParaRPr lang="pl-PL"/>
        </a:p>
      </dgm:t>
    </dgm:pt>
    <dgm:pt modelId="{0B29FA7C-16C6-4286-B54D-B57E951C3B0B}" type="pres">
      <dgm:prSet presAssocID="{13463FF1-1033-478C-A633-8796BEEC4687}" presName="connTx" presStyleLbl="parChTrans1D2" presStyleIdx="4" presStyleCnt="17"/>
      <dgm:spPr/>
      <dgm:t>
        <a:bodyPr/>
        <a:lstStyle/>
        <a:p>
          <a:endParaRPr lang="pl-PL"/>
        </a:p>
      </dgm:t>
    </dgm:pt>
    <dgm:pt modelId="{98A424F3-8C30-497D-B03C-2D6500854531}" type="pres">
      <dgm:prSet presAssocID="{A38AF808-6A77-4913-BD82-20AA546FA9CE}" presName="node" presStyleLbl="node1" presStyleIdx="4" presStyleCnt="17" custScaleX="241384" custScaleY="108675" custRadScaleRad="70150" custRadScaleInc="498438">
        <dgm:presLayoutVars>
          <dgm:bulletEnabled val="1"/>
        </dgm:presLayoutVars>
      </dgm:prSet>
      <dgm:spPr>
        <a:prstGeom prst="ellipse">
          <a:avLst/>
        </a:prstGeom>
      </dgm:spPr>
      <dgm:t>
        <a:bodyPr/>
        <a:lstStyle/>
        <a:p>
          <a:endParaRPr lang="pl-PL"/>
        </a:p>
      </dgm:t>
    </dgm:pt>
    <dgm:pt modelId="{61AEB865-9B81-4B06-91E6-2821955700F4}" type="pres">
      <dgm:prSet presAssocID="{BDEF9E50-EB4F-4036-A475-2155D2EA9F7E}" presName="Name9" presStyleLbl="parChTrans1D2" presStyleIdx="5" presStyleCnt="17"/>
      <dgm:spPr>
        <a:custGeom>
          <a:avLst/>
          <a:gdLst/>
          <a:ahLst/>
          <a:cxnLst/>
          <a:rect l="0" t="0" r="0" b="0"/>
          <a:pathLst>
            <a:path>
              <a:moveTo>
                <a:pt x="0" y="6420"/>
              </a:moveTo>
              <a:lnTo>
                <a:pt x="1691933" y="6420"/>
              </a:lnTo>
            </a:path>
          </a:pathLst>
        </a:custGeom>
      </dgm:spPr>
      <dgm:t>
        <a:bodyPr/>
        <a:lstStyle/>
        <a:p>
          <a:endParaRPr lang="pl-PL"/>
        </a:p>
      </dgm:t>
    </dgm:pt>
    <dgm:pt modelId="{3B828FCA-6E40-4900-8EFC-C06F44E5110E}" type="pres">
      <dgm:prSet presAssocID="{BDEF9E50-EB4F-4036-A475-2155D2EA9F7E}" presName="connTx" presStyleLbl="parChTrans1D2" presStyleIdx="5" presStyleCnt="17"/>
      <dgm:spPr/>
      <dgm:t>
        <a:bodyPr/>
        <a:lstStyle/>
        <a:p>
          <a:endParaRPr lang="pl-PL"/>
        </a:p>
      </dgm:t>
    </dgm:pt>
    <dgm:pt modelId="{8BF0E032-CA13-4EB4-B5CA-9FDA22A3B69F}" type="pres">
      <dgm:prSet presAssocID="{51B9B478-B349-4C24-989D-AE8DEC9F0C2E}" presName="node" presStyleLbl="node1" presStyleIdx="5" presStyleCnt="17" custScaleX="177066" custScaleY="67031" custRadScaleRad="84703" custRadScaleInc="558508">
        <dgm:presLayoutVars>
          <dgm:bulletEnabled val="1"/>
        </dgm:presLayoutVars>
      </dgm:prSet>
      <dgm:spPr>
        <a:prstGeom prst="ellipse">
          <a:avLst/>
        </a:prstGeom>
      </dgm:spPr>
      <dgm:t>
        <a:bodyPr/>
        <a:lstStyle/>
        <a:p>
          <a:endParaRPr lang="pl-PL"/>
        </a:p>
      </dgm:t>
    </dgm:pt>
    <dgm:pt modelId="{F846BF74-867F-443A-B74D-812EBD91B504}" type="pres">
      <dgm:prSet presAssocID="{3FB1138F-4CCF-4F4E-91AF-DEA9F96969CF}" presName="Name9" presStyleLbl="parChTrans1D2" presStyleIdx="6" presStyleCnt="17"/>
      <dgm:spPr>
        <a:custGeom>
          <a:avLst/>
          <a:gdLst/>
          <a:ahLst/>
          <a:cxnLst/>
          <a:rect l="0" t="0" r="0" b="0"/>
          <a:pathLst>
            <a:path>
              <a:moveTo>
                <a:pt x="0" y="6420"/>
              </a:moveTo>
              <a:lnTo>
                <a:pt x="1721218" y="6420"/>
              </a:lnTo>
            </a:path>
          </a:pathLst>
        </a:custGeom>
      </dgm:spPr>
      <dgm:t>
        <a:bodyPr/>
        <a:lstStyle/>
        <a:p>
          <a:endParaRPr lang="pl-PL"/>
        </a:p>
      </dgm:t>
    </dgm:pt>
    <dgm:pt modelId="{81DBFDCD-FACF-4B64-BCC0-ACF1C75D9E18}" type="pres">
      <dgm:prSet presAssocID="{3FB1138F-4CCF-4F4E-91AF-DEA9F96969CF}" presName="connTx" presStyleLbl="parChTrans1D2" presStyleIdx="6" presStyleCnt="17"/>
      <dgm:spPr/>
      <dgm:t>
        <a:bodyPr/>
        <a:lstStyle/>
        <a:p>
          <a:endParaRPr lang="pl-PL"/>
        </a:p>
      </dgm:t>
    </dgm:pt>
    <dgm:pt modelId="{55475035-C963-465B-990B-BFEFA5F60FFF}" type="pres">
      <dgm:prSet presAssocID="{B9B8DD49-0453-409B-B62F-BCEECE4D0735}" presName="node" presStyleLbl="node1" presStyleIdx="6" presStyleCnt="17" custScaleX="168592" custScaleY="67031" custRadScaleRad="98369" custRadScaleInc="575895">
        <dgm:presLayoutVars>
          <dgm:bulletEnabled val="1"/>
        </dgm:presLayoutVars>
      </dgm:prSet>
      <dgm:spPr>
        <a:prstGeom prst="ellipse">
          <a:avLst/>
        </a:prstGeom>
      </dgm:spPr>
      <dgm:t>
        <a:bodyPr/>
        <a:lstStyle/>
        <a:p>
          <a:endParaRPr lang="pl-PL"/>
        </a:p>
      </dgm:t>
    </dgm:pt>
    <dgm:pt modelId="{75B54D3D-E541-4433-9034-D9C8C5814A5F}" type="pres">
      <dgm:prSet presAssocID="{D3C0051A-8D6D-404B-9DA3-E57F4FEDEC90}" presName="Name9" presStyleLbl="parChTrans1D2" presStyleIdx="7" presStyleCnt="17"/>
      <dgm:spPr>
        <a:custGeom>
          <a:avLst/>
          <a:gdLst/>
          <a:ahLst/>
          <a:cxnLst/>
          <a:rect l="0" t="0" r="0" b="0"/>
          <a:pathLst>
            <a:path>
              <a:moveTo>
                <a:pt x="0" y="6420"/>
              </a:moveTo>
              <a:lnTo>
                <a:pt x="1458528" y="6420"/>
              </a:lnTo>
            </a:path>
          </a:pathLst>
        </a:custGeom>
      </dgm:spPr>
      <dgm:t>
        <a:bodyPr/>
        <a:lstStyle/>
        <a:p>
          <a:endParaRPr lang="pl-PL"/>
        </a:p>
      </dgm:t>
    </dgm:pt>
    <dgm:pt modelId="{59F54CB7-664B-4606-8494-EBCE46CF3932}" type="pres">
      <dgm:prSet presAssocID="{D3C0051A-8D6D-404B-9DA3-E57F4FEDEC90}" presName="connTx" presStyleLbl="parChTrans1D2" presStyleIdx="7" presStyleCnt="17"/>
      <dgm:spPr/>
      <dgm:t>
        <a:bodyPr/>
        <a:lstStyle/>
        <a:p>
          <a:endParaRPr lang="pl-PL"/>
        </a:p>
      </dgm:t>
    </dgm:pt>
    <dgm:pt modelId="{5A9CE5A3-BFA0-4E69-B3F9-E5CB97DDF4DC}" type="pres">
      <dgm:prSet presAssocID="{15984E3C-4548-4FDC-8513-452191374775}" presName="node" presStyleLbl="node1" presStyleIdx="7" presStyleCnt="17" custScaleX="209678" custScaleY="77941" custRadScaleRad="122148" custRadScaleInc="653304">
        <dgm:presLayoutVars>
          <dgm:bulletEnabled val="1"/>
        </dgm:presLayoutVars>
      </dgm:prSet>
      <dgm:spPr>
        <a:prstGeom prst="ellipse">
          <a:avLst/>
        </a:prstGeom>
      </dgm:spPr>
      <dgm:t>
        <a:bodyPr/>
        <a:lstStyle/>
        <a:p>
          <a:endParaRPr lang="pl-PL"/>
        </a:p>
      </dgm:t>
    </dgm:pt>
    <dgm:pt modelId="{F323D27A-C0CD-46F9-A82B-AFD768F3C616}" type="pres">
      <dgm:prSet presAssocID="{847DD230-E985-4AC1-8CF8-429090E3C4F9}" presName="Name9" presStyleLbl="parChTrans1D2" presStyleIdx="8" presStyleCnt="17"/>
      <dgm:spPr>
        <a:custGeom>
          <a:avLst/>
          <a:gdLst/>
          <a:ahLst/>
          <a:cxnLst/>
          <a:rect l="0" t="0" r="0" b="0"/>
          <a:pathLst>
            <a:path>
              <a:moveTo>
                <a:pt x="0" y="6420"/>
              </a:moveTo>
              <a:lnTo>
                <a:pt x="1506366" y="6420"/>
              </a:lnTo>
            </a:path>
          </a:pathLst>
        </a:custGeom>
      </dgm:spPr>
      <dgm:t>
        <a:bodyPr/>
        <a:lstStyle/>
        <a:p>
          <a:endParaRPr lang="pl-PL"/>
        </a:p>
      </dgm:t>
    </dgm:pt>
    <dgm:pt modelId="{DCC36207-28F8-4924-925B-DD0EEF08DD9E}" type="pres">
      <dgm:prSet presAssocID="{847DD230-E985-4AC1-8CF8-429090E3C4F9}" presName="connTx" presStyleLbl="parChTrans1D2" presStyleIdx="8" presStyleCnt="17"/>
      <dgm:spPr/>
      <dgm:t>
        <a:bodyPr/>
        <a:lstStyle/>
        <a:p>
          <a:endParaRPr lang="pl-PL"/>
        </a:p>
      </dgm:t>
    </dgm:pt>
    <dgm:pt modelId="{B98911C3-DE2A-470C-B2CB-7BB4CD4A0C44}" type="pres">
      <dgm:prSet presAssocID="{D3D4C48B-953B-4CDA-AD6C-1F424C47477C}" presName="node" presStyleLbl="node1" presStyleIdx="8" presStyleCnt="17" custScaleX="200437" custScaleY="91113" custRadScaleRad="155610" custRadScaleInc="632209">
        <dgm:presLayoutVars>
          <dgm:bulletEnabled val="1"/>
        </dgm:presLayoutVars>
      </dgm:prSet>
      <dgm:spPr>
        <a:prstGeom prst="ellipse">
          <a:avLst/>
        </a:prstGeom>
      </dgm:spPr>
      <dgm:t>
        <a:bodyPr/>
        <a:lstStyle/>
        <a:p>
          <a:endParaRPr lang="pl-PL"/>
        </a:p>
      </dgm:t>
    </dgm:pt>
    <dgm:pt modelId="{FD5D3D29-F9BD-4312-AE79-3A69B35AF009}" type="pres">
      <dgm:prSet presAssocID="{2067BD03-7C6C-4FFE-B9C8-75438EE35CDE}" presName="Name9" presStyleLbl="parChTrans1D2" presStyleIdx="9" presStyleCnt="17"/>
      <dgm:spPr>
        <a:custGeom>
          <a:avLst/>
          <a:gdLst/>
          <a:ahLst/>
          <a:cxnLst/>
          <a:rect l="0" t="0" r="0" b="0"/>
          <a:pathLst>
            <a:path>
              <a:moveTo>
                <a:pt x="0" y="6420"/>
              </a:moveTo>
              <a:lnTo>
                <a:pt x="1585759" y="6420"/>
              </a:lnTo>
            </a:path>
          </a:pathLst>
        </a:custGeom>
      </dgm:spPr>
      <dgm:t>
        <a:bodyPr/>
        <a:lstStyle/>
        <a:p>
          <a:endParaRPr lang="pl-PL"/>
        </a:p>
      </dgm:t>
    </dgm:pt>
    <dgm:pt modelId="{A11EAF9D-AB60-4AE6-9183-B913182ADCB4}" type="pres">
      <dgm:prSet presAssocID="{2067BD03-7C6C-4FFE-B9C8-75438EE35CDE}" presName="connTx" presStyleLbl="parChTrans1D2" presStyleIdx="9" presStyleCnt="17"/>
      <dgm:spPr/>
      <dgm:t>
        <a:bodyPr/>
        <a:lstStyle/>
        <a:p>
          <a:endParaRPr lang="pl-PL"/>
        </a:p>
      </dgm:t>
    </dgm:pt>
    <dgm:pt modelId="{4599FE94-D686-41D5-B18E-2890AFF3E4C0}" type="pres">
      <dgm:prSet presAssocID="{E6068E77-18C2-4D7C-9C5A-F88EE602A208}" presName="node" presStyleLbl="node1" presStyleIdx="9" presStyleCnt="17" custScaleX="165990" custScaleY="70881" custRadScaleRad="174547" custRadScaleInc="546969">
        <dgm:presLayoutVars>
          <dgm:bulletEnabled val="1"/>
        </dgm:presLayoutVars>
      </dgm:prSet>
      <dgm:spPr>
        <a:prstGeom prst="ellipse">
          <a:avLst/>
        </a:prstGeom>
      </dgm:spPr>
      <dgm:t>
        <a:bodyPr/>
        <a:lstStyle/>
        <a:p>
          <a:endParaRPr lang="pl-PL"/>
        </a:p>
      </dgm:t>
    </dgm:pt>
    <dgm:pt modelId="{0042E3DF-D7D9-48AE-8165-B87652C018E0}" type="pres">
      <dgm:prSet presAssocID="{90FFB825-2203-4A6B-BF2B-57ADB32DCA21}" presName="Name9" presStyleLbl="parChTrans1D2" presStyleIdx="10" presStyleCnt="17"/>
      <dgm:spPr>
        <a:custGeom>
          <a:avLst/>
          <a:gdLst/>
          <a:ahLst/>
          <a:cxnLst/>
          <a:rect l="0" t="0" r="0" b="0"/>
          <a:pathLst>
            <a:path>
              <a:moveTo>
                <a:pt x="0" y="6420"/>
              </a:moveTo>
              <a:lnTo>
                <a:pt x="1218565" y="6420"/>
              </a:lnTo>
            </a:path>
          </a:pathLst>
        </a:custGeom>
      </dgm:spPr>
      <dgm:t>
        <a:bodyPr/>
        <a:lstStyle/>
        <a:p>
          <a:endParaRPr lang="pl-PL"/>
        </a:p>
      </dgm:t>
    </dgm:pt>
    <dgm:pt modelId="{8777CDD8-F73E-4560-93A3-90E73FE2CE64}" type="pres">
      <dgm:prSet presAssocID="{90FFB825-2203-4A6B-BF2B-57ADB32DCA21}" presName="connTx" presStyleLbl="parChTrans1D2" presStyleIdx="10" presStyleCnt="17"/>
      <dgm:spPr/>
      <dgm:t>
        <a:bodyPr/>
        <a:lstStyle/>
        <a:p>
          <a:endParaRPr lang="pl-PL"/>
        </a:p>
      </dgm:t>
    </dgm:pt>
    <dgm:pt modelId="{BA7B326B-87B8-4012-B51B-FC1E516D540B}" type="pres">
      <dgm:prSet presAssocID="{644AE280-5445-409E-8565-A848BE032EBB}" presName="node" presStyleLbl="node1" presStyleIdx="10" presStyleCnt="17" custScaleX="181697" custScaleY="77937" custRadScaleRad="171164" custRadScaleInc="421562">
        <dgm:presLayoutVars>
          <dgm:bulletEnabled val="1"/>
        </dgm:presLayoutVars>
      </dgm:prSet>
      <dgm:spPr>
        <a:prstGeom prst="ellipse">
          <a:avLst/>
        </a:prstGeom>
      </dgm:spPr>
      <dgm:t>
        <a:bodyPr/>
        <a:lstStyle/>
        <a:p>
          <a:endParaRPr lang="pl-PL"/>
        </a:p>
      </dgm:t>
    </dgm:pt>
    <dgm:pt modelId="{56E426D7-CB9E-4C70-8694-D5172527F941}" type="pres">
      <dgm:prSet presAssocID="{4FC3AD35-EFD7-4E58-86A5-10F6E28C1B85}" presName="Name9" presStyleLbl="parChTrans1D2" presStyleIdx="11" presStyleCnt="17"/>
      <dgm:spPr>
        <a:custGeom>
          <a:avLst/>
          <a:gdLst/>
          <a:ahLst/>
          <a:cxnLst/>
          <a:rect l="0" t="0" r="0" b="0"/>
          <a:pathLst>
            <a:path>
              <a:moveTo>
                <a:pt x="0" y="6420"/>
              </a:moveTo>
              <a:lnTo>
                <a:pt x="653805" y="6420"/>
              </a:lnTo>
            </a:path>
          </a:pathLst>
        </a:custGeom>
      </dgm:spPr>
      <dgm:t>
        <a:bodyPr/>
        <a:lstStyle/>
        <a:p>
          <a:endParaRPr lang="pl-PL"/>
        </a:p>
      </dgm:t>
    </dgm:pt>
    <dgm:pt modelId="{5565DA7D-BA55-41CA-B0C8-9A2C55B8830F}" type="pres">
      <dgm:prSet presAssocID="{4FC3AD35-EFD7-4E58-86A5-10F6E28C1B85}" presName="connTx" presStyleLbl="parChTrans1D2" presStyleIdx="11" presStyleCnt="17"/>
      <dgm:spPr/>
      <dgm:t>
        <a:bodyPr/>
        <a:lstStyle/>
        <a:p>
          <a:endParaRPr lang="pl-PL"/>
        </a:p>
      </dgm:t>
    </dgm:pt>
    <dgm:pt modelId="{16F9E94E-9573-4FB4-AB84-C6C115FC40D9}" type="pres">
      <dgm:prSet presAssocID="{E09CA947-D409-4AB2-AD65-A60E854495FE}" presName="node" presStyleLbl="node1" presStyleIdx="11" presStyleCnt="17" custScaleX="234871" custScaleY="76473" custRadScaleRad="162675" custRadScaleInc="298830">
        <dgm:presLayoutVars>
          <dgm:bulletEnabled val="1"/>
        </dgm:presLayoutVars>
      </dgm:prSet>
      <dgm:spPr>
        <a:prstGeom prst="ellipse">
          <a:avLst/>
        </a:prstGeom>
      </dgm:spPr>
      <dgm:t>
        <a:bodyPr/>
        <a:lstStyle/>
        <a:p>
          <a:endParaRPr lang="pl-PL"/>
        </a:p>
      </dgm:t>
    </dgm:pt>
    <dgm:pt modelId="{5553C692-E715-475C-AAE8-C14664ABC9E0}" type="pres">
      <dgm:prSet presAssocID="{92FC197E-A29B-44DD-A849-E97AC06ACA70}" presName="Name9" presStyleLbl="parChTrans1D2" presStyleIdx="12" presStyleCnt="17"/>
      <dgm:spPr>
        <a:custGeom>
          <a:avLst/>
          <a:gdLst/>
          <a:ahLst/>
          <a:cxnLst/>
          <a:rect l="0" t="0" r="0" b="0"/>
          <a:pathLst>
            <a:path>
              <a:moveTo>
                <a:pt x="0" y="6420"/>
              </a:moveTo>
              <a:lnTo>
                <a:pt x="723478" y="6420"/>
              </a:lnTo>
            </a:path>
          </a:pathLst>
        </a:custGeom>
      </dgm:spPr>
      <dgm:t>
        <a:bodyPr/>
        <a:lstStyle/>
        <a:p>
          <a:endParaRPr lang="pl-PL"/>
        </a:p>
      </dgm:t>
    </dgm:pt>
    <dgm:pt modelId="{32739B7B-C56F-4925-B46A-55ECC49BD66D}" type="pres">
      <dgm:prSet presAssocID="{92FC197E-A29B-44DD-A849-E97AC06ACA70}" presName="connTx" presStyleLbl="parChTrans1D2" presStyleIdx="12" presStyleCnt="17"/>
      <dgm:spPr/>
      <dgm:t>
        <a:bodyPr/>
        <a:lstStyle/>
        <a:p>
          <a:endParaRPr lang="pl-PL"/>
        </a:p>
      </dgm:t>
    </dgm:pt>
    <dgm:pt modelId="{D900264D-EB76-4FEC-842E-2CEC3E37B11C}" type="pres">
      <dgm:prSet presAssocID="{3117AC2C-C87A-4008-A9EC-84ABFC71BF6D}" presName="node" presStyleLbl="node1" presStyleIdx="12" presStyleCnt="17" custScaleX="175971" custScaleY="71034" custRadScaleRad="170408" custRadScaleInc="172293">
        <dgm:presLayoutVars>
          <dgm:bulletEnabled val="1"/>
        </dgm:presLayoutVars>
      </dgm:prSet>
      <dgm:spPr>
        <a:prstGeom prst="ellipse">
          <a:avLst/>
        </a:prstGeom>
      </dgm:spPr>
      <dgm:t>
        <a:bodyPr/>
        <a:lstStyle/>
        <a:p>
          <a:endParaRPr lang="pl-PL"/>
        </a:p>
      </dgm:t>
    </dgm:pt>
    <dgm:pt modelId="{99ABF551-3DC9-4B07-9F6F-193F69BB43D3}" type="pres">
      <dgm:prSet presAssocID="{ED4B1AC4-DB3E-411C-B9F3-5B30ED32AA46}" presName="Name9" presStyleLbl="parChTrans1D2" presStyleIdx="13" presStyleCnt="17"/>
      <dgm:spPr>
        <a:custGeom>
          <a:avLst/>
          <a:gdLst/>
          <a:ahLst/>
          <a:cxnLst/>
          <a:rect l="0" t="0" r="0" b="0"/>
          <a:pathLst>
            <a:path>
              <a:moveTo>
                <a:pt x="0" y="6420"/>
              </a:moveTo>
              <a:lnTo>
                <a:pt x="846973" y="6420"/>
              </a:lnTo>
            </a:path>
          </a:pathLst>
        </a:custGeom>
      </dgm:spPr>
      <dgm:t>
        <a:bodyPr/>
        <a:lstStyle/>
        <a:p>
          <a:endParaRPr lang="pl-PL"/>
        </a:p>
      </dgm:t>
    </dgm:pt>
    <dgm:pt modelId="{15B7833D-FA4B-4046-AEC3-E881AE83F0F1}" type="pres">
      <dgm:prSet presAssocID="{ED4B1AC4-DB3E-411C-B9F3-5B30ED32AA46}" presName="connTx" presStyleLbl="parChTrans1D2" presStyleIdx="13" presStyleCnt="17"/>
      <dgm:spPr/>
      <dgm:t>
        <a:bodyPr/>
        <a:lstStyle/>
        <a:p>
          <a:endParaRPr lang="pl-PL"/>
        </a:p>
      </dgm:t>
    </dgm:pt>
    <dgm:pt modelId="{512EC828-C467-4A01-B97C-762728C0EDAD}" type="pres">
      <dgm:prSet presAssocID="{4911C157-93AB-476E-928B-64F9C09346F5}" presName="node" presStyleLbl="node1" presStyleIdx="13" presStyleCnt="17" custScaleX="179607" custScaleY="68864" custRadScaleRad="167600" custRadScaleInc="44506">
        <dgm:presLayoutVars>
          <dgm:bulletEnabled val="1"/>
        </dgm:presLayoutVars>
      </dgm:prSet>
      <dgm:spPr>
        <a:prstGeom prst="ellipse">
          <a:avLst/>
        </a:prstGeom>
      </dgm:spPr>
      <dgm:t>
        <a:bodyPr/>
        <a:lstStyle/>
        <a:p>
          <a:endParaRPr lang="pl-PL"/>
        </a:p>
      </dgm:t>
    </dgm:pt>
    <dgm:pt modelId="{59EE9333-6A69-46BA-BE5D-C1BE22096DD9}" type="pres">
      <dgm:prSet presAssocID="{FA79590B-4725-44A0-B1BB-106E91816C96}" presName="Name9" presStyleLbl="parChTrans1D2" presStyleIdx="14" presStyleCnt="17"/>
      <dgm:spPr>
        <a:custGeom>
          <a:avLst/>
          <a:gdLst/>
          <a:ahLst/>
          <a:cxnLst/>
          <a:rect l="0" t="0" r="0" b="0"/>
          <a:pathLst>
            <a:path>
              <a:moveTo>
                <a:pt x="0" y="6420"/>
              </a:moveTo>
              <a:lnTo>
                <a:pt x="1139885" y="6420"/>
              </a:lnTo>
            </a:path>
          </a:pathLst>
        </a:custGeom>
      </dgm:spPr>
      <dgm:t>
        <a:bodyPr/>
        <a:lstStyle/>
        <a:p>
          <a:endParaRPr lang="pl-PL"/>
        </a:p>
      </dgm:t>
    </dgm:pt>
    <dgm:pt modelId="{F816B20A-C72D-4ED5-B430-1FA54432A1F7}" type="pres">
      <dgm:prSet presAssocID="{FA79590B-4725-44A0-B1BB-106E91816C96}" presName="connTx" presStyleLbl="parChTrans1D2" presStyleIdx="14" presStyleCnt="17"/>
      <dgm:spPr/>
      <dgm:t>
        <a:bodyPr/>
        <a:lstStyle/>
        <a:p>
          <a:endParaRPr lang="pl-PL"/>
        </a:p>
      </dgm:t>
    </dgm:pt>
    <dgm:pt modelId="{6E322AF2-B2EF-42A8-A686-9E9539625DCC}" type="pres">
      <dgm:prSet presAssocID="{DFB281E1-6ECE-460F-A790-819C3328DB74}" presName="node" presStyleLbl="node1" presStyleIdx="14" presStyleCnt="17" custScaleX="176214" custScaleY="77051" custRadScaleRad="172362" custRadScaleInc="-81270">
        <dgm:presLayoutVars>
          <dgm:bulletEnabled val="1"/>
        </dgm:presLayoutVars>
      </dgm:prSet>
      <dgm:spPr>
        <a:prstGeom prst="ellipse">
          <a:avLst/>
        </a:prstGeom>
      </dgm:spPr>
      <dgm:t>
        <a:bodyPr/>
        <a:lstStyle/>
        <a:p>
          <a:endParaRPr lang="pl-PL"/>
        </a:p>
      </dgm:t>
    </dgm:pt>
    <dgm:pt modelId="{FB78F96E-46B2-45AC-A7B3-ACC4889D1225}" type="pres">
      <dgm:prSet presAssocID="{098F2FF6-B499-4325-96EC-EFCEC9C1D148}" presName="Name9" presStyleLbl="parChTrans1D2" presStyleIdx="15" presStyleCnt="17"/>
      <dgm:spPr>
        <a:custGeom>
          <a:avLst/>
          <a:gdLst/>
          <a:ahLst/>
          <a:cxnLst/>
          <a:rect l="0" t="0" r="0" b="0"/>
          <a:pathLst>
            <a:path>
              <a:moveTo>
                <a:pt x="0" y="6420"/>
              </a:moveTo>
              <a:lnTo>
                <a:pt x="1451510" y="6420"/>
              </a:lnTo>
            </a:path>
          </a:pathLst>
        </a:custGeom>
      </dgm:spPr>
      <dgm:t>
        <a:bodyPr/>
        <a:lstStyle/>
        <a:p>
          <a:endParaRPr lang="pl-PL"/>
        </a:p>
      </dgm:t>
    </dgm:pt>
    <dgm:pt modelId="{E4021588-E371-4059-BE8F-7AA3114EBF9A}" type="pres">
      <dgm:prSet presAssocID="{098F2FF6-B499-4325-96EC-EFCEC9C1D148}" presName="connTx" presStyleLbl="parChTrans1D2" presStyleIdx="15" presStyleCnt="17"/>
      <dgm:spPr/>
      <dgm:t>
        <a:bodyPr/>
        <a:lstStyle/>
        <a:p>
          <a:endParaRPr lang="pl-PL"/>
        </a:p>
      </dgm:t>
    </dgm:pt>
    <dgm:pt modelId="{898712DF-1611-4F59-B56D-32F460141CC3}" type="pres">
      <dgm:prSet presAssocID="{5C8347E2-207E-49F3-B806-6A4EF7FBBA78}" presName="node" presStyleLbl="node1" presStyleIdx="15" presStyleCnt="17" custScaleX="156602" custScaleY="70401" custRadScaleRad="175275" custRadScaleInc="-204545">
        <dgm:presLayoutVars>
          <dgm:bulletEnabled val="1"/>
        </dgm:presLayoutVars>
      </dgm:prSet>
      <dgm:spPr>
        <a:prstGeom prst="ellipse">
          <a:avLst/>
        </a:prstGeom>
      </dgm:spPr>
      <dgm:t>
        <a:bodyPr/>
        <a:lstStyle/>
        <a:p>
          <a:endParaRPr lang="pl-PL"/>
        </a:p>
      </dgm:t>
    </dgm:pt>
    <dgm:pt modelId="{2B23071E-D64E-4F8C-8EE0-5E5A89358C3A}" type="pres">
      <dgm:prSet presAssocID="{F92C9A7C-32C6-4403-AE5B-441B4AA08958}" presName="Name9" presStyleLbl="parChTrans1D2" presStyleIdx="16" presStyleCnt="17"/>
      <dgm:spPr>
        <a:custGeom>
          <a:avLst/>
          <a:gdLst/>
          <a:ahLst/>
          <a:cxnLst/>
          <a:rect l="0" t="0" r="0" b="0"/>
          <a:pathLst>
            <a:path>
              <a:moveTo>
                <a:pt x="0" y="6420"/>
              </a:moveTo>
              <a:lnTo>
                <a:pt x="1519939" y="6420"/>
              </a:lnTo>
            </a:path>
          </a:pathLst>
        </a:custGeom>
      </dgm:spPr>
      <dgm:t>
        <a:bodyPr/>
        <a:lstStyle/>
        <a:p>
          <a:endParaRPr lang="pl-PL"/>
        </a:p>
      </dgm:t>
    </dgm:pt>
    <dgm:pt modelId="{9A1CF1B4-8C9F-4BFD-8A23-6EE1CC3C6261}" type="pres">
      <dgm:prSet presAssocID="{F92C9A7C-32C6-4403-AE5B-441B4AA08958}" presName="connTx" presStyleLbl="parChTrans1D2" presStyleIdx="16" presStyleCnt="17"/>
      <dgm:spPr/>
      <dgm:t>
        <a:bodyPr/>
        <a:lstStyle/>
        <a:p>
          <a:endParaRPr lang="pl-PL"/>
        </a:p>
      </dgm:t>
    </dgm:pt>
    <dgm:pt modelId="{A43E665C-41F0-40EB-BC95-DA6402E7366D}" type="pres">
      <dgm:prSet presAssocID="{F57DA679-3373-471C-97B6-B140AB270B3A}" presName="node" presStyleLbl="node1" presStyleIdx="16" presStyleCnt="17" custScaleX="157853" custScaleY="73912" custRadScaleRad="154191" custRadScaleInc="-306620">
        <dgm:presLayoutVars>
          <dgm:bulletEnabled val="1"/>
        </dgm:presLayoutVars>
      </dgm:prSet>
      <dgm:spPr>
        <a:prstGeom prst="ellipse">
          <a:avLst/>
        </a:prstGeom>
      </dgm:spPr>
      <dgm:t>
        <a:bodyPr/>
        <a:lstStyle/>
        <a:p>
          <a:endParaRPr lang="pl-PL"/>
        </a:p>
      </dgm:t>
    </dgm:pt>
  </dgm:ptLst>
  <dgm:cxnLst>
    <dgm:cxn modelId="{C93B1CB8-4BD7-4352-924B-A1AFC0BF96E9}" type="presOf" srcId="{847DD230-E985-4AC1-8CF8-429090E3C4F9}" destId="{DCC36207-28F8-4924-925B-DD0EEF08DD9E}" srcOrd="1" destOrd="0" presId="urn:microsoft.com/office/officeart/2005/8/layout/radial1"/>
    <dgm:cxn modelId="{7F40D705-7B7A-43E6-B769-E24B252B54CF}" type="presOf" srcId="{4FC3AD35-EFD7-4E58-86A5-10F6E28C1B85}" destId="{5565DA7D-BA55-41CA-B0C8-9A2C55B8830F}" srcOrd="1" destOrd="0" presId="urn:microsoft.com/office/officeart/2005/8/layout/radial1"/>
    <dgm:cxn modelId="{42507BF6-283C-46CE-A748-956CE39A39F4}" type="presOf" srcId="{3A9F4BAB-D117-481B-88ED-61270ABDBB1B}" destId="{F193358A-2F56-48E4-A173-DE6260ADCAA0}" srcOrd="1" destOrd="0" presId="urn:microsoft.com/office/officeart/2005/8/layout/radial1"/>
    <dgm:cxn modelId="{323E1D4C-D150-4626-A326-1A8FEE885F83}" srcId="{332BD74C-50DB-451A-BD5D-0C7B16FD52E5}" destId="{E09CA947-D409-4AB2-AD65-A60E854495FE}" srcOrd="11" destOrd="0" parTransId="{4FC3AD35-EFD7-4E58-86A5-10F6E28C1B85}" sibTransId="{9A8333C0-034A-4172-9D0D-0219C72F2CF7}"/>
    <dgm:cxn modelId="{5DE479F7-8D8A-4C81-B077-99AFC48E451D}" type="presOf" srcId="{A41BEA5A-20C4-4D36-BB18-4A304A08EF70}" destId="{9C7B2213-0D8C-4D55-95E3-92A0AFE79DFE}" srcOrd="0" destOrd="0" presId="urn:microsoft.com/office/officeart/2005/8/layout/radial1"/>
    <dgm:cxn modelId="{54B52F27-67B6-4F0A-9197-F53D9B20766D}" type="presOf" srcId="{A38AF808-6A77-4913-BD82-20AA546FA9CE}" destId="{98A424F3-8C30-497D-B03C-2D6500854531}" srcOrd="0" destOrd="0" presId="urn:microsoft.com/office/officeart/2005/8/layout/radial1"/>
    <dgm:cxn modelId="{4C3B78BC-47F5-4AA8-9980-4417B21C7DA2}" type="presOf" srcId="{2067BD03-7C6C-4FFE-B9C8-75438EE35CDE}" destId="{FD5D3D29-F9BD-4312-AE79-3A69B35AF009}" srcOrd="0" destOrd="0" presId="urn:microsoft.com/office/officeart/2005/8/layout/radial1"/>
    <dgm:cxn modelId="{8A32D41A-F595-4A50-9FD3-D9D51559C96F}" type="presOf" srcId="{3117AC2C-C87A-4008-A9EC-84ABFC71BF6D}" destId="{D900264D-EB76-4FEC-842E-2CEC3E37B11C}" srcOrd="0" destOrd="0" presId="urn:microsoft.com/office/officeart/2005/8/layout/radial1"/>
    <dgm:cxn modelId="{931C34B7-74A7-4F86-89A2-26185ED90295}" type="presOf" srcId="{13463FF1-1033-478C-A633-8796BEEC4687}" destId="{A08CD630-D94E-4E01-8B10-F6D3F1172A72}" srcOrd="0" destOrd="0" presId="urn:microsoft.com/office/officeart/2005/8/layout/radial1"/>
    <dgm:cxn modelId="{0FA36F93-E9D0-4EB0-935B-95E5A0182E9B}" srcId="{332BD74C-50DB-451A-BD5D-0C7B16FD52E5}" destId="{D3D4C48B-953B-4CDA-AD6C-1F424C47477C}" srcOrd="8" destOrd="0" parTransId="{847DD230-E985-4AC1-8CF8-429090E3C4F9}" sibTransId="{6CEC4A89-28A2-4FD0-A286-D5D18163213D}"/>
    <dgm:cxn modelId="{FF774CAB-EF64-453B-B9D7-C572C0C9AD38}" type="presOf" srcId="{92FC197E-A29B-44DD-A849-E97AC06ACA70}" destId="{5553C692-E715-475C-AAE8-C14664ABC9E0}" srcOrd="0" destOrd="0" presId="urn:microsoft.com/office/officeart/2005/8/layout/radial1"/>
    <dgm:cxn modelId="{4A4A48BB-71BC-4CF5-9BB7-F72E16E61C71}" srcId="{332BD74C-50DB-451A-BD5D-0C7B16FD52E5}" destId="{4911C157-93AB-476E-928B-64F9C09346F5}" srcOrd="13" destOrd="0" parTransId="{ED4B1AC4-DB3E-411C-B9F3-5B30ED32AA46}" sibTransId="{80309C03-2F88-441F-B4F6-5B611BCC9507}"/>
    <dgm:cxn modelId="{06A11808-01B2-487A-AF10-D90075D34EB7}" type="presOf" srcId="{90FFB825-2203-4A6B-BF2B-57ADB32DCA21}" destId="{0042E3DF-D7D9-48AE-8165-B87652C018E0}" srcOrd="0" destOrd="0" presId="urn:microsoft.com/office/officeart/2005/8/layout/radial1"/>
    <dgm:cxn modelId="{731CA191-E3CA-4FE5-A313-F3EE03E32AAC}" type="presOf" srcId="{847DD230-E985-4AC1-8CF8-429090E3C4F9}" destId="{F323D27A-C0CD-46F9-A82B-AFD768F3C616}" srcOrd="0" destOrd="0" presId="urn:microsoft.com/office/officeart/2005/8/layout/radial1"/>
    <dgm:cxn modelId="{923BE483-5953-4323-9461-3283A855C9A8}" type="presOf" srcId="{D3C0051A-8D6D-404B-9DA3-E57F4FEDEC90}" destId="{75B54D3D-E541-4433-9034-D9C8C5814A5F}" srcOrd="0" destOrd="0" presId="urn:microsoft.com/office/officeart/2005/8/layout/radial1"/>
    <dgm:cxn modelId="{C4E26E1D-4909-48F6-ABAB-8DC1CCE6425C}" type="presOf" srcId="{B9B8DD49-0453-409B-B62F-BCEECE4D0735}" destId="{55475035-C963-465B-990B-BFEFA5F60FFF}" srcOrd="0" destOrd="0" presId="urn:microsoft.com/office/officeart/2005/8/layout/radial1"/>
    <dgm:cxn modelId="{A7402F49-288A-44F8-B8FE-D059B3AED220}" srcId="{332BD74C-50DB-451A-BD5D-0C7B16FD52E5}" destId="{644AE280-5445-409E-8565-A848BE032EBB}" srcOrd="10" destOrd="0" parTransId="{90FFB825-2203-4A6B-BF2B-57ADB32DCA21}" sibTransId="{41494605-52AC-4B43-B033-ECA5AE00CB0A}"/>
    <dgm:cxn modelId="{C703B55D-7857-4841-8A65-1F6D5329F361}" type="presOf" srcId="{66676A35-1814-4754-86F3-D492552FD094}" destId="{C27D7432-6BDA-4B22-BFC1-2EA17D9E6606}" srcOrd="0" destOrd="0" presId="urn:microsoft.com/office/officeart/2005/8/layout/radial1"/>
    <dgm:cxn modelId="{667556A4-C0BC-4EA7-8547-C55B0B10ECC4}" type="presOf" srcId="{3FB1138F-4CCF-4F4E-91AF-DEA9F96969CF}" destId="{81DBFDCD-FACF-4B64-BCC0-ACF1C75D9E18}" srcOrd="1" destOrd="0" presId="urn:microsoft.com/office/officeart/2005/8/layout/radial1"/>
    <dgm:cxn modelId="{92FA5EED-6797-4276-86DC-7A04EEC97B56}" type="presOf" srcId="{FA79590B-4725-44A0-B1BB-106E91816C96}" destId="{F816B20A-C72D-4ED5-B430-1FA54432A1F7}" srcOrd="1" destOrd="0" presId="urn:microsoft.com/office/officeart/2005/8/layout/radial1"/>
    <dgm:cxn modelId="{3CBEC1AA-E9B3-47AE-BE8C-4EA24D523B8A}" srcId="{332BD74C-50DB-451A-BD5D-0C7B16FD52E5}" destId="{5C8347E2-207E-49F3-B806-6A4EF7FBBA78}" srcOrd="15" destOrd="0" parTransId="{098F2FF6-B499-4325-96EC-EFCEC9C1D148}" sibTransId="{46EA3508-6D7F-48F0-8AF6-0ED897410841}"/>
    <dgm:cxn modelId="{A3875731-DFCF-463E-8431-41342AF91DF4}" type="presOf" srcId="{92FC197E-A29B-44DD-A849-E97AC06ACA70}" destId="{32739B7B-C56F-4925-B46A-55ECC49BD66D}" srcOrd="1" destOrd="0" presId="urn:microsoft.com/office/officeart/2005/8/layout/radial1"/>
    <dgm:cxn modelId="{837B2868-2789-48CA-927C-43D0D191977D}" type="presOf" srcId="{098F2FF6-B499-4325-96EC-EFCEC9C1D148}" destId="{FB78F96E-46B2-45AC-A7B3-ACC4889D1225}" srcOrd="0" destOrd="0" presId="urn:microsoft.com/office/officeart/2005/8/layout/radial1"/>
    <dgm:cxn modelId="{5F42FC15-C637-4F30-8BC8-2B51482BB167}" type="presOf" srcId="{BFCF6A99-9321-4547-8EF7-A3074DD0118A}" destId="{33B4D3E8-3703-4543-8233-1C9AD24E40CD}" srcOrd="0" destOrd="0" presId="urn:microsoft.com/office/officeart/2005/8/layout/radial1"/>
    <dgm:cxn modelId="{9C8A1DDA-F6E9-4193-8A65-599960A56D80}" type="presOf" srcId="{F92C9A7C-32C6-4403-AE5B-441B4AA08958}" destId="{2B23071E-D64E-4F8C-8EE0-5E5A89358C3A}" srcOrd="0" destOrd="0" presId="urn:microsoft.com/office/officeart/2005/8/layout/radial1"/>
    <dgm:cxn modelId="{ED189D2E-A7FF-4B18-AAE3-AD2DE3587956}" type="presOf" srcId="{DFB281E1-6ECE-460F-A790-819C3328DB74}" destId="{6E322AF2-B2EF-42A8-A686-9E9539625DCC}" srcOrd="0" destOrd="0" presId="urn:microsoft.com/office/officeart/2005/8/layout/radial1"/>
    <dgm:cxn modelId="{9B7474F8-8584-48FE-9EF8-BEE9061B86D0}" srcId="{3065C29C-7CBA-4CC4-A5A6-FD4F892D86F0}" destId="{332BD74C-50DB-451A-BD5D-0C7B16FD52E5}" srcOrd="0" destOrd="0" parTransId="{B47D878A-5E42-4DBA-A5AD-A772348EE0A2}" sibTransId="{FCA1B2D9-8630-4D91-ACE0-5982F28AE513}"/>
    <dgm:cxn modelId="{70B6939B-CDD8-4A97-B8F1-069DD1A12872}" type="presOf" srcId="{61180D78-B2E7-43D5-ACE6-1AB08A05FE24}" destId="{38003AC0-271E-4FC0-95A4-76B8C35350CE}" srcOrd="0" destOrd="0" presId="urn:microsoft.com/office/officeart/2005/8/layout/radial1"/>
    <dgm:cxn modelId="{73F317C3-1DE2-42FE-B8B6-5D578EF043F1}" srcId="{332BD74C-50DB-451A-BD5D-0C7B16FD52E5}" destId="{A38AF808-6A77-4913-BD82-20AA546FA9CE}" srcOrd="4" destOrd="0" parTransId="{13463FF1-1033-478C-A633-8796BEEC4687}" sibTransId="{32BB0025-5E42-4F47-BDE1-76961137310E}"/>
    <dgm:cxn modelId="{AF75FCC9-3FCC-44FF-96FF-A0000B509732}" type="presOf" srcId="{FA1ECA8B-5263-4ECF-99A1-F0A3E5B3B837}" destId="{752BD9AA-D2F9-486B-95E7-FC65EF571BD3}" srcOrd="1" destOrd="0" presId="urn:microsoft.com/office/officeart/2005/8/layout/radial1"/>
    <dgm:cxn modelId="{D3E5FD10-EA6C-4195-84E2-658C1214E6A0}" srcId="{332BD74C-50DB-451A-BD5D-0C7B16FD52E5}" destId="{E6068E77-18C2-4D7C-9C5A-F88EE602A208}" srcOrd="9" destOrd="0" parTransId="{2067BD03-7C6C-4FFE-B9C8-75438EE35CDE}" sibTransId="{29F5ADEA-7A28-4301-B455-1DA4BAB97592}"/>
    <dgm:cxn modelId="{FA8DE98F-F301-4FEE-81D8-E71F2D985637}" type="presOf" srcId="{51B9B478-B349-4C24-989D-AE8DEC9F0C2E}" destId="{8BF0E032-CA13-4EB4-B5CA-9FDA22A3B69F}" srcOrd="0" destOrd="0" presId="urn:microsoft.com/office/officeart/2005/8/layout/radial1"/>
    <dgm:cxn modelId="{6E5507EB-3B20-425D-A220-EE90D2E4D984}" type="presOf" srcId="{644AE280-5445-409E-8565-A848BE032EBB}" destId="{BA7B326B-87B8-4012-B51B-FC1E516D540B}" srcOrd="0" destOrd="0" presId="urn:microsoft.com/office/officeart/2005/8/layout/radial1"/>
    <dgm:cxn modelId="{28FA6D7A-F7AD-4FEE-8532-69F006DD49D6}" type="presOf" srcId="{E09CA947-D409-4AB2-AD65-A60E854495FE}" destId="{16F9E94E-9573-4FB4-AB84-C6C115FC40D9}" srcOrd="0" destOrd="0" presId="urn:microsoft.com/office/officeart/2005/8/layout/radial1"/>
    <dgm:cxn modelId="{EDFE1DD6-C70A-484F-8777-73E48381316C}" type="presOf" srcId="{5C8347E2-207E-49F3-B806-6A4EF7FBBA78}" destId="{898712DF-1611-4F59-B56D-32F460141CC3}" srcOrd="0" destOrd="0" presId="urn:microsoft.com/office/officeart/2005/8/layout/radial1"/>
    <dgm:cxn modelId="{19646E92-8036-4847-AF18-F5822B6E113F}" type="presOf" srcId="{15984E3C-4548-4FDC-8513-452191374775}" destId="{5A9CE5A3-BFA0-4E69-B3F9-E5CB97DDF4DC}" srcOrd="0" destOrd="0" presId="urn:microsoft.com/office/officeart/2005/8/layout/radial1"/>
    <dgm:cxn modelId="{53EB04BA-C25B-4E29-843E-29664DF940B9}" srcId="{332BD74C-50DB-451A-BD5D-0C7B16FD52E5}" destId="{DFB281E1-6ECE-460F-A790-819C3328DB74}" srcOrd="14" destOrd="0" parTransId="{FA79590B-4725-44A0-B1BB-106E91816C96}" sibTransId="{22773828-4669-41E2-A1F8-EC7B89BEFDA0}"/>
    <dgm:cxn modelId="{6ACD6B9A-832B-4937-ADFA-0AD3B3B71E85}" type="presOf" srcId="{4911C157-93AB-476E-928B-64F9C09346F5}" destId="{512EC828-C467-4A01-B97C-762728C0EDAD}" srcOrd="0" destOrd="0" presId="urn:microsoft.com/office/officeart/2005/8/layout/radial1"/>
    <dgm:cxn modelId="{FE37B570-1ED4-4B6A-9059-6C4237F68BDE}" srcId="{332BD74C-50DB-451A-BD5D-0C7B16FD52E5}" destId="{BFCF6A99-9321-4547-8EF7-A3074DD0118A}" srcOrd="1" destOrd="0" parTransId="{3A9F4BAB-D117-481B-88ED-61270ABDBB1B}" sibTransId="{0FFA1F68-51BA-46FA-AECF-9DB0E3C28129}"/>
    <dgm:cxn modelId="{11184432-A211-4E3D-86C7-F059A2654AB7}" srcId="{332BD74C-50DB-451A-BD5D-0C7B16FD52E5}" destId="{15984E3C-4548-4FDC-8513-452191374775}" srcOrd="7" destOrd="0" parTransId="{D3C0051A-8D6D-404B-9DA3-E57F4FEDEC90}" sibTransId="{C030DE8C-E1C7-4E05-BCA8-4E1CC96A17A9}"/>
    <dgm:cxn modelId="{424DC4E0-79E4-4977-8C3D-E67A5ED4CE6E}" type="presOf" srcId="{ED4B1AC4-DB3E-411C-B9F3-5B30ED32AA46}" destId="{99ABF551-3DC9-4B07-9F6F-193F69BB43D3}" srcOrd="0" destOrd="0" presId="urn:microsoft.com/office/officeart/2005/8/layout/radial1"/>
    <dgm:cxn modelId="{CABD9D95-1176-47DC-814C-129A8D777E3F}" type="presOf" srcId="{3FB1138F-4CCF-4F4E-91AF-DEA9F96969CF}" destId="{F846BF74-867F-443A-B74D-812EBD91B504}" srcOrd="0" destOrd="0" presId="urn:microsoft.com/office/officeart/2005/8/layout/radial1"/>
    <dgm:cxn modelId="{FE92DB14-DB05-4A56-8459-782CC9818C08}" type="presOf" srcId="{332BD74C-50DB-451A-BD5D-0C7B16FD52E5}" destId="{508A9645-3031-4DC0-B333-D5ECD93EE9FB}" srcOrd="0" destOrd="0" presId="urn:microsoft.com/office/officeart/2005/8/layout/radial1"/>
    <dgm:cxn modelId="{02867146-A7B3-4BDA-ABE4-D6FC57982FE2}" type="presOf" srcId="{D3D4C48B-953B-4CDA-AD6C-1F424C47477C}" destId="{B98911C3-DE2A-470C-B2CB-7BB4CD4A0C44}" srcOrd="0" destOrd="0" presId="urn:microsoft.com/office/officeart/2005/8/layout/radial1"/>
    <dgm:cxn modelId="{3E88301D-59F3-480C-A579-30FBDAD600D6}" type="presOf" srcId="{4FC3AD35-EFD7-4E58-86A5-10F6E28C1B85}" destId="{56E426D7-CB9E-4C70-8694-D5172527F941}" srcOrd="0" destOrd="0" presId="urn:microsoft.com/office/officeart/2005/8/layout/radial1"/>
    <dgm:cxn modelId="{DD8A1ACB-210A-43E6-814F-A8D1B1B0650D}" type="presOf" srcId="{66676A35-1814-4754-86F3-D492552FD094}" destId="{947AE1B3-9840-4DCF-A35A-FFCC500642C2}" srcOrd="1" destOrd="0" presId="urn:microsoft.com/office/officeart/2005/8/layout/radial1"/>
    <dgm:cxn modelId="{4C62C5F6-C30F-4307-BFC9-8125197A5FCF}" srcId="{332BD74C-50DB-451A-BD5D-0C7B16FD52E5}" destId="{51B9B478-B349-4C24-989D-AE8DEC9F0C2E}" srcOrd="5" destOrd="0" parTransId="{BDEF9E50-EB4F-4036-A475-2155D2EA9F7E}" sibTransId="{BE3B044F-4860-428C-BA1D-C2C85200E1DF}"/>
    <dgm:cxn modelId="{D5B2FE3E-EC1E-4FDB-9065-87AD9AD8053D}" type="presOf" srcId="{BDEF9E50-EB4F-4036-A475-2155D2EA9F7E}" destId="{61AEB865-9B81-4B06-91E6-2821955700F4}" srcOrd="0" destOrd="0" presId="urn:microsoft.com/office/officeart/2005/8/layout/radial1"/>
    <dgm:cxn modelId="{D99C5BE1-D1AE-46F9-B1E5-40F494BF8D36}" type="presOf" srcId="{D3C0051A-8D6D-404B-9DA3-E57F4FEDEC90}" destId="{59F54CB7-664B-4606-8494-EBCE46CF3932}" srcOrd="1" destOrd="0" presId="urn:microsoft.com/office/officeart/2005/8/layout/radial1"/>
    <dgm:cxn modelId="{81DF77E7-9B4A-411B-8371-84B4FB3A1D17}" type="presOf" srcId="{2067BD03-7C6C-4FFE-B9C8-75438EE35CDE}" destId="{A11EAF9D-AB60-4AE6-9183-B913182ADCB4}" srcOrd="1" destOrd="0" presId="urn:microsoft.com/office/officeart/2005/8/layout/radial1"/>
    <dgm:cxn modelId="{7C430321-B49E-429D-BBBA-1635C6A830D8}" srcId="{332BD74C-50DB-451A-BD5D-0C7B16FD52E5}" destId="{F57DA679-3373-471C-97B6-B140AB270B3A}" srcOrd="16" destOrd="0" parTransId="{F92C9A7C-32C6-4403-AE5B-441B4AA08958}" sibTransId="{6E33955C-2491-4F2C-8FC3-A988C84597D9}"/>
    <dgm:cxn modelId="{CA9F0A65-5102-4215-87CA-D13FB61D6D3B}" srcId="{332BD74C-50DB-451A-BD5D-0C7B16FD52E5}" destId="{5F2E4EB2-FF07-470C-A2D5-EA090745C9D6}" srcOrd="3" destOrd="0" parTransId="{FA1ECA8B-5263-4ECF-99A1-F0A3E5B3B837}" sibTransId="{695148F8-8E30-40AC-A164-FBA02D2D1483}"/>
    <dgm:cxn modelId="{9523ED1A-F293-42DB-871B-C574015F0F42}" type="presOf" srcId="{F92C9A7C-32C6-4403-AE5B-441B4AA08958}" destId="{9A1CF1B4-8C9F-4BFD-8A23-6EE1CC3C6261}" srcOrd="1" destOrd="0" presId="urn:microsoft.com/office/officeart/2005/8/layout/radial1"/>
    <dgm:cxn modelId="{DE4FE55F-2573-4157-A620-A843CC9F79CE}" type="presOf" srcId="{E037696D-4249-4E34-977D-DD43940E5970}" destId="{16714739-98B8-4E3E-A3EF-4EB1A613B33D}" srcOrd="1" destOrd="0" presId="urn:microsoft.com/office/officeart/2005/8/layout/radial1"/>
    <dgm:cxn modelId="{898A60EE-F1E2-4F4E-9A0C-88429F95ED57}" type="presOf" srcId="{ED4B1AC4-DB3E-411C-B9F3-5B30ED32AA46}" destId="{15B7833D-FA4B-4046-AEC3-E881AE83F0F1}" srcOrd="1" destOrd="0" presId="urn:microsoft.com/office/officeart/2005/8/layout/radial1"/>
    <dgm:cxn modelId="{1CA8DA8F-9374-4E27-B71B-C14E5852A9A2}" type="presOf" srcId="{3A9F4BAB-D117-481B-88ED-61270ABDBB1B}" destId="{CD284FDD-4E0C-403D-AB96-7C0CA7C3D893}" srcOrd="0" destOrd="0" presId="urn:microsoft.com/office/officeart/2005/8/layout/radial1"/>
    <dgm:cxn modelId="{5F43ADD3-2ECA-4817-8AA2-247F8C771D6E}" type="presOf" srcId="{E6068E77-18C2-4D7C-9C5A-F88EE602A208}" destId="{4599FE94-D686-41D5-B18E-2890AFF3E4C0}" srcOrd="0" destOrd="0" presId="urn:microsoft.com/office/officeart/2005/8/layout/radial1"/>
    <dgm:cxn modelId="{D620992A-FEA1-41FE-922A-258B1D4C0639}" srcId="{332BD74C-50DB-451A-BD5D-0C7B16FD52E5}" destId="{B9B8DD49-0453-409B-B62F-BCEECE4D0735}" srcOrd="6" destOrd="0" parTransId="{3FB1138F-4CCF-4F4E-91AF-DEA9F96969CF}" sibTransId="{6541C174-1B0D-4027-B48E-4D01FBA07709}"/>
    <dgm:cxn modelId="{7AC435F0-8E58-4656-BF53-E4EB292C952D}" type="presOf" srcId="{5F2E4EB2-FF07-470C-A2D5-EA090745C9D6}" destId="{6FC17163-1ECC-4E3C-85D9-942458A84826}" srcOrd="0" destOrd="0" presId="urn:microsoft.com/office/officeart/2005/8/layout/radial1"/>
    <dgm:cxn modelId="{94D44642-EFE5-45BF-BB07-863A1F435E96}" type="presOf" srcId="{098F2FF6-B499-4325-96EC-EFCEC9C1D148}" destId="{E4021588-E371-4059-BE8F-7AA3114EBF9A}" srcOrd="1" destOrd="0" presId="urn:microsoft.com/office/officeart/2005/8/layout/radial1"/>
    <dgm:cxn modelId="{F1A8CC4D-9674-4C5C-A5C5-0772A96A547A}" type="presOf" srcId="{BDEF9E50-EB4F-4036-A475-2155D2EA9F7E}" destId="{3B828FCA-6E40-4900-8EFC-C06F44E5110E}" srcOrd="1" destOrd="0" presId="urn:microsoft.com/office/officeart/2005/8/layout/radial1"/>
    <dgm:cxn modelId="{C91475F1-9FD9-41BB-BBCF-6BF723A6CCB9}" type="presOf" srcId="{FA1ECA8B-5263-4ECF-99A1-F0A3E5B3B837}" destId="{702393F5-A89F-4E02-BFC4-8D350DE376E4}" srcOrd="0" destOrd="0" presId="urn:microsoft.com/office/officeart/2005/8/layout/radial1"/>
    <dgm:cxn modelId="{1E1C4570-72D5-464C-8F8A-259513694644}" srcId="{332BD74C-50DB-451A-BD5D-0C7B16FD52E5}" destId="{3117AC2C-C87A-4008-A9EC-84ABFC71BF6D}" srcOrd="12" destOrd="0" parTransId="{92FC197E-A29B-44DD-A849-E97AC06ACA70}" sibTransId="{0759A6DC-0AA1-43E5-A2EA-D1B127E6E98F}"/>
    <dgm:cxn modelId="{02D9480E-FAD8-4433-8514-3324147C91AA}" srcId="{332BD74C-50DB-451A-BD5D-0C7B16FD52E5}" destId="{A41BEA5A-20C4-4D36-BB18-4A304A08EF70}" srcOrd="0" destOrd="0" parTransId="{E037696D-4249-4E34-977D-DD43940E5970}" sibTransId="{A5F12F0E-3F91-47AC-9F36-C69419F7861B}"/>
    <dgm:cxn modelId="{DE4A9B2F-A47A-4551-AD0D-650D932C7FC9}" type="presOf" srcId="{E037696D-4249-4E34-977D-DD43940E5970}" destId="{C6D5AA3F-F05F-409D-9705-AFB23A8DC736}" srcOrd="0" destOrd="0" presId="urn:microsoft.com/office/officeart/2005/8/layout/radial1"/>
    <dgm:cxn modelId="{AED11E23-69F0-4368-80B3-FA60BDB89972}" type="presOf" srcId="{F57DA679-3373-471C-97B6-B140AB270B3A}" destId="{A43E665C-41F0-40EB-BC95-DA6402E7366D}" srcOrd="0" destOrd="0" presId="urn:microsoft.com/office/officeart/2005/8/layout/radial1"/>
    <dgm:cxn modelId="{A3D9226F-6F81-4B4B-8409-24050FC4A5F0}" srcId="{332BD74C-50DB-451A-BD5D-0C7B16FD52E5}" destId="{61180D78-B2E7-43D5-ACE6-1AB08A05FE24}" srcOrd="2" destOrd="0" parTransId="{66676A35-1814-4754-86F3-D492552FD094}" sibTransId="{21B750D9-BA6A-4421-B36A-86F59280AE2E}"/>
    <dgm:cxn modelId="{FD83647C-009A-4C99-A599-9EEA5B20A09F}" type="presOf" srcId="{90FFB825-2203-4A6B-BF2B-57ADB32DCA21}" destId="{8777CDD8-F73E-4560-93A3-90E73FE2CE64}" srcOrd="1" destOrd="0" presId="urn:microsoft.com/office/officeart/2005/8/layout/radial1"/>
    <dgm:cxn modelId="{3CB8F56B-7292-443C-AB3F-921A20EB583E}" type="presOf" srcId="{3065C29C-7CBA-4CC4-A5A6-FD4F892D86F0}" destId="{E1CF0EBA-1A87-4FDB-AF4D-B55FEBD5FC03}" srcOrd="0" destOrd="0" presId="urn:microsoft.com/office/officeart/2005/8/layout/radial1"/>
    <dgm:cxn modelId="{ECA6BED7-C9DC-455B-AD4D-E8D313AE5477}" type="presOf" srcId="{FA79590B-4725-44A0-B1BB-106E91816C96}" destId="{59EE9333-6A69-46BA-BE5D-C1BE22096DD9}" srcOrd="0" destOrd="0" presId="urn:microsoft.com/office/officeart/2005/8/layout/radial1"/>
    <dgm:cxn modelId="{C197E823-5833-4CC3-B9A1-13CDA58079A6}" type="presOf" srcId="{13463FF1-1033-478C-A633-8796BEEC4687}" destId="{0B29FA7C-16C6-4286-B54D-B57E951C3B0B}" srcOrd="1" destOrd="0" presId="urn:microsoft.com/office/officeart/2005/8/layout/radial1"/>
    <dgm:cxn modelId="{728BE55C-9145-428C-8181-E015CCEBD15C}" type="presParOf" srcId="{E1CF0EBA-1A87-4FDB-AF4D-B55FEBD5FC03}" destId="{508A9645-3031-4DC0-B333-D5ECD93EE9FB}" srcOrd="0" destOrd="0" presId="urn:microsoft.com/office/officeart/2005/8/layout/radial1"/>
    <dgm:cxn modelId="{17D16764-9552-4E3C-82F6-B8E34ECBDE69}" type="presParOf" srcId="{E1CF0EBA-1A87-4FDB-AF4D-B55FEBD5FC03}" destId="{C6D5AA3F-F05F-409D-9705-AFB23A8DC736}" srcOrd="1" destOrd="0" presId="urn:microsoft.com/office/officeart/2005/8/layout/radial1"/>
    <dgm:cxn modelId="{CDD3D781-38B6-41EC-B1FB-14F98270C7A2}" type="presParOf" srcId="{C6D5AA3F-F05F-409D-9705-AFB23A8DC736}" destId="{16714739-98B8-4E3E-A3EF-4EB1A613B33D}" srcOrd="0" destOrd="0" presId="urn:microsoft.com/office/officeart/2005/8/layout/radial1"/>
    <dgm:cxn modelId="{EE42FDEC-A1D3-4359-8C2B-DDB402A78752}" type="presParOf" srcId="{E1CF0EBA-1A87-4FDB-AF4D-B55FEBD5FC03}" destId="{9C7B2213-0D8C-4D55-95E3-92A0AFE79DFE}" srcOrd="2" destOrd="0" presId="urn:microsoft.com/office/officeart/2005/8/layout/radial1"/>
    <dgm:cxn modelId="{33616150-0DEF-4A27-85AC-57A36F064D4F}" type="presParOf" srcId="{E1CF0EBA-1A87-4FDB-AF4D-B55FEBD5FC03}" destId="{CD284FDD-4E0C-403D-AB96-7C0CA7C3D893}" srcOrd="3" destOrd="0" presId="urn:microsoft.com/office/officeart/2005/8/layout/radial1"/>
    <dgm:cxn modelId="{BCA09D30-E6FB-4C63-B8C0-669C4F646EBC}" type="presParOf" srcId="{CD284FDD-4E0C-403D-AB96-7C0CA7C3D893}" destId="{F193358A-2F56-48E4-A173-DE6260ADCAA0}" srcOrd="0" destOrd="0" presId="urn:microsoft.com/office/officeart/2005/8/layout/radial1"/>
    <dgm:cxn modelId="{E6A149F0-A54F-418C-8475-3526D8707CC7}" type="presParOf" srcId="{E1CF0EBA-1A87-4FDB-AF4D-B55FEBD5FC03}" destId="{33B4D3E8-3703-4543-8233-1C9AD24E40CD}" srcOrd="4" destOrd="0" presId="urn:microsoft.com/office/officeart/2005/8/layout/radial1"/>
    <dgm:cxn modelId="{14AF4536-96B6-4802-9D9F-86F5D84AA323}" type="presParOf" srcId="{E1CF0EBA-1A87-4FDB-AF4D-B55FEBD5FC03}" destId="{C27D7432-6BDA-4B22-BFC1-2EA17D9E6606}" srcOrd="5" destOrd="0" presId="urn:microsoft.com/office/officeart/2005/8/layout/radial1"/>
    <dgm:cxn modelId="{B169E55C-D399-4DAE-8C12-6E8BB477CC15}" type="presParOf" srcId="{C27D7432-6BDA-4B22-BFC1-2EA17D9E6606}" destId="{947AE1B3-9840-4DCF-A35A-FFCC500642C2}" srcOrd="0" destOrd="0" presId="urn:microsoft.com/office/officeart/2005/8/layout/radial1"/>
    <dgm:cxn modelId="{7870C36B-4AB3-4A76-9D85-1C9A39ABA1E6}" type="presParOf" srcId="{E1CF0EBA-1A87-4FDB-AF4D-B55FEBD5FC03}" destId="{38003AC0-271E-4FC0-95A4-76B8C35350CE}" srcOrd="6" destOrd="0" presId="urn:microsoft.com/office/officeart/2005/8/layout/radial1"/>
    <dgm:cxn modelId="{01A32203-BE03-423C-A8F7-69FED1A448C8}" type="presParOf" srcId="{E1CF0EBA-1A87-4FDB-AF4D-B55FEBD5FC03}" destId="{702393F5-A89F-4E02-BFC4-8D350DE376E4}" srcOrd="7" destOrd="0" presId="urn:microsoft.com/office/officeart/2005/8/layout/radial1"/>
    <dgm:cxn modelId="{21866185-4251-4A0D-A86D-9DEE140F0E3A}" type="presParOf" srcId="{702393F5-A89F-4E02-BFC4-8D350DE376E4}" destId="{752BD9AA-D2F9-486B-95E7-FC65EF571BD3}" srcOrd="0" destOrd="0" presId="urn:microsoft.com/office/officeart/2005/8/layout/radial1"/>
    <dgm:cxn modelId="{9E568748-88C5-4712-A56E-38B27C69A4C9}" type="presParOf" srcId="{E1CF0EBA-1A87-4FDB-AF4D-B55FEBD5FC03}" destId="{6FC17163-1ECC-4E3C-85D9-942458A84826}" srcOrd="8" destOrd="0" presId="urn:microsoft.com/office/officeart/2005/8/layout/radial1"/>
    <dgm:cxn modelId="{5621D5A8-F327-4434-85A3-4EA47DE8C43F}" type="presParOf" srcId="{E1CF0EBA-1A87-4FDB-AF4D-B55FEBD5FC03}" destId="{A08CD630-D94E-4E01-8B10-F6D3F1172A72}" srcOrd="9" destOrd="0" presId="urn:microsoft.com/office/officeart/2005/8/layout/radial1"/>
    <dgm:cxn modelId="{800C0283-8CB1-4DEA-B509-55AFFD0117B2}" type="presParOf" srcId="{A08CD630-D94E-4E01-8B10-F6D3F1172A72}" destId="{0B29FA7C-16C6-4286-B54D-B57E951C3B0B}" srcOrd="0" destOrd="0" presId="urn:microsoft.com/office/officeart/2005/8/layout/radial1"/>
    <dgm:cxn modelId="{51278AAD-481E-4F93-B799-7B43FEC0287E}" type="presParOf" srcId="{E1CF0EBA-1A87-4FDB-AF4D-B55FEBD5FC03}" destId="{98A424F3-8C30-497D-B03C-2D6500854531}" srcOrd="10" destOrd="0" presId="urn:microsoft.com/office/officeart/2005/8/layout/radial1"/>
    <dgm:cxn modelId="{3F56C764-38CE-4166-813F-9FFF3A3C1FA2}" type="presParOf" srcId="{E1CF0EBA-1A87-4FDB-AF4D-B55FEBD5FC03}" destId="{61AEB865-9B81-4B06-91E6-2821955700F4}" srcOrd="11" destOrd="0" presId="urn:microsoft.com/office/officeart/2005/8/layout/radial1"/>
    <dgm:cxn modelId="{F742825B-34FF-466D-A512-1BE0C552EE2A}" type="presParOf" srcId="{61AEB865-9B81-4B06-91E6-2821955700F4}" destId="{3B828FCA-6E40-4900-8EFC-C06F44E5110E}" srcOrd="0" destOrd="0" presId="urn:microsoft.com/office/officeart/2005/8/layout/radial1"/>
    <dgm:cxn modelId="{F3D3D58A-5A81-4B77-893D-0C0ADE87AA43}" type="presParOf" srcId="{E1CF0EBA-1A87-4FDB-AF4D-B55FEBD5FC03}" destId="{8BF0E032-CA13-4EB4-B5CA-9FDA22A3B69F}" srcOrd="12" destOrd="0" presId="urn:microsoft.com/office/officeart/2005/8/layout/radial1"/>
    <dgm:cxn modelId="{BB7BB286-EE58-4D6C-8222-07496D651102}" type="presParOf" srcId="{E1CF0EBA-1A87-4FDB-AF4D-B55FEBD5FC03}" destId="{F846BF74-867F-443A-B74D-812EBD91B504}" srcOrd="13" destOrd="0" presId="urn:microsoft.com/office/officeart/2005/8/layout/radial1"/>
    <dgm:cxn modelId="{CA4934BD-0836-4888-B3AA-ABC32EFCC06D}" type="presParOf" srcId="{F846BF74-867F-443A-B74D-812EBD91B504}" destId="{81DBFDCD-FACF-4B64-BCC0-ACF1C75D9E18}" srcOrd="0" destOrd="0" presId="urn:microsoft.com/office/officeart/2005/8/layout/radial1"/>
    <dgm:cxn modelId="{B91BC929-CA7C-41D2-A1DD-13CDAAB9C3AA}" type="presParOf" srcId="{E1CF0EBA-1A87-4FDB-AF4D-B55FEBD5FC03}" destId="{55475035-C963-465B-990B-BFEFA5F60FFF}" srcOrd="14" destOrd="0" presId="urn:microsoft.com/office/officeart/2005/8/layout/radial1"/>
    <dgm:cxn modelId="{C0C07D26-9CD4-4B13-AED3-DBAD6DC3892C}" type="presParOf" srcId="{E1CF0EBA-1A87-4FDB-AF4D-B55FEBD5FC03}" destId="{75B54D3D-E541-4433-9034-D9C8C5814A5F}" srcOrd="15" destOrd="0" presId="urn:microsoft.com/office/officeart/2005/8/layout/radial1"/>
    <dgm:cxn modelId="{FC9FA62D-CA70-49BD-B404-013B3F0CB6B1}" type="presParOf" srcId="{75B54D3D-E541-4433-9034-D9C8C5814A5F}" destId="{59F54CB7-664B-4606-8494-EBCE46CF3932}" srcOrd="0" destOrd="0" presId="urn:microsoft.com/office/officeart/2005/8/layout/radial1"/>
    <dgm:cxn modelId="{78F76994-9F17-4683-A083-85A0D8D3286F}" type="presParOf" srcId="{E1CF0EBA-1A87-4FDB-AF4D-B55FEBD5FC03}" destId="{5A9CE5A3-BFA0-4E69-B3F9-E5CB97DDF4DC}" srcOrd="16" destOrd="0" presId="urn:microsoft.com/office/officeart/2005/8/layout/radial1"/>
    <dgm:cxn modelId="{39681146-9EC6-4121-98B1-F7E9FB9C3AF5}" type="presParOf" srcId="{E1CF0EBA-1A87-4FDB-AF4D-B55FEBD5FC03}" destId="{F323D27A-C0CD-46F9-A82B-AFD768F3C616}" srcOrd="17" destOrd="0" presId="urn:microsoft.com/office/officeart/2005/8/layout/radial1"/>
    <dgm:cxn modelId="{FA52B834-62C5-4CB4-8E36-8D27CB2E8A18}" type="presParOf" srcId="{F323D27A-C0CD-46F9-A82B-AFD768F3C616}" destId="{DCC36207-28F8-4924-925B-DD0EEF08DD9E}" srcOrd="0" destOrd="0" presId="urn:microsoft.com/office/officeart/2005/8/layout/radial1"/>
    <dgm:cxn modelId="{A7E30C43-8FF0-44A3-91EC-248FA9D9850A}" type="presParOf" srcId="{E1CF0EBA-1A87-4FDB-AF4D-B55FEBD5FC03}" destId="{B98911C3-DE2A-470C-B2CB-7BB4CD4A0C44}" srcOrd="18" destOrd="0" presId="urn:microsoft.com/office/officeart/2005/8/layout/radial1"/>
    <dgm:cxn modelId="{25512FCA-743E-423B-B42A-2F8CA9557B0A}" type="presParOf" srcId="{E1CF0EBA-1A87-4FDB-AF4D-B55FEBD5FC03}" destId="{FD5D3D29-F9BD-4312-AE79-3A69B35AF009}" srcOrd="19" destOrd="0" presId="urn:microsoft.com/office/officeart/2005/8/layout/radial1"/>
    <dgm:cxn modelId="{1F6A158A-06F6-4A96-AC52-F7A2CB75625B}" type="presParOf" srcId="{FD5D3D29-F9BD-4312-AE79-3A69B35AF009}" destId="{A11EAF9D-AB60-4AE6-9183-B913182ADCB4}" srcOrd="0" destOrd="0" presId="urn:microsoft.com/office/officeart/2005/8/layout/radial1"/>
    <dgm:cxn modelId="{141BB8C4-3DE6-464D-89F4-85AB1D013622}" type="presParOf" srcId="{E1CF0EBA-1A87-4FDB-AF4D-B55FEBD5FC03}" destId="{4599FE94-D686-41D5-B18E-2890AFF3E4C0}" srcOrd="20" destOrd="0" presId="urn:microsoft.com/office/officeart/2005/8/layout/radial1"/>
    <dgm:cxn modelId="{94DCA7F5-7B4E-4EE7-9CD1-B7952D2A3B2B}" type="presParOf" srcId="{E1CF0EBA-1A87-4FDB-AF4D-B55FEBD5FC03}" destId="{0042E3DF-D7D9-48AE-8165-B87652C018E0}" srcOrd="21" destOrd="0" presId="urn:microsoft.com/office/officeart/2005/8/layout/radial1"/>
    <dgm:cxn modelId="{ABF77300-EE12-4FBD-8A9E-BDB1E31BE387}" type="presParOf" srcId="{0042E3DF-D7D9-48AE-8165-B87652C018E0}" destId="{8777CDD8-F73E-4560-93A3-90E73FE2CE64}" srcOrd="0" destOrd="0" presId="urn:microsoft.com/office/officeart/2005/8/layout/radial1"/>
    <dgm:cxn modelId="{9CAC8CF2-B3CC-4C15-B549-D1BE9F14A277}" type="presParOf" srcId="{E1CF0EBA-1A87-4FDB-AF4D-B55FEBD5FC03}" destId="{BA7B326B-87B8-4012-B51B-FC1E516D540B}" srcOrd="22" destOrd="0" presId="urn:microsoft.com/office/officeart/2005/8/layout/radial1"/>
    <dgm:cxn modelId="{8E85B686-1808-415E-B5EB-7C01BC797BB1}" type="presParOf" srcId="{E1CF0EBA-1A87-4FDB-AF4D-B55FEBD5FC03}" destId="{56E426D7-CB9E-4C70-8694-D5172527F941}" srcOrd="23" destOrd="0" presId="urn:microsoft.com/office/officeart/2005/8/layout/radial1"/>
    <dgm:cxn modelId="{096F8A31-1648-40EC-A7D5-51D77B23EEBD}" type="presParOf" srcId="{56E426D7-CB9E-4C70-8694-D5172527F941}" destId="{5565DA7D-BA55-41CA-B0C8-9A2C55B8830F}" srcOrd="0" destOrd="0" presId="urn:microsoft.com/office/officeart/2005/8/layout/radial1"/>
    <dgm:cxn modelId="{684D6FF3-C32B-4884-9CF0-99676FB55B83}" type="presParOf" srcId="{E1CF0EBA-1A87-4FDB-AF4D-B55FEBD5FC03}" destId="{16F9E94E-9573-4FB4-AB84-C6C115FC40D9}" srcOrd="24" destOrd="0" presId="urn:microsoft.com/office/officeart/2005/8/layout/radial1"/>
    <dgm:cxn modelId="{9886CD53-CA01-46F8-894E-2AC662AB60BC}" type="presParOf" srcId="{E1CF0EBA-1A87-4FDB-AF4D-B55FEBD5FC03}" destId="{5553C692-E715-475C-AAE8-C14664ABC9E0}" srcOrd="25" destOrd="0" presId="urn:microsoft.com/office/officeart/2005/8/layout/radial1"/>
    <dgm:cxn modelId="{ECD0358C-79F7-49A2-8ED4-83FDAC973098}" type="presParOf" srcId="{5553C692-E715-475C-AAE8-C14664ABC9E0}" destId="{32739B7B-C56F-4925-B46A-55ECC49BD66D}" srcOrd="0" destOrd="0" presId="urn:microsoft.com/office/officeart/2005/8/layout/radial1"/>
    <dgm:cxn modelId="{C525D63A-D600-4101-9C3E-A2CCE0C8D4BF}" type="presParOf" srcId="{E1CF0EBA-1A87-4FDB-AF4D-B55FEBD5FC03}" destId="{D900264D-EB76-4FEC-842E-2CEC3E37B11C}" srcOrd="26" destOrd="0" presId="urn:microsoft.com/office/officeart/2005/8/layout/radial1"/>
    <dgm:cxn modelId="{967A7695-9952-4510-A29D-0FB1CEB6C3AB}" type="presParOf" srcId="{E1CF0EBA-1A87-4FDB-AF4D-B55FEBD5FC03}" destId="{99ABF551-3DC9-4B07-9F6F-193F69BB43D3}" srcOrd="27" destOrd="0" presId="urn:microsoft.com/office/officeart/2005/8/layout/radial1"/>
    <dgm:cxn modelId="{91675BD5-6B99-48D5-B39A-849BC2FF490E}" type="presParOf" srcId="{99ABF551-3DC9-4B07-9F6F-193F69BB43D3}" destId="{15B7833D-FA4B-4046-AEC3-E881AE83F0F1}" srcOrd="0" destOrd="0" presId="urn:microsoft.com/office/officeart/2005/8/layout/radial1"/>
    <dgm:cxn modelId="{BF988ED1-66E0-4CF9-9473-0AF745DE1B47}" type="presParOf" srcId="{E1CF0EBA-1A87-4FDB-AF4D-B55FEBD5FC03}" destId="{512EC828-C467-4A01-B97C-762728C0EDAD}" srcOrd="28" destOrd="0" presId="urn:microsoft.com/office/officeart/2005/8/layout/radial1"/>
    <dgm:cxn modelId="{0C95AE6E-97DF-4597-B023-DDF406F22E89}" type="presParOf" srcId="{E1CF0EBA-1A87-4FDB-AF4D-B55FEBD5FC03}" destId="{59EE9333-6A69-46BA-BE5D-C1BE22096DD9}" srcOrd="29" destOrd="0" presId="urn:microsoft.com/office/officeart/2005/8/layout/radial1"/>
    <dgm:cxn modelId="{1CDDAD6F-93C5-4F4C-A86B-E2A41AE91DC8}" type="presParOf" srcId="{59EE9333-6A69-46BA-BE5D-C1BE22096DD9}" destId="{F816B20A-C72D-4ED5-B430-1FA54432A1F7}" srcOrd="0" destOrd="0" presId="urn:microsoft.com/office/officeart/2005/8/layout/radial1"/>
    <dgm:cxn modelId="{27577A34-32F3-42AE-8941-CDE437F0F725}" type="presParOf" srcId="{E1CF0EBA-1A87-4FDB-AF4D-B55FEBD5FC03}" destId="{6E322AF2-B2EF-42A8-A686-9E9539625DCC}" srcOrd="30" destOrd="0" presId="urn:microsoft.com/office/officeart/2005/8/layout/radial1"/>
    <dgm:cxn modelId="{C739066C-3423-4554-BFD4-B431636AA395}" type="presParOf" srcId="{E1CF0EBA-1A87-4FDB-AF4D-B55FEBD5FC03}" destId="{FB78F96E-46B2-45AC-A7B3-ACC4889D1225}" srcOrd="31" destOrd="0" presId="urn:microsoft.com/office/officeart/2005/8/layout/radial1"/>
    <dgm:cxn modelId="{FC14A774-F35E-4007-914B-CF312CD30BD5}" type="presParOf" srcId="{FB78F96E-46B2-45AC-A7B3-ACC4889D1225}" destId="{E4021588-E371-4059-BE8F-7AA3114EBF9A}" srcOrd="0" destOrd="0" presId="urn:microsoft.com/office/officeart/2005/8/layout/radial1"/>
    <dgm:cxn modelId="{1B7C1813-BED9-4EEA-928C-B0E0DED8B880}" type="presParOf" srcId="{E1CF0EBA-1A87-4FDB-AF4D-B55FEBD5FC03}" destId="{898712DF-1611-4F59-B56D-32F460141CC3}" srcOrd="32" destOrd="0" presId="urn:microsoft.com/office/officeart/2005/8/layout/radial1"/>
    <dgm:cxn modelId="{BF0D7F6C-036E-4507-A87E-4CEA63B378C4}" type="presParOf" srcId="{E1CF0EBA-1A87-4FDB-AF4D-B55FEBD5FC03}" destId="{2B23071E-D64E-4F8C-8EE0-5E5A89358C3A}" srcOrd="33" destOrd="0" presId="urn:microsoft.com/office/officeart/2005/8/layout/radial1"/>
    <dgm:cxn modelId="{CC517EC1-9BB3-491B-875E-61E5E2930E23}" type="presParOf" srcId="{2B23071E-D64E-4F8C-8EE0-5E5A89358C3A}" destId="{9A1CF1B4-8C9F-4BFD-8A23-6EE1CC3C6261}" srcOrd="0" destOrd="0" presId="urn:microsoft.com/office/officeart/2005/8/layout/radial1"/>
    <dgm:cxn modelId="{695E9718-1DAE-4793-80A1-08D70D713FEE}" type="presParOf" srcId="{E1CF0EBA-1A87-4FDB-AF4D-B55FEBD5FC03}" destId="{A43E665C-41F0-40EB-BC95-DA6402E7366D}" srcOrd="34" destOrd="0" presId="urn:microsoft.com/office/officeart/2005/8/layout/radial1"/>
  </dgm:cxnLst>
  <dgm:bg>
    <a:noFill/>
    <a:effectLst>
      <a:innerShdw blurRad="114300">
        <a:prstClr val="black"/>
      </a:inn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3DC37-A3D3-4395-8A0B-0B7DA9E92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pl-PL"/>
        </a:p>
      </dgm:t>
    </dgm:pt>
    <dgm:pt modelId="{5B9BFE1A-50B3-41E7-82F4-744A24BBAEFC}">
      <dgm:prSet phldrT="[Tekst]" custT="1"/>
      <dgm:spPr/>
      <dgm:t>
        <a:bodyPr/>
        <a:lstStyle/>
        <a:p>
          <a:r>
            <a:rPr lang="pl-PL" sz="1800" b="1" dirty="0" smtClean="0">
              <a:solidFill>
                <a:schemeClr val="tx1"/>
              </a:solidFill>
            </a:rPr>
            <a:t>REWITALIZACJA</a:t>
          </a:r>
          <a:endParaRPr lang="pl-PL" sz="1800" b="1" dirty="0">
            <a:solidFill>
              <a:schemeClr val="tx1"/>
            </a:solidFill>
          </a:endParaRPr>
        </a:p>
      </dgm:t>
    </dgm:pt>
    <dgm:pt modelId="{6EAC7012-B0FB-44C8-BE6C-9294A13432D5}" type="parTrans" cxnId="{5B892F46-7754-4F25-B570-20648653E78A}">
      <dgm:prSet/>
      <dgm:spPr/>
      <dgm:t>
        <a:bodyPr/>
        <a:lstStyle/>
        <a:p>
          <a:endParaRPr lang="pl-PL" sz="2000" b="1">
            <a:solidFill>
              <a:schemeClr val="tx1"/>
            </a:solidFill>
          </a:endParaRPr>
        </a:p>
      </dgm:t>
    </dgm:pt>
    <dgm:pt modelId="{88353F3A-C178-4372-8A8A-65FEC061003B}" type="sibTrans" cxnId="{5B892F46-7754-4F25-B570-20648653E78A}">
      <dgm:prSet/>
      <dgm:spPr/>
      <dgm:t>
        <a:bodyPr/>
        <a:lstStyle/>
        <a:p>
          <a:endParaRPr lang="pl-PL" sz="2000" b="1">
            <a:solidFill>
              <a:schemeClr val="tx1"/>
            </a:solidFill>
          </a:endParaRPr>
        </a:p>
      </dgm:t>
    </dgm:pt>
    <dgm:pt modelId="{8BB58729-E7B0-403F-AF54-BFF9086CC1D2}">
      <dgm:prSet phldrT="[Tekst]" custT="1"/>
      <dgm:spPr/>
      <dgm:t>
        <a:bodyPr/>
        <a:lstStyle/>
        <a:p>
          <a:r>
            <a:rPr lang="pl-PL" sz="1400" b="1" dirty="0" smtClean="0">
              <a:solidFill>
                <a:schemeClr val="bg1"/>
              </a:solidFill>
            </a:rPr>
            <a:t>PRZESTRZEŃ</a:t>
          </a:r>
          <a:endParaRPr lang="pl-PL" sz="1400" b="1" dirty="0">
            <a:solidFill>
              <a:schemeClr val="bg1"/>
            </a:solidFill>
          </a:endParaRPr>
        </a:p>
      </dgm:t>
    </dgm:pt>
    <dgm:pt modelId="{957B2F00-4546-4A3A-AA7C-EB73EFFB5277}" type="parTrans" cxnId="{4FE10845-6034-424E-9854-874BC4733413}">
      <dgm:prSet/>
      <dgm:spPr/>
      <dgm:t>
        <a:bodyPr/>
        <a:lstStyle/>
        <a:p>
          <a:endParaRPr lang="pl-PL" sz="2000" b="1">
            <a:solidFill>
              <a:schemeClr val="tx1"/>
            </a:solidFill>
          </a:endParaRPr>
        </a:p>
      </dgm:t>
    </dgm:pt>
    <dgm:pt modelId="{7FC17824-925E-4EA1-9740-44E26D049C87}" type="sibTrans" cxnId="{4FE10845-6034-424E-9854-874BC4733413}">
      <dgm:prSet/>
      <dgm:spPr/>
      <dgm:t>
        <a:bodyPr/>
        <a:lstStyle/>
        <a:p>
          <a:endParaRPr lang="pl-PL" sz="2000" b="1">
            <a:solidFill>
              <a:schemeClr val="tx1"/>
            </a:solidFill>
          </a:endParaRPr>
        </a:p>
      </dgm:t>
    </dgm:pt>
    <dgm:pt modelId="{E46B8D63-E1BC-41A6-A1FA-8A48E98764D8}">
      <dgm:prSet phldrT="[Tekst]" custT="1"/>
      <dgm:spPr/>
      <dgm:t>
        <a:bodyPr/>
        <a:lstStyle/>
        <a:p>
          <a:r>
            <a:rPr lang="pl-PL" sz="1400" b="1" dirty="0" smtClean="0">
              <a:solidFill>
                <a:schemeClr val="tx1"/>
              </a:solidFill>
              <a:effectLst>
                <a:outerShdw blurRad="38100" dist="38100" dir="2700000" algn="tl">
                  <a:srgbClr val="000000">
                    <a:alpha val="43137"/>
                  </a:srgbClr>
                </a:outerShdw>
              </a:effectLst>
            </a:rPr>
            <a:t>GOSPODARKA</a:t>
          </a:r>
          <a:endParaRPr lang="pl-PL" sz="1400" b="1" dirty="0">
            <a:solidFill>
              <a:schemeClr val="tx1"/>
            </a:solidFill>
            <a:effectLst>
              <a:outerShdw blurRad="38100" dist="38100" dir="2700000" algn="tl">
                <a:srgbClr val="000000">
                  <a:alpha val="43137"/>
                </a:srgbClr>
              </a:outerShdw>
            </a:effectLst>
          </a:endParaRPr>
        </a:p>
      </dgm:t>
    </dgm:pt>
    <dgm:pt modelId="{7B11A329-1EFF-43BB-98C8-DEB544DA50E5}" type="parTrans" cxnId="{3D854F65-DC29-4687-A787-77AE4392762F}">
      <dgm:prSet/>
      <dgm:spPr/>
      <dgm:t>
        <a:bodyPr/>
        <a:lstStyle/>
        <a:p>
          <a:endParaRPr lang="pl-PL" sz="2000" b="1">
            <a:solidFill>
              <a:schemeClr val="tx1"/>
            </a:solidFill>
          </a:endParaRPr>
        </a:p>
      </dgm:t>
    </dgm:pt>
    <dgm:pt modelId="{F69A0618-3040-47D7-AE81-A7009210D216}" type="sibTrans" cxnId="{3D854F65-DC29-4687-A787-77AE4392762F}">
      <dgm:prSet/>
      <dgm:spPr/>
      <dgm:t>
        <a:bodyPr/>
        <a:lstStyle/>
        <a:p>
          <a:endParaRPr lang="pl-PL" sz="2000" b="1">
            <a:solidFill>
              <a:schemeClr val="tx1"/>
            </a:solidFill>
          </a:endParaRPr>
        </a:p>
      </dgm:t>
    </dgm:pt>
    <dgm:pt modelId="{7B96B0AE-A495-4A2F-9668-B15D3DF20911}">
      <dgm:prSet phldrT="[Tekst]" custT="1"/>
      <dgm:spPr/>
      <dgm:t>
        <a:bodyPr/>
        <a:lstStyle/>
        <a:p>
          <a:r>
            <a:rPr lang="pl-PL" sz="1400" b="1" dirty="0" smtClean="0">
              <a:solidFill>
                <a:schemeClr val="tx1"/>
              </a:solidFill>
            </a:rPr>
            <a:t>KAPITAŁ SPOŁECZNY</a:t>
          </a:r>
          <a:endParaRPr lang="pl-PL" sz="1400" b="1" dirty="0">
            <a:solidFill>
              <a:schemeClr val="tx1"/>
            </a:solidFill>
          </a:endParaRPr>
        </a:p>
      </dgm:t>
    </dgm:pt>
    <dgm:pt modelId="{91B353B8-5DAF-4914-B3F5-D17E61E42109}" type="parTrans" cxnId="{E0DABFDA-A9FC-41C7-BD18-832834985B27}">
      <dgm:prSet/>
      <dgm:spPr/>
      <dgm:t>
        <a:bodyPr/>
        <a:lstStyle/>
        <a:p>
          <a:endParaRPr lang="pl-PL" sz="2000" b="1">
            <a:solidFill>
              <a:schemeClr val="tx1"/>
            </a:solidFill>
          </a:endParaRPr>
        </a:p>
      </dgm:t>
    </dgm:pt>
    <dgm:pt modelId="{1855F717-01FA-44D8-B486-4E7F50054145}" type="sibTrans" cxnId="{E0DABFDA-A9FC-41C7-BD18-832834985B27}">
      <dgm:prSet/>
      <dgm:spPr/>
      <dgm:t>
        <a:bodyPr/>
        <a:lstStyle/>
        <a:p>
          <a:endParaRPr lang="pl-PL" sz="2000" b="1">
            <a:solidFill>
              <a:schemeClr val="tx1"/>
            </a:solidFill>
          </a:endParaRPr>
        </a:p>
      </dgm:t>
    </dgm:pt>
    <dgm:pt modelId="{DA27615C-BAA8-4E36-BA45-E1F520A16A13}" type="pres">
      <dgm:prSet presAssocID="{C8F3DC37-A3D3-4395-8A0B-0B7DA9E9222F}" presName="Name0" presStyleCnt="0">
        <dgm:presLayoutVars>
          <dgm:chMax val="1"/>
          <dgm:dir/>
          <dgm:animLvl val="ctr"/>
          <dgm:resizeHandles val="exact"/>
        </dgm:presLayoutVars>
      </dgm:prSet>
      <dgm:spPr/>
      <dgm:t>
        <a:bodyPr/>
        <a:lstStyle/>
        <a:p>
          <a:endParaRPr lang="pl-PL"/>
        </a:p>
      </dgm:t>
    </dgm:pt>
    <dgm:pt modelId="{C94307FF-17D6-4E23-AC07-EEAD8A2AB9FC}" type="pres">
      <dgm:prSet presAssocID="{5B9BFE1A-50B3-41E7-82F4-744A24BBAEFC}" presName="centerShape" presStyleLbl="node0" presStyleIdx="0" presStyleCnt="1" custScaleX="137750" custScaleY="91121" custLinFactNeighborX="-72" custLinFactNeighborY="-3312"/>
      <dgm:spPr/>
      <dgm:t>
        <a:bodyPr/>
        <a:lstStyle/>
        <a:p>
          <a:endParaRPr lang="pl-PL"/>
        </a:p>
      </dgm:t>
    </dgm:pt>
    <dgm:pt modelId="{93CCF483-980B-437D-86CF-3E6EFC934178}" type="pres">
      <dgm:prSet presAssocID="{8BB58729-E7B0-403F-AF54-BFF9086CC1D2}" presName="node" presStyleLbl="node1" presStyleIdx="0" presStyleCnt="3" custScaleX="135538" custScaleY="145465">
        <dgm:presLayoutVars>
          <dgm:bulletEnabled val="1"/>
        </dgm:presLayoutVars>
      </dgm:prSet>
      <dgm:spPr/>
      <dgm:t>
        <a:bodyPr/>
        <a:lstStyle/>
        <a:p>
          <a:endParaRPr lang="pl-PL"/>
        </a:p>
      </dgm:t>
    </dgm:pt>
    <dgm:pt modelId="{5066D95D-197E-4222-9ECB-8DFA5289617E}" type="pres">
      <dgm:prSet presAssocID="{8BB58729-E7B0-403F-AF54-BFF9086CC1D2}" presName="dummy" presStyleCnt="0"/>
      <dgm:spPr/>
    </dgm:pt>
    <dgm:pt modelId="{C47C04B1-1C7C-4251-8B87-72EC890859EC}" type="pres">
      <dgm:prSet presAssocID="{7FC17824-925E-4EA1-9740-44E26D049C87}" presName="sibTrans" presStyleLbl="sibTrans2D1" presStyleIdx="0" presStyleCnt="3" custScaleX="155279"/>
      <dgm:spPr/>
      <dgm:t>
        <a:bodyPr/>
        <a:lstStyle/>
        <a:p>
          <a:endParaRPr lang="pl-PL"/>
        </a:p>
      </dgm:t>
    </dgm:pt>
    <dgm:pt modelId="{0E2A3017-E22D-48E0-A443-3C2E7860E555}" type="pres">
      <dgm:prSet presAssocID="{E46B8D63-E1BC-41A6-A1FA-8A48E98764D8}" presName="node" presStyleLbl="node1" presStyleIdx="1" presStyleCnt="3" custScaleX="139376" custScaleY="133911">
        <dgm:presLayoutVars>
          <dgm:bulletEnabled val="1"/>
        </dgm:presLayoutVars>
      </dgm:prSet>
      <dgm:spPr/>
      <dgm:t>
        <a:bodyPr/>
        <a:lstStyle/>
        <a:p>
          <a:endParaRPr lang="pl-PL"/>
        </a:p>
      </dgm:t>
    </dgm:pt>
    <dgm:pt modelId="{A80729EC-111E-4052-9B29-917838374439}" type="pres">
      <dgm:prSet presAssocID="{E46B8D63-E1BC-41A6-A1FA-8A48E98764D8}" presName="dummy" presStyleCnt="0"/>
      <dgm:spPr/>
    </dgm:pt>
    <dgm:pt modelId="{9BD4706E-FBC3-4B6F-94F1-F0F771E7C235}" type="pres">
      <dgm:prSet presAssocID="{F69A0618-3040-47D7-AE81-A7009210D216}" presName="sibTrans" presStyleLbl="sibTrans2D1" presStyleIdx="1" presStyleCnt="3"/>
      <dgm:spPr/>
      <dgm:t>
        <a:bodyPr/>
        <a:lstStyle/>
        <a:p>
          <a:endParaRPr lang="pl-PL"/>
        </a:p>
      </dgm:t>
    </dgm:pt>
    <dgm:pt modelId="{6CE99387-FBF2-462F-91F5-B9BC512A67A5}" type="pres">
      <dgm:prSet presAssocID="{7B96B0AE-A495-4A2F-9668-B15D3DF20911}" presName="node" presStyleLbl="node1" presStyleIdx="2" presStyleCnt="3" custScaleX="135887" custScaleY="133911">
        <dgm:presLayoutVars>
          <dgm:bulletEnabled val="1"/>
        </dgm:presLayoutVars>
      </dgm:prSet>
      <dgm:spPr/>
      <dgm:t>
        <a:bodyPr/>
        <a:lstStyle/>
        <a:p>
          <a:endParaRPr lang="pl-PL"/>
        </a:p>
      </dgm:t>
    </dgm:pt>
    <dgm:pt modelId="{FFD5B65A-B354-48FB-B2AA-D66A5ABFDB84}" type="pres">
      <dgm:prSet presAssocID="{7B96B0AE-A495-4A2F-9668-B15D3DF20911}" presName="dummy" presStyleCnt="0"/>
      <dgm:spPr/>
    </dgm:pt>
    <dgm:pt modelId="{5FA98EEB-F170-458D-86EF-CC7988B9DF73}" type="pres">
      <dgm:prSet presAssocID="{1855F717-01FA-44D8-B486-4E7F50054145}" presName="sibTrans" presStyleLbl="sibTrans2D1" presStyleIdx="2" presStyleCnt="3" custScaleX="152276"/>
      <dgm:spPr/>
      <dgm:t>
        <a:bodyPr/>
        <a:lstStyle/>
        <a:p>
          <a:endParaRPr lang="pl-PL"/>
        </a:p>
      </dgm:t>
    </dgm:pt>
  </dgm:ptLst>
  <dgm:cxnLst>
    <dgm:cxn modelId="{E0DABFDA-A9FC-41C7-BD18-832834985B27}" srcId="{5B9BFE1A-50B3-41E7-82F4-744A24BBAEFC}" destId="{7B96B0AE-A495-4A2F-9668-B15D3DF20911}" srcOrd="2" destOrd="0" parTransId="{91B353B8-5DAF-4914-B3F5-D17E61E42109}" sibTransId="{1855F717-01FA-44D8-B486-4E7F50054145}"/>
    <dgm:cxn modelId="{5B892F46-7754-4F25-B570-20648653E78A}" srcId="{C8F3DC37-A3D3-4395-8A0B-0B7DA9E9222F}" destId="{5B9BFE1A-50B3-41E7-82F4-744A24BBAEFC}" srcOrd="0" destOrd="0" parTransId="{6EAC7012-B0FB-44C8-BE6C-9294A13432D5}" sibTransId="{88353F3A-C178-4372-8A8A-65FEC061003B}"/>
    <dgm:cxn modelId="{B747FA3A-4A5A-45ED-B3F5-D6DBF7E0D669}" type="presOf" srcId="{C8F3DC37-A3D3-4395-8A0B-0B7DA9E9222F}" destId="{DA27615C-BAA8-4E36-BA45-E1F520A16A13}" srcOrd="0" destOrd="0" presId="urn:microsoft.com/office/officeart/2005/8/layout/radial6"/>
    <dgm:cxn modelId="{4FE10845-6034-424E-9854-874BC4733413}" srcId="{5B9BFE1A-50B3-41E7-82F4-744A24BBAEFC}" destId="{8BB58729-E7B0-403F-AF54-BFF9086CC1D2}" srcOrd="0" destOrd="0" parTransId="{957B2F00-4546-4A3A-AA7C-EB73EFFB5277}" sibTransId="{7FC17824-925E-4EA1-9740-44E26D049C87}"/>
    <dgm:cxn modelId="{D9C7FAF3-E2E3-4A1A-89DB-19AF944C997F}" type="presOf" srcId="{5B9BFE1A-50B3-41E7-82F4-744A24BBAEFC}" destId="{C94307FF-17D6-4E23-AC07-EEAD8A2AB9FC}" srcOrd="0" destOrd="0" presId="urn:microsoft.com/office/officeart/2005/8/layout/radial6"/>
    <dgm:cxn modelId="{3D854F65-DC29-4687-A787-77AE4392762F}" srcId="{5B9BFE1A-50B3-41E7-82F4-744A24BBAEFC}" destId="{E46B8D63-E1BC-41A6-A1FA-8A48E98764D8}" srcOrd="1" destOrd="0" parTransId="{7B11A329-1EFF-43BB-98C8-DEB544DA50E5}" sibTransId="{F69A0618-3040-47D7-AE81-A7009210D216}"/>
    <dgm:cxn modelId="{BDCB5312-14D4-45D6-B0DE-745F338242A3}" type="presOf" srcId="{F69A0618-3040-47D7-AE81-A7009210D216}" destId="{9BD4706E-FBC3-4B6F-94F1-F0F771E7C235}" srcOrd="0" destOrd="0" presId="urn:microsoft.com/office/officeart/2005/8/layout/radial6"/>
    <dgm:cxn modelId="{E26A289A-5891-489F-B76A-319BE283242D}" type="presOf" srcId="{E46B8D63-E1BC-41A6-A1FA-8A48E98764D8}" destId="{0E2A3017-E22D-48E0-A443-3C2E7860E555}" srcOrd="0" destOrd="0" presId="urn:microsoft.com/office/officeart/2005/8/layout/radial6"/>
    <dgm:cxn modelId="{FECEE7E0-85EF-4FA3-A2D4-9B00207780CB}" type="presOf" srcId="{1855F717-01FA-44D8-B486-4E7F50054145}" destId="{5FA98EEB-F170-458D-86EF-CC7988B9DF73}" srcOrd="0" destOrd="0" presId="urn:microsoft.com/office/officeart/2005/8/layout/radial6"/>
    <dgm:cxn modelId="{40C7398F-F98F-4CC0-A79E-B762C9038AD6}" type="presOf" srcId="{7B96B0AE-A495-4A2F-9668-B15D3DF20911}" destId="{6CE99387-FBF2-462F-91F5-B9BC512A67A5}" srcOrd="0" destOrd="0" presId="urn:microsoft.com/office/officeart/2005/8/layout/radial6"/>
    <dgm:cxn modelId="{68A4BA50-B636-4C51-9780-37898CD8E7F4}" type="presOf" srcId="{8BB58729-E7B0-403F-AF54-BFF9086CC1D2}" destId="{93CCF483-980B-437D-86CF-3E6EFC934178}" srcOrd="0" destOrd="0" presId="urn:microsoft.com/office/officeart/2005/8/layout/radial6"/>
    <dgm:cxn modelId="{E29EB5AE-006F-4E93-9F90-B06AE0B5F26F}" type="presOf" srcId="{7FC17824-925E-4EA1-9740-44E26D049C87}" destId="{C47C04B1-1C7C-4251-8B87-72EC890859EC}" srcOrd="0" destOrd="0" presId="urn:microsoft.com/office/officeart/2005/8/layout/radial6"/>
    <dgm:cxn modelId="{38864641-8E7F-4F62-8DEC-995E60D32F6A}" type="presParOf" srcId="{DA27615C-BAA8-4E36-BA45-E1F520A16A13}" destId="{C94307FF-17D6-4E23-AC07-EEAD8A2AB9FC}" srcOrd="0" destOrd="0" presId="urn:microsoft.com/office/officeart/2005/8/layout/radial6"/>
    <dgm:cxn modelId="{CD3EA4E0-7EA9-4E91-A16C-C31B34C779B2}" type="presParOf" srcId="{DA27615C-BAA8-4E36-BA45-E1F520A16A13}" destId="{93CCF483-980B-437D-86CF-3E6EFC934178}" srcOrd="1" destOrd="0" presId="urn:microsoft.com/office/officeart/2005/8/layout/radial6"/>
    <dgm:cxn modelId="{87F41B93-1E97-45D9-BDDC-FCA99643F381}" type="presParOf" srcId="{DA27615C-BAA8-4E36-BA45-E1F520A16A13}" destId="{5066D95D-197E-4222-9ECB-8DFA5289617E}" srcOrd="2" destOrd="0" presId="urn:microsoft.com/office/officeart/2005/8/layout/radial6"/>
    <dgm:cxn modelId="{D43D8E76-1271-4AD9-9529-90C22472D83C}" type="presParOf" srcId="{DA27615C-BAA8-4E36-BA45-E1F520A16A13}" destId="{C47C04B1-1C7C-4251-8B87-72EC890859EC}" srcOrd="3" destOrd="0" presId="urn:microsoft.com/office/officeart/2005/8/layout/radial6"/>
    <dgm:cxn modelId="{2A5B8D9D-D2A0-44FD-B826-005B659FBB87}" type="presParOf" srcId="{DA27615C-BAA8-4E36-BA45-E1F520A16A13}" destId="{0E2A3017-E22D-48E0-A443-3C2E7860E555}" srcOrd="4" destOrd="0" presId="urn:microsoft.com/office/officeart/2005/8/layout/radial6"/>
    <dgm:cxn modelId="{AD3505AD-DDDD-4791-837E-578DB60BBA89}" type="presParOf" srcId="{DA27615C-BAA8-4E36-BA45-E1F520A16A13}" destId="{A80729EC-111E-4052-9B29-917838374439}" srcOrd="5" destOrd="0" presId="urn:microsoft.com/office/officeart/2005/8/layout/radial6"/>
    <dgm:cxn modelId="{03A7E0D6-32A9-4FD6-B6B5-91892381CD01}" type="presParOf" srcId="{DA27615C-BAA8-4E36-BA45-E1F520A16A13}" destId="{9BD4706E-FBC3-4B6F-94F1-F0F771E7C235}" srcOrd="6" destOrd="0" presId="urn:microsoft.com/office/officeart/2005/8/layout/radial6"/>
    <dgm:cxn modelId="{6F243576-B1A8-43AC-9352-D9AA2E726082}" type="presParOf" srcId="{DA27615C-BAA8-4E36-BA45-E1F520A16A13}" destId="{6CE99387-FBF2-462F-91F5-B9BC512A67A5}" srcOrd="7" destOrd="0" presId="urn:microsoft.com/office/officeart/2005/8/layout/radial6"/>
    <dgm:cxn modelId="{54AA86D6-F96E-4E3C-BEF1-C8C4683AD043}" type="presParOf" srcId="{DA27615C-BAA8-4E36-BA45-E1F520A16A13}" destId="{FFD5B65A-B354-48FB-B2AA-D66A5ABFDB84}" srcOrd="8" destOrd="0" presId="urn:microsoft.com/office/officeart/2005/8/layout/radial6"/>
    <dgm:cxn modelId="{888669FE-B58B-4765-88A0-54B968F58DBE}" type="presParOf" srcId="{DA27615C-BAA8-4E36-BA45-E1F520A16A13}" destId="{5FA98EEB-F170-458D-86EF-CC7988B9DF7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1FC0BC-CD4B-4E5C-99C8-03664EB610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l-PL"/>
        </a:p>
      </dgm:t>
    </dgm:pt>
    <dgm:pt modelId="{1C46563E-D915-4C4F-9AB4-A2A7666A71E8}">
      <dgm:prSet/>
      <dgm:spPr/>
      <dgm:t>
        <a:bodyPr/>
        <a:lstStyle/>
        <a:p>
          <a:pPr algn="ctr" rtl="0"/>
          <a:r>
            <a:rPr lang="pl-PL" b="1" dirty="0" smtClean="0"/>
            <a:t>Aspekty  rewitalizacji</a:t>
          </a:r>
          <a:endParaRPr lang="pl-PL" dirty="0"/>
        </a:p>
      </dgm:t>
    </dgm:pt>
    <dgm:pt modelId="{1620CB80-4572-4A08-924E-D28EF3F1EE0D}" type="parTrans" cxnId="{8ACAF81E-A6BA-47F4-AC23-5D50CF594B45}">
      <dgm:prSet/>
      <dgm:spPr/>
      <dgm:t>
        <a:bodyPr/>
        <a:lstStyle/>
        <a:p>
          <a:endParaRPr lang="pl-PL"/>
        </a:p>
      </dgm:t>
    </dgm:pt>
    <dgm:pt modelId="{7B82EF69-8C66-4103-9DB6-D5C43B9257C7}" type="sibTrans" cxnId="{8ACAF81E-A6BA-47F4-AC23-5D50CF594B45}">
      <dgm:prSet/>
      <dgm:spPr/>
      <dgm:t>
        <a:bodyPr/>
        <a:lstStyle/>
        <a:p>
          <a:endParaRPr lang="pl-PL"/>
        </a:p>
      </dgm:t>
    </dgm:pt>
    <dgm:pt modelId="{BE350F18-BBF6-4517-9216-1AAF0F29E270}" type="pres">
      <dgm:prSet presAssocID="{DD1FC0BC-CD4B-4E5C-99C8-03664EB610DB}" presName="linear" presStyleCnt="0">
        <dgm:presLayoutVars>
          <dgm:animLvl val="lvl"/>
          <dgm:resizeHandles val="exact"/>
        </dgm:presLayoutVars>
      </dgm:prSet>
      <dgm:spPr/>
      <dgm:t>
        <a:bodyPr/>
        <a:lstStyle/>
        <a:p>
          <a:endParaRPr lang="pl-PL"/>
        </a:p>
      </dgm:t>
    </dgm:pt>
    <dgm:pt modelId="{7395C25B-6A74-4347-9171-FD9764C5ED04}" type="pres">
      <dgm:prSet presAssocID="{1C46563E-D915-4C4F-9AB4-A2A7666A71E8}" presName="parentText" presStyleLbl="node1" presStyleIdx="0" presStyleCnt="1">
        <dgm:presLayoutVars>
          <dgm:chMax val="0"/>
          <dgm:bulletEnabled val="1"/>
        </dgm:presLayoutVars>
      </dgm:prSet>
      <dgm:spPr/>
      <dgm:t>
        <a:bodyPr/>
        <a:lstStyle/>
        <a:p>
          <a:endParaRPr lang="pl-PL"/>
        </a:p>
      </dgm:t>
    </dgm:pt>
  </dgm:ptLst>
  <dgm:cxnLst>
    <dgm:cxn modelId="{1614D50A-1371-47E8-935D-9B5E14ACBAFB}" type="presOf" srcId="{1C46563E-D915-4C4F-9AB4-A2A7666A71E8}" destId="{7395C25B-6A74-4347-9171-FD9764C5ED04}" srcOrd="0" destOrd="0" presId="urn:microsoft.com/office/officeart/2005/8/layout/vList2"/>
    <dgm:cxn modelId="{26A6DB17-2AA9-4154-B4FF-0D271D7445BF}" type="presOf" srcId="{DD1FC0BC-CD4B-4E5C-99C8-03664EB610DB}" destId="{BE350F18-BBF6-4517-9216-1AAF0F29E270}" srcOrd="0" destOrd="0" presId="urn:microsoft.com/office/officeart/2005/8/layout/vList2"/>
    <dgm:cxn modelId="{8ACAF81E-A6BA-47F4-AC23-5D50CF594B45}" srcId="{DD1FC0BC-CD4B-4E5C-99C8-03664EB610DB}" destId="{1C46563E-D915-4C4F-9AB4-A2A7666A71E8}" srcOrd="0" destOrd="0" parTransId="{1620CB80-4572-4A08-924E-D28EF3F1EE0D}" sibTransId="{7B82EF69-8C66-4103-9DB6-D5C43B9257C7}"/>
    <dgm:cxn modelId="{20AD4B35-6140-475A-954C-99EF1CC4A9EF}" type="presParOf" srcId="{BE350F18-BBF6-4517-9216-1AAF0F29E270}" destId="{7395C25B-6A74-4347-9171-FD9764C5ED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A9645-3031-4DC0-B333-D5ECD93EE9FB}">
      <dsp:nvSpPr>
        <dsp:cNvPr id="0" name=""/>
        <dsp:cNvSpPr/>
      </dsp:nvSpPr>
      <dsp:spPr>
        <a:xfrm>
          <a:off x="1486454" y="2236670"/>
          <a:ext cx="2666516" cy="1598172"/>
        </a:xfrm>
        <a:prstGeom prst="ellipse">
          <a:avLst/>
        </a:prstGeom>
        <a:solidFill>
          <a:srgbClr val="51D9FF"/>
        </a:solidFill>
        <a:ln w="19050" cap="flat" cmpd="sng" algn="ctr">
          <a:solidFill>
            <a:srgbClr val="FFFFFF"/>
          </a:solidFill>
          <a:prstDash val="solid"/>
        </a:ln>
        <a:effectLst>
          <a:glow rad="63500">
            <a:srgbClr val="51D9FF">
              <a:tint val="30000"/>
              <a:shade val="95000"/>
              <a:satMod val="300000"/>
              <a:alpha val="50000"/>
            </a:srgbClr>
          </a:glo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pl-PL" sz="1400" b="1" kern="1200" dirty="0" smtClean="0">
              <a:solidFill>
                <a:srgbClr val="DEE3E9">
                  <a:lumMod val="10000"/>
                </a:srgbClr>
              </a:solidFill>
              <a:latin typeface="Arial"/>
              <a:ea typeface="+mn-ea"/>
              <a:cs typeface="Arial" pitchFamily="34" charset="0"/>
            </a:rPr>
            <a:t>GŁÓWNE INSTRUMENTY FINANSOWE</a:t>
          </a:r>
          <a:endParaRPr lang="pl-PL" sz="1400" b="1" kern="1200" dirty="0">
            <a:solidFill>
              <a:srgbClr val="DEE3E9">
                <a:lumMod val="10000"/>
              </a:srgbClr>
            </a:solidFill>
            <a:latin typeface="Arial"/>
            <a:ea typeface="+mn-ea"/>
            <a:cs typeface="Arial" pitchFamily="34" charset="0"/>
          </a:endParaRPr>
        </a:p>
      </dsp:txBody>
      <dsp:txXfrm>
        <a:off x="1876956" y="2470717"/>
        <a:ext cx="1885512" cy="1130078"/>
      </dsp:txXfrm>
    </dsp:sp>
    <dsp:sp modelId="{C6D5AA3F-F05F-409D-9705-AFB23A8DC736}">
      <dsp:nvSpPr>
        <dsp:cNvPr id="0" name=""/>
        <dsp:cNvSpPr/>
      </dsp:nvSpPr>
      <dsp:spPr>
        <a:xfrm rot="16071598">
          <a:off x="2139638" y="1603102"/>
          <a:ext cx="1253629" cy="14781"/>
        </a:xfrm>
        <a:custGeom>
          <a:avLst/>
          <a:gdLst/>
          <a:ahLst/>
          <a:cxnLst/>
          <a:rect l="0" t="0" r="0" b="0"/>
          <a:pathLst>
            <a:path>
              <a:moveTo>
                <a:pt x="0" y="6420"/>
              </a:moveTo>
              <a:lnTo>
                <a:pt x="1033713"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l-PL" sz="800" kern="1200" dirty="0">
            <a:solidFill>
              <a:srgbClr val="FFFFFF"/>
            </a:solidFill>
            <a:latin typeface="Arial"/>
            <a:ea typeface="+mn-ea"/>
            <a:cs typeface="+mn-cs"/>
          </a:endParaRPr>
        </a:p>
      </dsp:txBody>
      <dsp:txXfrm rot="10800000">
        <a:off x="2735112" y="1579152"/>
        <a:ext cx="62681" cy="62681"/>
      </dsp:txXfrm>
    </dsp:sp>
    <dsp:sp modelId="{9C7B2213-0D8C-4D55-95E3-92A0AFE79DFE}">
      <dsp:nvSpPr>
        <dsp:cNvPr id="0" name=""/>
        <dsp:cNvSpPr/>
      </dsp:nvSpPr>
      <dsp:spPr>
        <a:xfrm>
          <a:off x="1735680" y="133417"/>
          <a:ext cx="1982944" cy="850752"/>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100000"/>
            </a:lnSpc>
            <a:spcBef>
              <a:spcPct val="0"/>
            </a:spcBef>
            <a:spcAft>
              <a:spcPts val="0"/>
            </a:spcAft>
          </a:pPr>
          <a:r>
            <a:rPr lang="pl-PL" sz="1050" b="1" kern="1200" dirty="0" smtClean="0">
              <a:solidFill>
                <a:srgbClr val="DEE3E9">
                  <a:lumMod val="10000"/>
                </a:srgbClr>
              </a:solidFill>
              <a:effectLst/>
              <a:latin typeface="Arial"/>
              <a:ea typeface="+mn-ea"/>
              <a:cs typeface="+mn-cs"/>
            </a:rPr>
            <a:t>FUNDUSZE STRUKTURALNE UE 2014 - 2020</a:t>
          </a:r>
          <a:endParaRPr lang="pl-PL" sz="1050" b="1" kern="1200" dirty="0">
            <a:solidFill>
              <a:srgbClr val="DEE3E9">
                <a:lumMod val="10000"/>
              </a:srgbClr>
            </a:solidFill>
            <a:effectLst/>
            <a:latin typeface="Arial"/>
            <a:ea typeface="+mn-ea"/>
            <a:cs typeface="+mn-cs"/>
          </a:endParaRPr>
        </a:p>
      </dsp:txBody>
      <dsp:txXfrm>
        <a:off x="2026075" y="258007"/>
        <a:ext cx="1402154" cy="601572"/>
      </dsp:txXfrm>
    </dsp:sp>
    <dsp:sp modelId="{CD284FDD-4E0C-403D-AB96-7C0CA7C3D893}">
      <dsp:nvSpPr>
        <dsp:cNvPr id="0" name=""/>
        <dsp:cNvSpPr/>
      </dsp:nvSpPr>
      <dsp:spPr>
        <a:xfrm rot="20881499">
          <a:off x="4051022" y="2518020"/>
          <a:ext cx="2349666" cy="14781"/>
        </a:xfrm>
        <a:custGeom>
          <a:avLst/>
          <a:gdLst/>
          <a:ahLst/>
          <a:cxnLst/>
          <a:rect l="0" t="0" r="0" b="0"/>
          <a:pathLst>
            <a:path>
              <a:moveTo>
                <a:pt x="0" y="6420"/>
              </a:moveTo>
              <a:lnTo>
                <a:pt x="2017018"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l-PL" sz="800" kern="1200" dirty="0">
            <a:solidFill>
              <a:srgbClr val="FFFFFF"/>
            </a:solidFill>
            <a:latin typeface="Arial"/>
            <a:ea typeface="+mn-ea"/>
            <a:cs typeface="+mn-cs"/>
          </a:endParaRPr>
        </a:p>
      </dsp:txBody>
      <dsp:txXfrm>
        <a:off x="5167113" y="2466669"/>
        <a:ext cx="117483" cy="117483"/>
      </dsp:txXfrm>
    </dsp:sp>
    <dsp:sp modelId="{33B4D3E8-3703-4543-8233-1C9AD24E40CD}">
      <dsp:nvSpPr>
        <dsp:cNvPr id="0" name=""/>
        <dsp:cNvSpPr/>
      </dsp:nvSpPr>
      <dsp:spPr>
        <a:xfrm>
          <a:off x="6296462" y="1771920"/>
          <a:ext cx="1606378" cy="712114"/>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ts val="0"/>
            </a:spcAft>
          </a:pPr>
          <a:r>
            <a:rPr lang="pl-PL" sz="1050" b="1" kern="1200" dirty="0" smtClean="0">
              <a:solidFill>
                <a:srgbClr val="DEE3E9">
                  <a:lumMod val="10000"/>
                </a:srgbClr>
              </a:solidFill>
              <a:effectLst/>
              <a:latin typeface="Arial"/>
              <a:ea typeface="+mn-ea"/>
              <a:cs typeface="+mn-cs"/>
            </a:rPr>
            <a:t>MECHANIZMY FINANSOWE </a:t>
          </a:r>
          <a:br>
            <a:rPr lang="pl-PL" sz="1050" b="1" kern="1200" dirty="0" smtClean="0">
              <a:solidFill>
                <a:srgbClr val="DEE3E9">
                  <a:lumMod val="10000"/>
                </a:srgbClr>
              </a:solidFill>
              <a:effectLst/>
              <a:latin typeface="Arial"/>
              <a:ea typeface="+mn-ea"/>
              <a:cs typeface="+mn-cs"/>
            </a:rPr>
          </a:br>
          <a:r>
            <a:rPr lang="pl-PL" sz="1050" b="1" kern="1200" dirty="0" smtClean="0">
              <a:solidFill>
                <a:srgbClr val="DEE3E9">
                  <a:lumMod val="10000"/>
                </a:srgbClr>
              </a:solidFill>
              <a:effectLst/>
              <a:latin typeface="Arial"/>
              <a:ea typeface="+mn-ea"/>
              <a:cs typeface="+mn-cs"/>
            </a:rPr>
            <a:t>UE i EOG</a:t>
          </a:r>
          <a:endParaRPr lang="pl-PL" sz="1050" b="1" kern="1200" dirty="0">
            <a:solidFill>
              <a:srgbClr val="DEE3E9">
                <a:lumMod val="10000"/>
              </a:srgbClr>
            </a:solidFill>
            <a:effectLst/>
            <a:latin typeface="Arial"/>
            <a:ea typeface="+mn-ea"/>
            <a:cs typeface="+mn-cs"/>
          </a:endParaRPr>
        </a:p>
      </dsp:txBody>
      <dsp:txXfrm>
        <a:off x="6531711" y="1876207"/>
        <a:ext cx="1135880" cy="503540"/>
      </dsp:txXfrm>
    </dsp:sp>
    <dsp:sp modelId="{C27D7432-6BDA-4B22-BFC1-2EA17D9E6606}">
      <dsp:nvSpPr>
        <dsp:cNvPr id="0" name=""/>
        <dsp:cNvSpPr/>
      </dsp:nvSpPr>
      <dsp:spPr>
        <a:xfrm rot="21486581">
          <a:off x="4150710" y="2969685"/>
          <a:ext cx="893966" cy="14781"/>
        </a:xfrm>
        <a:custGeom>
          <a:avLst/>
          <a:gdLst/>
          <a:ahLst/>
          <a:cxnLst/>
          <a:rect l="0" t="0" r="0" b="0"/>
          <a:pathLst>
            <a:path>
              <a:moveTo>
                <a:pt x="0" y="6420"/>
              </a:moveTo>
              <a:lnTo>
                <a:pt x="834701"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5F7791">
                <a:hueOff val="0"/>
                <a:satOff val="0"/>
                <a:lumOff val="0"/>
                <a:alphaOff val="0"/>
              </a:srgbClr>
            </a:solidFill>
            <a:latin typeface="Arial"/>
            <a:ea typeface="+mn-ea"/>
            <a:cs typeface="+mn-cs"/>
          </a:endParaRPr>
        </a:p>
      </dsp:txBody>
      <dsp:txXfrm>
        <a:off x="4575344" y="2954726"/>
        <a:ext cx="44698" cy="44698"/>
      </dsp:txXfrm>
    </dsp:sp>
    <dsp:sp modelId="{38003AC0-271E-4FC0-95A4-76B8C35350CE}">
      <dsp:nvSpPr>
        <dsp:cNvPr id="0" name=""/>
        <dsp:cNvSpPr/>
      </dsp:nvSpPr>
      <dsp:spPr>
        <a:xfrm>
          <a:off x="5042766" y="2648356"/>
          <a:ext cx="1282493" cy="585732"/>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ts val="0"/>
            </a:spcAft>
          </a:pPr>
          <a:r>
            <a:rPr lang="pl-PL" sz="800" b="1" kern="1200" dirty="0" smtClean="0">
              <a:solidFill>
                <a:srgbClr val="DEE3E9">
                  <a:lumMod val="10000"/>
                </a:srgbClr>
              </a:solidFill>
              <a:effectLst/>
              <a:latin typeface="Arial"/>
              <a:ea typeface="+mn-ea"/>
              <a:cs typeface="+mn-cs"/>
            </a:rPr>
            <a:t>INSTRUMENTY FINANSOWE BGK</a:t>
          </a:r>
          <a:endParaRPr lang="pl-PL" sz="800" b="1" kern="1200" dirty="0">
            <a:solidFill>
              <a:srgbClr val="DEE3E9">
                <a:lumMod val="10000"/>
              </a:srgbClr>
            </a:solidFill>
            <a:effectLst/>
            <a:latin typeface="Arial"/>
            <a:ea typeface="+mn-ea"/>
            <a:cs typeface="+mn-cs"/>
          </a:endParaRPr>
        </a:p>
      </dsp:txBody>
      <dsp:txXfrm>
        <a:off x="5230583" y="2734134"/>
        <a:ext cx="906859" cy="414176"/>
      </dsp:txXfrm>
    </dsp:sp>
    <dsp:sp modelId="{702393F5-A89F-4E02-BFC4-8D350DE376E4}">
      <dsp:nvSpPr>
        <dsp:cNvPr id="0" name=""/>
        <dsp:cNvSpPr/>
      </dsp:nvSpPr>
      <dsp:spPr>
        <a:xfrm rot="705011">
          <a:off x="4068205" y="3397921"/>
          <a:ext cx="1056368" cy="14781"/>
        </a:xfrm>
        <a:custGeom>
          <a:avLst/>
          <a:gdLst/>
          <a:ahLst/>
          <a:cxnLst/>
          <a:rect l="0" t="0" r="0" b="0"/>
          <a:pathLst>
            <a:path>
              <a:moveTo>
                <a:pt x="0" y="6420"/>
              </a:moveTo>
              <a:lnTo>
                <a:pt x="958399"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5F7791">
                <a:hueOff val="0"/>
                <a:satOff val="0"/>
                <a:lumOff val="0"/>
                <a:alphaOff val="0"/>
              </a:srgbClr>
            </a:solidFill>
            <a:latin typeface="Arial"/>
            <a:ea typeface="+mn-ea"/>
            <a:cs typeface="+mn-cs"/>
          </a:endParaRPr>
        </a:p>
      </dsp:txBody>
      <dsp:txXfrm>
        <a:off x="4569980" y="3378902"/>
        <a:ext cx="52818" cy="52818"/>
      </dsp:txXfrm>
    </dsp:sp>
    <dsp:sp modelId="{6FC17163-1ECC-4E3C-85D9-942458A84826}">
      <dsp:nvSpPr>
        <dsp:cNvPr id="0" name=""/>
        <dsp:cNvSpPr/>
      </dsp:nvSpPr>
      <dsp:spPr>
        <a:xfrm>
          <a:off x="5073489" y="3297155"/>
          <a:ext cx="1224559" cy="669503"/>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ts val="0"/>
            </a:spcAft>
          </a:pPr>
          <a:r>
            <a:rPr lang="pl-PL" sz="800" b="1" kern="1200" dirty="0" smtClean="0">
              <a:solidFill>
                <a:srgbClr val="DEE3E9">
                  <a:lumMod val="10000"/>
                </a:srgbClr>
              </a:solidFill>
              <a:effectLst/>
              <a:latin typeface="Arial"/>
              <a:ea typeface="+mn-ea"/>
              <a:cs typeface="+mn-cs"/>
            </a:rPr>
            <a:t>INSTRUMENTY FINANSOWE NFOŚ i GW</a:t>
          </a:r>
          <a:endParaRPr lang="pl-PL" sz="800" b="1" kern="1200" dirty="0">
            <a:solidFill>
              <a:srgbClr val="DEE3E9">
                <a:lumMod val="10000"/>
              </a:srgbClr>
            </a:solidFill>
            <a:effectLst/>
            <a:latin typeface="Arial"/>
            <a:ea typeface="+mn-ea"/>
            <a:cs typeface="+mn-cs"/>
          </a:endParaRPr>
        </a:p>
      </dsp:txBody>
      <dsp:txXfrm>
        <a:off x="5252822" y="3395201"/>
        <a:ext cx="865893" cy="473411"/>
      </dsp:txXfrm>
    </dsp:sp>
    <dsp:sp modelId="{A08CD630-D94E-4E01-8B10-F6D3F1172A72}">
      <dsp:nvSpPr>
        <dsp:cNvPr id="0" name=""/>
        <dsp:cNvSpPr/>
      </dsp:nvSpPr>
      <dsp:spPr>
        <a:xfrm rot="1586813">
          <a:off x="3771578" y="3853958"/>
          <a:ext cx="1415734" cy="14781"/>
        </a:xfrm>
        <a:custGeom>
          <a:avLst/>
          <a:gdLst/>
          <a:ahLst/>
          <a:cxnLst/>
          <a:rect l="0" t="0" r="0" b="0"/>
          <a:pathLst>
            <a:path>
              <a:moveTo>
                <a:pt x="0" y="6420"/>
              </a:moveTo>
              <a:lnTo>
                <a:pt x="1252335"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5F7791">
                <a:hueOff val="0"/>
                <a:satOff val="0"/>
                <a:lumOff val="0"/>
                <a:alphaOff val="0"/>
              </a:srgbClr>
            </a:solidFill>
            <a:latin typeface="Arial"/>
            <a:ea typeface="+mn-ea"/>
            <a:cs typeface="+mn-cs"/>
          </a:endParaRPr>
        </a:p>
      </dsp:txBody>
      <dsp:txXfrm>
        <a:off x="4444052" y="3825955"/>
        <a:ext cx="70786" cy="70786"/>
      </dsp:txXfrm>
    </dsp:sp>
    <dsp:sp modelId="{98A424F3-8C30-497D-B03C-2D6500854531}">
      <dsp:nvSpPr>
        <dsp:cNvPr id="0" name=""/>
        <dsp:cNvSpPr/>
      </dsp:nvSpPr>
      <dsp:spPr>
        <a:xfrm>
          <a:off x="4814871" y="4071016"/>
          <a:ext cx="1814020" cy="816701"/>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pl-PL" sz="1000" b="1" kern="1200" dirty="0" smtClean="0">
              <a:solidFill>
                <a:srgbClr val="DEE3E9">
                  <a:lumMod val="10000"/>
                </a:srgbClr>
              </a:solidFill>
              <a:effectLst/>
              <a:latin typeface="Arial"/>
              <a:ea typeface="+mn-ea"/>
              <a:cs typeface="+mn-cs"/>
            </a:rPr>
            <a:t>FUNDUSZE DOSTĘPNE BEZPOŚREDNIO </a:t>
          </a:r>
          <a:br>
            <a:rPr lang="pl-PL" sz="1000" b="1" kern="1200" dirty="0" smtClean="0">
              <a:solidFill>
                <a:srgbClr val="DEE3E9">
                  <a:lumMod val="10000"/>
                </a:srgbClr>
              </a:solidFill>
              <a:effectLst/>
              <a:latin typeface="Arial"/>
              <a:ea typeface="+mn-ea"/>
              <a:cs typeface="+mn-cs"/>
            </a:rPr>
          </a:br>
          <a:r>
            <a:rPr lang="pl-PL" sz="1000" b="1" kern="1200" dirty="0" smtClean="0">
              <a:solidFill>
                <a:srgbClr val="DEE3E9">
                  <a:lumMod val="10000"/>
                </a:srgbClr>
              </a:solidFill>
              <a:effectLst/>
              <a:latin typeface="Arial"/>
              <a:ea typeface="+mn-ea"/>
              <a:cs typeface="+mn-cs"/>
            </a:rPr>
            <a:t>Z BRUKSELI</a:t>
          </a:r>
          <a:endParaRPr lang="pl-PL" sz="1000" b="1" kern="1200" dirty="0">
            <a:solidFill>
              <a:srgbClr val="DEE3E9">
                <a:lumMod val="10000"/>
              </a:srgbClr>
            </a:solidFill>
            <a:effectLst/>
            <a:latin typeface="Arial"/>
            <a:ea typeface="+mn-ea"/>
            <a:cs typeface="+mn-cs"/>
          </a:endParaRPr>
        </a:p>
      </dsp:txBody>
      <dsp:txXfrm>
        <a:off x="5080528" y="4190619"/>
        <a:ext cx="1282706" cy="577495"/>
      </dsp:txXfrm>
    </dsp:sp>
    <dsp:sp modelId="{61AEB865-9B81-4B06-91E6-2821955700F4}">
      <dsp:nvSpPr>
        <dsp:cNvPr id="0" name=""/>
        <dsp:cNvSpPr/>
      </dsp:nvSpPr>
      <dsp:spPr>
        <a:xfrm rot="2717277">
          <a:off x="3224238" y="4376763"/>
          <a:ext cx="1860772" cy="14781"/>
        </a:xfrm>
        <a:custGeom>
          <a:avLst/>
          <a:gdLst/>
          <a:ahLst/>
          <a:cxnLst/>
          <a:rect l="0" t="0" r="0" b="0"/>
          <a:pathLst>
            <a:path>
              <a:moveTo>
                <a:pt x="0" y="6420"/>
              </a:moveTo>
              <a:lnTo>
                <a:pt x="1691933"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solidFill>
              <a:srgbClr val="5F7791">
                <a:hueOff val="0"/>
                <a:satOff val="0"/>
                <a:lumOff val="0"/>
                <a:alphaOff val="0"/>
              </a:srgbClr>
            </a:solidFill>
            <a:latin typeface="Arial"/>
            <a:ea typeface="+mn-ea"/>
            <a:cs typeface="+mn-cs"/>
          </a:endParaRPr>
        </a:p>
      </dsp:txBody>
      <dsp:txXfrm>
        <a:off x="4108105" y="4337634"/>
        <a:ext cx="93038" cy="93038"/>
      </dsp:txXfrm>
    </dsp:sp>
    <dsp:sp modelId="{8BF0E032-CA13-4EB4-B5CA-9FDA22A3B69F}">
      <dsp:nvSpPr>
        <dsp:cNvPr id="0" name=""/>
        <dsp:cNvSpPr/>
      </dsp:nvSpPr>
      <dsp:spPr>
        <a:xfrm>
          <a:off x="4377353" y="5029315"/>
          <a:ext cx="1330665" cy="503743"/>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ts val="0"/>
            </a:spcAft>
          </a:pPr>
          <a:r>
            <a:rPr lang="pl-PL" sz="800" b="1" kern="1200" dirty="0" smtClean="0">
              <a:solidFill>
                <a:srgbClr val="DEE3E9">
                  <a:lumMod val="10000"/>
                </a:srgbClr>
              </a:solidFill>
              <a:effectLst/>
              <a:latin typeface="Arial"/>
              <a:ea typeface="+mn-ea"/>
              <a:cs typeface="+mn-cs"/>
            </a:rPr>
            <a:t>KRAJOWE ŚRODKI PUBLICZNE</a:t>
          </a:r>
          <a:endParaRPr lang="pl-PL" sz="800" b="1" kern="1200" dirty="0">
            <a:solidFill>
              <a:srgbClr val="DEE3E9">
                <a:lumMod val="10000"/>
              </a:srgbClr>
            </a:solidFill>
            <a:effectLst/>
            <a:latin typeface="Arial"/>
            <a:ea typeface="+mn-ea"/>
            <a:cs typeface="+mn-cs"/>
          </a:endParaRPr>
        </a:p>
      </dsp:txBody>
      <dsp:txXfrm>
        <a:off x="4572224" y="5103086"/>
        <a:ext cx="940923" cy="356201"/>
      </dsp:txXfrm>
    </dsp:sp>
    <dsp:sp modelId="{F846BF74-867F-443A-B74D-812EBD91B504}">
      <dsp:nvSpPr>
        <dsp:cNvPr id="0" name=""/>
        <dsp:cNvSpPr/>
      </dsp:nvSpPr>
      <dsp:spPr>
        <a:xfrm rot="3864601">
          <a:off x="2669591" y="4618776"/>
          <a:ext cx="1823551" cy="14781"/>
        </a:xfrm>
        <a:custGeom>
          <a:avLst/>
          <a:gdLst/>
          <a:ahLst/>
          <a:cxnLst/>
          <a:rect l="0" t="0" r="0" b="0"/>
          <a:pathLst>
            <a:path>
              <a:moveTo>
                <a:pt x="0" y="6420"/>
              </a:moveTo>
              <a:lnTo>
                <a:pt x="1721218"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solidFill>
              <a:srgbClr val="5F7791">
                <a:hueOff val="0"/>
                <a:satOff val="0"/>
                <a:lumOff val="0"/>
                <a:alphaOff val="0"/>
              </a:srgbClr>
            </a:solidFill>
            <a:latin typeface="Arial"/>
            <a:ea typeface="+mn-ea"/>
            <a:cs typeface="+mn-cs"/>
          </a:endParaRPr>
        </a:p>
      </dsp:txBody>
      <dsp:txXfrm>
        <a:off x="3535778" y="4580578"/>
        <a:ext cx="91177" cy="91177"/>
      </dsp:txXfrm>
    </dsp:sp>
    <dsp:sp modelId="{55475035-C963-465B-990B-BFEFA5F60FFF}">
      <dsp:nvSpPr>
        <dsp:cNvPr id="0" name=""/>
        <dsp:cNvSpPr/>
      </dsp:nvSpPr>
      <dsp:spPr>
        <a:xfrm>
          <a:off x="3460190" y="5444059"/>
          <a:ext cx="1266982" cy="503743"/>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ts val="0"/>
            </a:spcAft>
          </a:pPr>
          <a:r>
            <a:rPr lang="pl-PL" sz="800" b="1" kern="1200" dirty="0" smtClean="0">
              <a:solidFill>
                <a:srgbClr val="DEE3E9">
                  <a:lumMod val="10000"/>
                </a:srgbClr>
              </a:solidFill>
              <a:effectLst/>
              <a:latin typeface="Arial"/>
              <a:ea typeface="+mn-ea"/>
              <a:cs typeface="+mn-cs"/>
            </a:rPr>
            <a:t>PROGRAMY BILATERALNE</a:t>
          </a:r>
          <a:endParaRPr lang="pl-PL" sz="800" b="1" kern="1200" dirty="0">
            <a:solidFill>
              <a:srgbClr val="DEE3E9">
                <a:lumMod val="10000"/>
              </a:srgbClr>
            </a:solidFill>
            <a:effectLst/>
            <a:latin typeface="Arial"/>
            <a:ea typeface="+mn-ea"/>
            <a:cs typeface="+mn-cs"/>
          </a:endParaRPr>
        </a:p>
      </dsp:txBody>
      <dsp:txXfrm>
        <a:off x="3645735" y="5517830"/>
        <a:ext cx="895892" cy="356201"/>
      </dsp:txXfrm>
    </dsp:sp>
    <dsp:sp modelId="{75B54D3D-E541-4433-9034-D9C8C5814A5F}">
      <dsp:nvSpPr>
        <dsp:cNvPr id="0" name=""/>
        <dsp:cNvSpPr/>
      </dsp:nvSpPr>
      <dsp:spPr>
        <a:xfrm rot="5832772">
          <a:off x="1833499" y="4605547"/>
          <a:ext cx="1573217" cy="14781"/>
        </a:xfrm>
        <a:custGeom>
          <a:avLst/>
          <a:gdLst/>
          <a:ahLst/>
          <a:cxnLst/>
          <a:rect l="0" t="0" r="0" b="0"/>
          <a:pathLst>
            <a:path>
              <a:moveTo>
                <a:pt x="0" y="6420"/>
              </a:moveTo>
              <a:lnTo>
                <a:pt x="1458528"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5F7791">
                <a:hueOff val="0"/>
                <a:satOff val="0"/>
                <a:lumOff val="0"/>
                <a:alphaOff val="0"/>
              </a:srgbClr>
            </a:solidFill>
            <a:latin typeface="Arial"/>
            <a:ea typeface="+mn-ea"/>
            <a:cs typeface="+mn-cs"/>
          </a:endParaRPr>
        </a:p>
      </dsp:txBody>
      <dsp:txXfrm rot="10800000">
        <a:off x="2580777" y="4573607"/>
        <a:ext cx="78660" cy="78660"/>
      </dsp:txXfrm>
    </dsp:sp>
    <dsp:sp modelId="{5A9CE5A3-BFA0-4E69-B3F9-E5CB97DDF4DC}">
      <dsp:nvSpPr>
        <dsp:cNvPr id="0" name=""/>
        <dsp:cNvSpPr/>
      </dsp:nvSpPr>
      <dsp:spPr>
        <a:xfrm>
          <a:off x="1696447" y="5392998"/>
          <a:ext cx="1575747" cy="585732"/>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ts val="0"/>
            </a:spcAft>
          </a:pPr>
          <a:r>
            <a:rPr lang="pl-PL" sz="800" b="1" kern="1200" dirty="0" smtClean="0">
              <a:solidFill>
                <a:srgbClr val="DEE3E9">
                  <a:lumMod val="10000"/>
                </a:srgbClr>
              </a:solidFill>
              <a:effectLst/>
              <a:latin typeface="Arial"/>
              <a:ea typeface="+mn-ea"/>
              <a:cs typeface="+mn-cs"/>
            </a:rPr>
            <a:t>FUNDACJE KRAJOWE I ZAGRANICZNE</a:t>
          </a:r>
          <a:endParaRPr lang="pl-PL" sz="800" b="1" kern="1200" dirty="0">
            <a:solidFill>
              <a:srgbClr val="DEE3E9">
                <a:lumMod val="10000"/>
              </a:srgbClr>
            </a:solidFill>
            <a:effectLst/>
            <a:latin typeface="Arial"/>
            <a:ea typeface="+mn-ea"/>
            <a:cs typeface="+mn-cs"/>
          </a:endParaRPr>
        </a:p>
      </dsp:txBody>
      <dsp:txXfrm>
        <a:off x="1927210" y="5478776"/>
        <a:ext cx="1114221" cy="414176"/>
      </dsp:txXfrm>
    </dsp:sp>
    <dsp:sp modelId="{F323D27A-C0CD-46F9-A82B-AFD768F3C616}">
      <dsp:nvSpPr>
        <dsp:cNvPr id="0" name=""/>
        <dsp:cNvSpPr/>
      </dsp:nvSpPr>
      <dsp:spPr>
        <a:xfrm rot="7645990">
          <a:off x="934559" y="4411110"/>
          <a:ext cx="1653391" cy="14781"/>
        </a:xfrm>
        <a:custGeom>
          <a:avLst/>
          <a:gdLst/>
          <a:ahLst/>
          <a:cxnLst/>
          <a:rect l="0" t="0" r="0" b="0"/>
          <a:pathLst>
            <a:path>
              <a:moveTo>
                <a:pt x="0" y="6420"/>
              </a:moveTo>
              <a:lnTo>
                <a:pt x="1506366"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solidFill>
              <a:srgbClr val="5F7791">
                <a:hueOff val="0"/>
                <a:satOff val="0"/>
                <a:lumOff val="0"/>
                <a:alphaOff val="0"/>
              </a:srgbClr>
            </a:solidFill>
            <a:latin typeface="Arial"/>
            <a:ea typeface="+mn-ea"/>
            <a:cs typeface="+mn-cs"/>
          </a:endParaRPr>
        </a:p>
      </dsp:txBody>
      <dsp:txXfrm rot="10800000">
        <a:off x="1719920" y="4377166"/>
        <a:ext cx="82669" cy="82669"/>
      </dsp:txXfrm>
    </dsp:sp>
    <dsp:sp modelId="{B98911C3-DE2A-470C-B2CB-7BB4CD4A0C44}">
      <dsp:nvSpPr>
        <dsp:cNvPr id="0" name=""/>
        <dsp:cNvSpPr/>
      </dsp:nvSpPr>
      <dsp:spPr>
        <a:xfrm>
          <a:off x="258097" y="5055933"/>
          <a:ext cx="1506300" cy="684721"/>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ts val="0"/>
            </a:spcAft>
          </a:pPr>
          <a:r>
            <a:rPr lang="pl-PL" sz="800" b="1" kern="1200" dirty="0" smtClean="0">
              <a:solidFill>
                <a:srgbClr val="DEE3E9">
                  <a:lumMod val="10000"/>
                </a:srgbClr>
              </a:solidFill>
              <a:effectLst/>
              <a:latin typeface="Arial"/>
              <a:ea typeface="+mn-ea"/>
              <a:cs typeface="+mn-cs"/>
            </a:rPr>
            <a:t>EMISJA OBLIGACJI KOMUNALNYCH</a:t>
          </a:r>
          <a:endParaRPr lang="pl-PL" sz="800" b="1" kern="1200" dirty="0">
            <a:solidFill>
              <a:srgbClr val="DEE3E9">
                <a:lumMod val="10000"/>
              </a:srgbClr>
            </a:solidFill>
            <a:effectLst/>
            <a:latin typeface="Arial"/>
            <a:ea typeface="+mn-ea"/>
            <a:cs typeface="+mn-cs"/>
          </a:endParaRPr>
        </a:p>
      </dsp:txBody>
      <dsp:txXfrm>
        <a:off x="478690" y="5156208"/>
        <a:ext cx="1065114" cy="484171"/>
      </dsp:txXfrm>
    </dsp:sp>
    <dsp:sp modelId="{FD5D3D29-F9BD-4312-AE79-3A69B35AF009}">
      <dsp:nvSpPr>
        <dsp:cNvPr id="0" name=""/>
        <dsp:cNvSpPr/>
      </dsp:nvSpPr>
      <dsp:spPr>
        <a:xfrm rot="8467867">
          <a:off x="758099" y="4116296"/>
          <a:ext cx="1423651" cy="14781"/>
        </a:xfrm>
        <a:custGeom>
          <a:avLst/>
          <a:gdLst/>
          <a:ahLst/>
          <a:cxnLst/>
          <a:rect l="0" t="0" r="0" b="0"/>
          <a:pathLst>
            <a:path>
              <a:moveTo>
                <a:pt x="0" y="6420"/>
              </a:moveTo>
              <a:lnTo>
                <a:pt x="1585759"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l-PL" sz="800" kern="1200" dirty="0">
            <a:solidFill>
              <a:srgbClr val="FFFFFF"/>
            </a:solidFill>
            <a:latin typeface="Arial"/>
            <a:ea typeface="+mn-ea"/>
            <a:cs typeface="+mn-cs"/>
          </a:endParaRPr>
        </a:p>
      </dsp:txBody>
      <dsp:txXfrm rot="10800000">
        <a:off x="1434334" y="4088095"/>
        <a:ext cx="71182" cy="71182"/>
      </dsp:txXfrm>
    </dsp:sp>
    <dsp:sp modelId="{4599FE94-D686-41D5-B18E-2890AFF3E4C0}">
      <dsp:nvSpPr>
        <dsp:cNvPr id="0" name=""/>
        <dsp:cNvSpPr/>
      </dsp:nvSpPr>
      <dsp:spPr>
        <a:xfrm>
          <a:off x="0" y="4539396"/>
          <a:ext cx="1247428" cy="532676"/>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b="1" kern="1200" dirty="0" smtClean="0">
              <a:solidFill>
                <a:srgbClr val="DEE3E9">
                  <a:lumMod val="10000"/>
                </a:srgbClr>
              </a:solidFill>
              <a:effectLst/>
              <a:latin typeface="Arial"/>
              <a:ea typeface="+mn-ea"/>
              <a:cs typeface="+mn-cs"/>
            </a:rPr>
            <a:t>Partnerstwo </a:t>
          </a:r>
          <a:r>
            <a:rPr lang="pl-PL" sz="800" b="1" kern="1200" dirty="0" err="1" smtClean="0">
              <a:solidFill>
                <a:srgbClr val="DEE3E9">
                  <a:lumMod val="10000"/>
                </a:srgbClr>
              </a:solidFill>
              <a:effectLst/>
              <a:latin typeface="Arial"/>
              <a:ea typeface="+mn-ea"/>
              <a:cs typeface="+mn-cs"/>
            </a:rPr>
            <a:t>Publiczno</a:t>
          </a:r>
          <a:r>
            <a:rPr lang="pl-PL" sz="800" b="1" kern="1200" dirty="0" smtClean="0">
              <a:solidFill>
                <a:srgbClr val="DEE3E9">
                  <a:lumMod val="10000"/>
                </a:srgbClr>
              </a:solidFill>
              <a:effectLst/>
              <a:latin typeface="Arial"/>
              <a:ea typeface="+mn-ea"/>
              <a:cs typeface="+mn-cs"/>
            </a:rPr>
            <a:t> Prywatne PPP</a:t>
          </a:r>
          <a:endParaRPr lang="pl-PL" sz="800" b="1" kern="1200" dirty="0">
            <a:solidFill>
              <a:srgbClr val="DEE3E9">
                <a:lumMod val="10000"/>
              </a:srgbClr>
            </a:solidFill>
            <a:effectLst/>
            <a:latin typeface="Arial"/>
            <a:ea typeface="+mn-ea"/>
            <a:cs typeface="+mn-cs"/>
          </a:endParaRPr>
        </a:p>
      </dsp:txBody>
      <dsp:txXfrm>
        <a:off x="182682" y="4617405"/>
        <a:ext cx="882064" cy="376658"/>
      </dsp:txXfrm>
    </dsp:sp>
    <dsp:sp modelId="{0042E3DF-D7D9-48AE-8165-B87652C018E0}">
      <dsp:nvSpPr>
        <dsp:cNvPr id="0" name=""/>
        <dsp:cNvSpPr/>
      </dsp:nvSpPr>
      <dsp:spPr>
        <a:xfrm rot="9117114">
          <a:off x="1063482" y="3749037"/>
          <a:ext cx="807167" cy="14781"/>
        </a:xfrm>
        <a:custGeom>
          <a:avLst/>
          <a:gdLst/>
          <a:ahLst/>
          <a:cxnLst/>
          <a:rect l="0" t="0" r="0" b="0"/>
          <a:pathLst>
            <a:path>
              <a:moveTo>
                <a:pt x="0" y="6420"/>
              </a:moveTo>
              <a:lnTo>
                <a:pt x="1218565"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5F7791">
                <a:hueOff val="0"/>
                <a:satOff val="0"/>
                <a:lumOff val="0"/>
                <a:alphaOff val="0"/>
              </a:srgbClr>
            </a:solidFill>
            <a:latin typeface="Arial"/>
            <a:ea typeface="+mn-ea"/>
            <a:cs typeface="+mn-cs"/>
          </a:endParaRPr>
        </a:p>
      </dsp:txBody>
      <dsp:txXfrm rot="10800000">
        <a:off x="1446886" y="3736249"/>
        <a:ext cx="40358" cy="40358"/>
      </dsp:txXfrm>
    </dsp:sp>
    <dsp:sp modelId="{BA7B326B-87B8-4012-B51B-FC1E516D540B}">
      <dsp:nvSpPr>
        <dsp:cNvPr id="0" name=""/>
        <dsp:cNvSpPr/>
      </dsp:nvSpPr>
      <dsp:spPr>
        <a:xfrm>
          <a:off x="0" y="3881458"/>
          <a:ext cx="1365467" cy="585702"/>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b="1" kern="1200" dirty="0" smtClean="0">
              <a:solidFill>
                <a:srgbClr val="DEE3E9">
                  <a:lumMod val="10000"/>
                </a:srgbClr>
              </a:solidFill>
              <a:effectLst/>
              <a:latin typeface="Arial"/>
              <a:ea typeface="+mn-ea"/>
              <a:cs typeface="+mn-cs"/>
            </a:rPr>
            <a:t>KONCESJE</a:t>
          </a:r>
          <a:endParaRPr lang="pl-PL" sz="800" b="1" kern="1200" dirty="0">
            <a:solidFill>
              <a:srgbClr val="DEE3E9">
                <a:lumMod val="10000"/>
              </a:srgbClr>
            </a:solidFill>
            <a:effectLst/>
            <a:latin typeface="Arial"/>
            <a:ea typeface="+mn-ea"/>
            <a:cs typeface="+mn-cs"/>
          </a:endParaRPr>
        </a:p>
      </dsp:txBody>
      <dsp:txXfrm>
        <a:off x="199968" y="3967232"/>
        <a:ext cx="965531" cy="414154"/>
      </dsp:txXfrm>
    </dsp:sp>
    <dsp:sp modelId="{56E426D7-CB9E-4C70-8694-D5172527F941}">
      <dsp:nvSpPr>
        <dsp:cNvPr id="0" name=""/>
        <dsp:cNvSpPr/>
      </dsp:nvSpPr>
      <dsp:spPr>
        <a:xfrm rot="20771612">
          <a:off x="1586107" y="3331409"/>
          <a:ext cx="862" cy="14781"/>
        </a:xfrm>
        <a:custGeom>
          <a:avLst/>
          <a:gdLst/>
          <a:ahLst/>
          <a:cxnLst/>
          <a:rect l="0" t="0" r="0" b="0"/>
          <a:pathLst>
            <a:path>
              <a:moveTo>
                <a:pt x="0" y="6420"/>
              </a:moveTo>
              <a:lnTo>
                <a:pt x="653805"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5F7791">
                <a:hueOff val="0"/>
                <a:satOff val="0"/>
                <a:lumOff val="0"/>
                <a:alphaOff val="0"/>
              </a:srgbClr>
            </a:solidFill>
            <a:latin typeface="Arial"/>
            <a:ea typeface="+mn-ea"/>
            <a:cs typeface="+mn-cs"/>
          </a:endParaRPr>
        </a:p>
      </dsp:txBody>
      <dsp:txXfrm>
        <a:off x="1586517" y="3338778"/>
        <a:ext cx="43" cy="43"/>
      </dsp:txXfrm>
    </dsp:sp>
    <dsp:sp modelId="{16F9E94E-9573-4FB4-AB84-C6C115FC40D9}">
      <dsp:nvSpPr>
        <dsp:cNvPr id="0" name=""/>
        <dsp:cNvSpPr/>
      </dsp:nvSpPr>
      <dsp:spPr>
        <a:xfrm>
          <a:off x="0" y="3224453"/>
          <a:ext cx="1765074" cy="574700"/>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b="1" kern="1200" dirty="0" smtClean="0">
              <a:solidFill>
                <a:srgbClr val="DEE3E9">
                  <a:lumMod val="10000"/>
                </a:srgbClr>
              </a:solidFill>
              <a:effectLst/>
              <a:latin typeface="Arial"/>
              <a:ea typeface="+mn-ea"/>
              <a:cs typeface="+mn-cs"/>
            </a:rPr>
            <a:t>FINANSOWANIE SPOŁECZNOŚCIOWE </a:t>
          </a:r>
          <a:br>
            <a:rPr lang="pl-PL" sz="800" b="1" kern="1200" dirty="0" smtClean="0">
              <a:solidFill>
                <a:srgbClr val="DEE3E9">
                  <a:lumMod val="10000"/>
                </a:srgbClr>
              </a:solidFill>
              <a:effectLst/>
              <a:latin typeface="Arial"/>
              <a:ea typeface="+mn-ea"/>
              <a:cs typeface="+mn-cs"/>
            </a:rPr>
          </a:br>
          <a:r>
            <a:rPr lang="pl-PL" sz="800" b="1" kern="1200" dirty="0" smtClean="0">
              <a:solidFill>
                <a:srgbClr val="DEE3E9">
                  <a:lumMod val="10000"/>
                </a:srgbClr>
              </a:solidFill>
              <a:effectLst/>
              <a:latin typeface="Arial"/>
              <a:ea typeface="+mn-ea"/>
              <a:cs typeface="+mn-cs"/>
            </a:rPr>
            <a:t>CF/CROWDFUNDING</a:t>
          </a:r>
          <a:endParaRPr lang="pl-PL" sz="800" b="1" kern="1200" dirty="0">
            <a:solidFill>
              <a:srgbClr val="DEE3E9">
                <a:lumMod val="10000"/>
              </a:srgbClr>
            </a:solidFill>
            <a:effectLst/>
            <a:latin typeface="Arial"/>
            <a:ea typeface="+mn-ea"/>
            <a:cs typeface="+mn-cs"/>
          </a:endParaRPr>
        </a:p>
      </dsp:txBody>
      <dsp:txXfrm>
        <a:off x="258489" y="3308616"/>
        <a:ext cx="1248096" cy="406374"/>
      </dsp:txXfrm>
    </dsp:sp>
    <dsp:sp modelId="{5553C692-E715-475C-AAE8-C14664ABC9E0}">
      <dsp:nvSpPr>
        <dsp:cNvPr id="0" name=""/>
        <dsp:cNvSpPr/>
      </dsp:nvSpPr>
      <dsp:spPr>
        <a:xfrm rot="10990448">
          <a:off x="1316148" y="2949867"/>
          <a:ext cx="176111" cy="14781"/>
        </a:xfrm>
        <a:custGeom>
          <a:avLst/>
          <a:gdLst/>
          <a:ahLst/>
          <a:cxnLst/>
          <a:rect l="0" t="0" r="0" b="0"/>
          <a:pathLst>
            <a:path>
              <a:moveTo>
                <a:pt x="0" y="6420"/>
              </a:moveTo>
              <a:lnTo>
                <a:pt x="723478"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5F7791">
                <a:hueOff val="0"/>
                <a:satOff val="0"/>
                <a:lumOff val="0"/>
                <a:alphaOff val="0"/>
              </a:srgbClr>
            </a:solidFill>
            <a:latin typeface="Arial"/>
            <a:ea typeface="+mn-ea"/>
            <a:cs typeface="+mn-cs"/>
          </a:endParaRPr>
        </a:p>
      </dsp:txBody>
      <dsp:txXfrm rot="10800000">
        <a:off x="1399801" y="2952855"/>
        <a:ext cx="8805" cy="8805"/>
      </dsp:txXfrm>
    </dsp:sp>
    <dsp:sp modelId="{D900264D-EB76-4FEC-842E-2CEC3E37B11C}">
      <dsp:nvSpPr>
        <dsp:cNvPr id="0" name=""/>
        <dsp:cNvSpPr/>
      </dsp:nvSpPr>
      <dsp:spPr>
        <a:xfrm>
          <a:off x="0" y="2649142"/>
          <a:ext cx="1322436" cy="533826"/>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b="1" kern="1200" dirty="0" smtClean="0">
              <a:solidFill>
                <a:srgbClr val="DEE3E9">
                  <a:lumMod val="10000"/>
                </a:srgbClr>
              </a:solidFill>
              <a:effectLst/>
              <a:latin typeface="Arial"/>
              <a:ea typeface="+mn-ea"/>
              <a:cs typeface="+mn-cs"/>
            </a:rPr>
            <a:t>FINANSOWANIE HYBRYDOWE</a:t>
          </a:r>
          <a:endParaRPr lang="pl-PL" sz="800" b="1" kern="1200" dirty="0">
            <a:solidFill>
              <a:srgbClr val="DEE3E9">
                <a:lumMod val="10000"/>
              </a:srgbClr>
            </a:solidFill>
            <a:effectLst/>
            <a:latin typeface="Arial"/>
            <a:ea typeface="+mn-ea"/>
            <a:cs typeface="+mn-cs"/>
          </a:endParaRPr>
        </a:p>
      </dsp:txBody>
      <dsp:txXfrm>
        <a:off x="193666" y="2727319"/>
        <a:ext cx="935104" cy="377472"/>
      </dsp:txXfrm>
    </dsp:sp>
    <dsp:sp modelId="{99ABF551-3DC9-4B07-9F6F-193F69BB43D3}">
      <dsp:nvSpPr>
        <dsp:cNvPr id="0" name=""/>
        <dsp:cNvSpPr/>
      </dsp:nvSpPr>
      <dsp:spPr>
        <a:xfrm rot="11896277">
          <a:off x="1173923" y="2565937"/>
          <a:ext cx="490357" cy="14781"/>
        </a:xfrm>
        <a:custGeom>
          <a:avLst/>
          <a:gdLst/>
          <a:ahLst/>
          <a:cxnLst/>
          <a:rect l="0" t="0" r="0" b="0"/>
          <a:pathLst>
            <a:path>
              <a:moveTo>
                <a:pt x="0" y="6420"/>
              </a:moveTo>
              <a:lnTo>
                <a:pt x="846973"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5F7791">
                <a:hueOff val="0"/>
                <a:satOff val="0"/>
                <a:lumOff val="0"/>
                <a:alphaOff val="0"/>
              </a:srgbClr>
            </a:solidFill>
            <a:latin typeface="Arial"/>
            <a:ea typeface="+mn-ea"/>
            <a:cs typeface="+mn-cs"/>
          </a:endParaRPr>
        </a:p>
      </dsp:txBody>
      <dsp:txXfrm rot="10800000">
        <a:off x="1406842" y="2561068"/>
        <a:ext cx="24517" cy="24517"/>
      </dsp:txXfrm>
    </dsp:sp>
    <dsp:sp modelId="{512EC828-C467-4A01-B97C-762728C0EDAD}">
      <dsp:nvSpPr>
        <dsp:cNvPr id="0" name=""/>
        <dsp:cNvSpPr/>
      </dsp:nvSpPr>
      <dsp:spPr>
        <a:xfrm>
          <a:off x="0" y="2068854"/>
          <a:ext cx="1349761" cy="517518"/>
        </a:xfrm>
        <a:prstGeom prst="ellipse">
          <a:avLst/>
        </a:prstGeom>
        <a:solidFill>
          <a:srgbClr val="60B5FF">
            <a:lumMod val="20000"/>
            <a:lumOff val="80000"/>
          </a:srgbClr>
        </a:solidFill>
        <a:ln>
          <a:solidFill>
            <a:srgbClr val="00ADDC"/>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b="1" kern="1200" dirty="0" smtClean="0">
              <a:solidFill>
                <a:srgbClr val="DEE3E9">
                  <a:lumMod val="10000"/>
                </a:srgbClr>
              </a:solidFill>
              <a:effectLst/>
              <a:latin typeface="Arial"/>
              <a:ea typeface="+mn-ea"/>
              <a:cs typeface="+mn-cs"/>
            </a:rPr>
            <a:t>FINANSOWANIE KRZYŻOWE</a:t>
          </a:r>
          <a:endParaRPr lang="pl-PL" sz="800" b="1" kern="1200" dirty="0">
            <a:solidFill>
              <a:srgbClr val="DEE3E9">
                <a:lumMod val="10000"/>
              </a:srgbClr>
            </a:solidFill>
            <a:effectLst/>
            <a:latin typeface="Arial"/>
            <a:ea typeface="+mn-ea"/>
            <a:cs typeface="+mn-cs"/>
          </a:endParaRPr>
        </a:p>
      </dsp:txBody>
      <dsp:txXfrm>
        <a:off x="197668" y="2144643"/>
        <a:ext cx="954425" cy="365940"/>
      </dsp:txXfrm>
    </dsp:sp>
    <dsp:sp modelId="{59EE9333-6A69-46BA-BE5D-C1BE22096DD9}">
      <dsp:nvSpPr>
        <dsp:cNvPr id="0" name=""/>
        <dsp:cNvSpPr/>
      </dsp:nvSpPr>
      <dsp:spPr>
        <a:xfrm rot="12711224">
          <a:off x="967768" y="2188910"/>
          <a:ext cx="1001743" cy="14781"/>
        </a:xfrm>
        <a:custGeom>
          <a:avLst/>
          <a:gdLst/>
          <a:ahLst/>
          <a:cxnLst/>
          <a:rect l="0" t="0" r="0" b="0"/>
          <a:pathLst>
            <a:path>
              <a:moveTo>
                <a:pt x="0" y="6420"/>
              </a:moveTo>
              <a:lnTo>
                <a:pt x="1139885"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5F7791">
                <a:hueOff val="0"/>
                <a:satOff val="0"/>
                <a:lumOff val="0"/>
                <a:alphaOff val="0"/>
              </a:srgbClr>
            </a:solidFill>
            <a:latin typeface="Arial"/>
            <a:ea typeface="+mn-ea"/>
            <a:cs typeface="+mn-cs"/>
          </a:endParaRPr>
        </a:p>
      </dsp:txBody>
      <dsp:txXfrm rot="10800000">
        <a:off x="1443596" y="2171257"/>
        <a:ext cx="50087" cy="50087"/>
      </dsp:txXfrm>
    </dsp:sp>
    <dsp:sp modelId="{6E322AF2-B2EF-42A8-A686-9E9539625DCC}">
      <dsp:nvSpPr>
        <dsp:cNvPr id="0" name=""/>
        <dsp:cNvSpPr/>
      </dsp:nvSpPr>
      <dsp:spPr>
        <a:xfrm>
          <a:off x="0" y="1405674"/>
          <a:ext cx="1324262" cy="579044"/>
        </a:xfrm>
        <a:prstGeom prst="ellipse">
          <a:avLst/>
        </a:prstGeom>
        <a:solidFill>
          <a:srgbClr val="60B5FF">
            <a:lumMod val="20000"/>
            <a:lumOff val="80000"/>
          </a:srgbClr>
        </a:solidFill>
        <a:ln>
          <a:solidFill>
            <a:srgbClr val="00ADDC"/>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b="1" kern="1200" dirty="0" smtClean="0">
              <a:solidFill>
                <a:srgbClr val="DEE3E9">
                  <a:lumMod val="10000"/>
                </a:srgbClr>
              </a:solidFill>
              <a:effectLst/>
              <a:latin typeface="Arial"/>
              <a:ea typeface="+mn-ea"/>
              <a:cs typeface="+mn-cs"/>
            </a:rPr>
            <a:t>SPÓŁKI CELOWE: KOMUNALNE </a:t>
          </a:r>
          <a:br>
            <a:rPr lang="pl-PL" sz="800" b="1" kern="1200" dirty="0" smtClean="0">
              <a:solidFill>
                <a:srgbClr val="DEE3E9">
                  <a:lumMod val="10000"/>
                </a:srgbClr>
              </a:solidFill>
              <a:effectLst/>
              <a:latin typeface="Arial"/>
              <a:ea typeface="+mn-ea"/>
              <a:cs typeface="+mn-cs"/>
            </a:rPr>
          </a:br>
          <a:r>
            <a:rPr lang="pl-PL" sz="800" b="1" kern="1200" dirty="0" smtClean="0">
              <a:solidFill>
                <a:srgbClr val="DEE3E9">
                  <a:lumMod val="10000"/>
                </a:srgbClr>
              </a:solidFill>
              <a:effectLst/>
              <a:latin typeface="Arial"/>
              <a:ea typeface="+mn-ea"/>
              <a:cs typeface="+mn-cs"/>
            </a:rPr>
            <a:t>I SPV</a:t>
          </a:r>
          <a:endParaRPr lang="pl-PL" sz="800" b="1" kern="1200" dirty="0">
            <a:solidFill>
              <a:srgbClr val="DEE3E9">
                <a:lumMod val="10000"/>
              </a:srgbClr>
            </a:solidFill>
            <a:effectLst/>
            <a:latin typeface="Arial"/>
            <a:ea typeface="+mn-ea"/>
            <a:cs typeface="+mn-cs"/>
          </a:endParaRPr>
        </a:p>
      </dsp:txBody>
      <dsp:txXfrm>
        <a:off x="193934" y="1490473"/>
        <a:ext cx="936394" cy="409446"/>
      </dsp:txXfrm>
    </dsp:sp>
    <dsp:sp modelId="{FB78F96E-46B2-45AC-A7B3-ACC4889D1225}">
      <dsp:nvSpPr>
        <dsp:cNvPr id="0" name=""/>
        <dsp:cNvSpPr/>
      </dsp:nvSpPr>
      <dsp:spPr>
        <a:xfrm rot="13293029">
          <a:off x="649820" y="1826570"/>
          <a:ext cx="1627834" cy="14781"/>
        </a:xfrm>
        <a:custGeom>
          <a:avLst/>
          <a:gdLst/>
          <a:ahLst/>
          <a:cxnLst/>
          <a:rect l="0" t="0" r="0" b="0"/>
          <a:pathLst>
            <a:path>
              <a:moveTo>
                <a:pt x="0" y="6420"/>
              </a:moveTo>
              <a:lnTo>
                <a:pt x="1451510"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l-PL" sz="800" kern="1200" dirty="0">
            <a:solidFill>
              <a:srgbClr val="FFFFFF"/>
            </a:solidFill>
            <a:latin typeface="Arial"/>
            <a:ea typeface="+mn-ea"/>
            <a:cs typeface="+mn-cs"/>
          </a:endParaRPr>
        </a:p>
      </dsp:txBody>
      <dsp:txXfrm rot="10800000">
        <a:off x="1423042" y="1793264"/>
        <a:ext cx="81391" cy="81391"/>
      </dsp:txXfrm>
    </dsp:sp>
    <dsp:sp modelId="{898712DF-1611-4F59-B56D-32F460141CC3}">
      <dsp:nvSpPr>
        <dsp:cNvPr id="0" name=""/>
        <dsp:cNvSpPr/>
      </dsp:nvSpPr>
      <dsp:spPr>
        <a:xfrm>
          <a:off x="0" y="793650"/>
          <a:ext cx="1176876" cy="529069"/>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b="1" kern="1200" dirty="0" smtClean="0">
              <a:solidFill>
                <a:srgbClr val="DEE3E9">
                  <a:lumMod val="10000"/>
                </a:srgbClr>
              </a:solidFill>
              <a:effectLst/>
              <a:latin typeface="Arial"/>
              <a:ea typeface="+mn-ea"/>
              <a:cs typeface="+mn-cs"/>
            </a:rPr>
            <a:t>KREDYTY</a:t>
          </a:r>
          <a:br>
            <a:rPr lang="pl-PL" sz="800" b="1" kern="1200" dirty="0" smtClean="0">
              <a:solidFill>
                <a:srgbClr val="DEE3E9">
                  <a:lumMod val="10000"/>
                </a:srgbClr>
              </a:solidFill>
              <a:effectLst/>
              <a:latin typeface="Arial"/>
              <a:ea typeface="+mn-ea"/>
              <a:cs typeface="+mn-cs"/>
            </a:rPr>
          </a:br>
          <a:r>
            <a:rPr lang="pl-PL" sz="800" b="1" kern="1200" dirty="0" smtClean="0">
              <a:solidFill>
                <a:srgbClr val="DEE3E9">
                  <a:lumMod val="10000"/>
                </a:srgbClr>
              </a:solidFill>
              <a:effectLst/>
              <a:latin typeface="Arial"/>
              <a:ea typeface="+mn-ea"/>
              <a:cs typeface="+mn-cs"/>
            </a:rPr>
            <a:t>POŻYCZKI</a:t>
          </a:r>
          <a:endParaRPr lang="pl-PL" sz="800" b="1" kern="1200" dirty="0">
            <a:solidFill>
              <a:srgbClr val="DEE3E9">
                <a:lumMod val="10000"/>
              </a:srgbClr>
            </a:solidFill>
            <a:effectLst/>
            <a:latin typeface="Arial"/>
            <a:ea typeface="+mn-ea"/>
            <a:cs typeface="+mn-cs"/>
          </a:endParaRPr>
        </a:p>
      </dsp:txBody>
      <dsp:txXfrm>
        <a:off x="172349" y="871130"/>
        <a:ext cx="832178" cy="374109"/>
      </dsp:txXfrm>
    </dsp:sp>
    <dsp:sp modelId="{2B23071E-D64E-4F8C-8EE0-5E5A89358C3A}">
      <dsp:nvSpPr>
        <dsp:cNvPr id="0" name=""/>
        <dsp:cNvSpPr/>
      </dsp:nvSpPr>
      <dsp:spPr>
        <a:xfrm rot="14091463">
          <a:off x="985154" y="1608972"/>
          <a:ext cx="1670851" cy="14781"/>
        </a:xfrm>
        <a:custGeom>
          <a:avLst/>
          <a:gdLst/>
          <a:ahLst/>
          <a:cxnLst/>
          <a:rect l="0" t="0" r="0" b="0"/>
          <a:pathLst>
            <a:path>
              <a:moveTo>
                <a:pt x="0" y="6420"/>
              </a:moveTo>
              <a:lnTo>
                <a:pt x="1519939" y="6420"/>
              </a:lnTo>
            </a:path>
          </a:pathLst>
        </a:custGeom>
        <a:noFill/>
        <a:ln w="19050" cap="flat" cmpd="sng" algn="ctr">
          <a:solidFill>
            <a:srgbClr val="51D9FF">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l-PL" sz="800" kern="1200" dirty="0">
            <a:solidFill>
              <a:srgbClr val="FFFFFF"/>
            </a:solidFill>
            <a:latin typeface="Arial"/>
            <a:ea typeface="+mn-ea"/>
            <a:cs typeface="+mn-cs"/>
          </a:endParaRPr>
        </a:p>
      </dsp:txBody>
      <dsp:txXfrm rot="10800000">
        <a:off x="1778808" y="1574591"/>
        <a:ext cx="83542" cy="83542"/>
      </dsp:txXfrm>
    </dsp:sp>
    <dsp:sp modelId="{A43E665C-41F0-40EB-BC95-DA6402E7366D}">
      <dsp:nvSpPr>
        <dsp:cNvPr id="0" name=""/>
        <dsp:cNvSpPr/>
      </dsp:nvSpPr>
      <dsp:spPr>
        <a:xfrm>
          <a:off x="560891" y="391717"/>
          <a:ext cx="1186278" cy="555454"/>
        </a:xfrm>
        <a:prstGeom prst="ellipse">
          <a:avLst/>
        </a:prstGeom>
        <a:solidFill>
          <a:srgbClr val="60B5FF">
            <a:lumMod val="20000"/>
            <a:lumOff val="80000"/>
          </a:srgbClr>
        </a:solidFill>
        <a:ln w="19050" cap="flat" cmpd="sng" algn="ctr">
          <a:solidFill>
            <a:srgbClr val="51D9FF"/>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ts val="0"/>
            </a:spcAft>
          </a:pPr>
          <a:r>
            <a:rPr lang="pl-PL" sz="800" b="1" kern="1200" dirty="0" smtClean="0">
              <a:solidFill>
                <a:srgbClr val="DEE3E9">
                  <a:lumMod val="10000"/>
                </a:srgbClr>
              </a:solidFill>
              <a:effectLst/>
              <a:latin typeface="Arial"/>
              <a:ea typeface="+mn-ea"/>
              <a:cs typeface="+mn-cs"/>
            </a:rPr>
            <a:t>GWARANCJE BANKOWE</a:t>
          </a:r>
        </a:p>
        <a:p>
          <a:pPr lvl="0" algn="ctr" defTabSz="355600">
            <a:lnSpc>
              <a:spcPct val="90000"/>
            </a:lnSpc>
            <a:spcBef>
              <a:spcPct val="0"/>
            </a:spcBef>
            <a:spcAft>
              <a:spcPts val="0"/>
            </a:spcAft>
          </a:pPr>
          <a:r>
            <a:rPr lang="pl-PL" sz="800" b="1" kern="1200" dirty="0" smtClean="0">
              <a:solidFill>
                <a:srgbClr val="5F7791"/>
              </a:solidFill>
              <a:effectLst/>
              <a:latin typeface="Arial"/>
              <a:ea typeface="+mn-ea"/>
              <a:cs typeface="+mn-cs"/>
            </a:rPr>
            <a:t> </a:t>
          </a:r>
          <a:endParaRPr lang="pl-PL" sz="800" b="1" kern="1200" dirty="0">
            <a:solidFill>
              <a:srgbClr val="5F7791"/>
            </a:solidFill>
            <a:effectLst/>
            <a:latin typeface="Arial"/>
            <a:ea typeface="+mn-ea"/>
            <a:cs typeface="+mn-cs"/>
          </a:endParaRPr>
        </a:p>
      </dsp:txBody>
      <dsp:txXfrm>
        <a:off x="734617" y="473061"/>
        <a:ext cx="838826" cy="392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98EEB-F170-458D-86EF-CC7988B9DF73}">
      <dsp:nvSpPr>
        <dsp:cNvPr id="0" name=""/>
        <dsp:cNvSpPr/>
      </dsp:nvSpPr>
      <dsp:spPr>
        <a:xfrm>
          <a:off x="792094" y="753028"/>
          <a:ext cx="6132216" cy="4027040"/>
        </a:xfrm>
        <a:prstGeom prst="blockArc">
          <a:avLst>
            <a:gd name="adj1" fmla="val 9000000"/>
            <a:gd name="adj2" fmla="val 16200000"/>
            <a:gd name="adj3" fmla="val 4644"/>
          </a:avLst>
        </a:prstGeom>
        <a:solidFill>
          <a:schemeClr val="accent2">
            <a:hueOff val="1160647"/>
            <a:satOff val="-10343"/>
            <a:lumOff val="-215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BD4706E-FBC3-4B6F-94F1-F0F771E7C235}">
      <dsp:nvSpPr>
        <dsp:cNvPr id="0" name=""/>
        <dsp:cNvSpPr/>
      </dsp:nvSpPr>
      <dsp:spPr>
        <a:xfrm>
          <a:off x="1844682" y="753028"/>
          <a:ext cx="4027040" cy="4027040"/>
        </a:xfrm>
        <a:prstGeom prst="blockArc">
          <a:avLst>
            <a:gd name="adj1" fmla="val 1800000"/>
            <a:gd name="adj2" fmla="val 9000000"/>
            <a:gd name="adj3" fmla="val 4644"/>
          </a:avLst>
        </a:prstGeom>
        <a:solidFill>
          <a:schemeClr val="accent2">
            <a:hueOff val="580323"/>
            <a:satOff val="-5172"/>
            <a:lumOff val="-107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47C04B1-1C7C-4251-8B87-72EC890859EC}">
      <dsp:nvSpPr>
        <dsp:cNvPr id="0" name=""/>
        <dsp:cNvSpPr/>
      </dsp:nvSpPr>
      <dsp:spPr>
        <a:xfrm>
          <a:off x="731628" y="753028"/>
          <a:ext cx="6253148" cy="4027040"/>
        </a:xfrm>
        <a:prstGeom prst="blockArc">
          <a:avLst>
            <a:gd name="adj1" fmla="val 16200000"/>
            <a:gd name="adj2" fmla="val 1800000"/>
            <a:gd name="adj3" fmla="val 464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94307FF-17D6-4E23-AC07-EEAD8A2AB9FC}">
      <dsp:nvSpPr>
        <dsp:cNvPr id="0" name=""/>
        <dsp:cNvSpPr/>
      </dsp:nvSpPr>
      <dsp:spPr>
        <a:xfrm>
          <a:off x="2577456" y="1790935"/>
          <a:ext cx="2555827" cy="1690668"/>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smtClean="0">
              <a:solidFill>
                <a:schemeClr val="tx1"/>
              </a:solidFill>
            </a:rPr>
            <a:t>REWITALIZACJA</a:t>
          </a:r>
          <a:endParaRPr lang="pl-PL" sz="1800" b="1" kern="1200" dirty="0">
            <a:solidFill>
              <a:schemeClr val="tx1"/>
            </a:solidFill>
          </a:endParaRPr>
        </a:p>
      </dsp:txBody>
      <dsp:txXfrm>
        <a:off x="2951748" y="2038528"/>
        <a:ext cx="1807243" cy="1195482"/>
      </dsp:txXfrm>
    </dsp:sp>
    <dsp:sp modelId="{93CCF483-980B-437D-86CF-3E6EFC934178}">
      <dsp:nvSpPr>
        <dsp:cNvPr id="0" name=""/>
        <dsp:cNvSpPr/>
      </dsp:nvSpPr>
      <dsp:spPr>
        <a:xfrm>
          <a:off x="2978027" y="-144855"/>
          <a:ext cx="1760350" cy="1889280"/>
        </a:xfrm>
        <a:prstGeom prst="ellipse">
          <a:avLst/>
        </a:prstGeom>
        <a:solidFill>
          <a:schemeClr val="accent2">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bg1"/>
              </a:solidFill>
            </a:rPr>
            <a:t>PRZESTRZEŃ</a:t>
          </a:r>
          <a:endParaRPr lang="pl-PL" sz="1400" b="1" kern="1200" dirty="0">
            <a:solidFill>
              <a:schemeClr val="bg1"/>
            </a:solidFill>
          </a:endParaRPr>
        </a:p>
      </dsp:txBody>
      <dsp:txXfrm>
        <a:off x="3235824" y="131824"/>
        <a:ext cx="1244756" cy="1335922"/>
      </dsp:txXfrm>
    </dsp:sp>
    <dsp:sp modelId="{0E2A3017-E22D-48E0-A443-3C2E7860E555}">
      <dsp:nvSpPr>
        <dsp:cNvPr id="0" name=""/>
        <dsp:cNvSpPr/>
      </dsp:nvSpPr>
      <dsp:spPr>
        <a:xfrm>
          <a:off x="4656371" y="2880321"/>
          <a:ext cx="1810197" cy="1739218"/>
        </a:xfrm>
        <a:prstGeom prst="ellipse">
          <a:avLst/>
        </a:prstGeom>
        <a:solidFill>
          <a:schemeClr val="accent2">
            <a:hueOff val="580323"/>
            <a:satOff val="-5172"/>
            <a:lumOff val="-1078"/>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tx1"/>
              </a:solidFill>
              <a:effectLst>
                <a:outerShdw blurRad="38100" dist="38100" dir="2700000" algn="tl">
                  <a:srgbClr val="000000">
                    <a:alpha val="43137"/>
                  </a:srgbClr>
                </a:outerShdw>
              </a:effectLst>
            </a:rPr>
            <a:t>GOSPODARKA</a:t>
          </a:r>
          <a:endParaRPr lang="pl-PL" sz="1400" b="1" kern="1200" dirty="0">
            <a:solidFill>
              <a:schemeClr val="tx1"/>
            </a:solidFill>
            <a:effectLst>
              <a:outerShdw blurRad="38100" dist="38100" dir="2700000" algn="tl">
                <a:srgbClr val="000000">
                  <a:alpha val="43137"/>
                </a:srgbClr>
              </a:outerShdw>
            </a:effectLst>
          </a:endParaRPr>
        </a:p>
      </dsp:txBody>
      <dsp:txXfrm>
        <a:off x="4921468" y="3135024"/>
        <a:ext cx="1280003" cy="1229812"/>
      </dsp:txXfrm>
    </dsp:sp>
    <dsp:sp modelId="{6CE99387-FBF2-462F-91F5-B9BC512A67A5}">
      <dsp:nvSpPr>
        <dsp:cNvPr id="0" name=""/>
        <dsp:cNvSpPr/>
      </dsp:nvSpPr>
      <dsp:spPr>
        <a:xfrm>
          <a:off x="1272493" y="2880321"/>
          <a:ext cx="1764882" cy="1739218"/>
        </a:xfrm>
        <a:prstGeom prst="ellipse">
          <a:avLst/>
        </a:prstGeom>
        <a:solidFill>
          <a:schemeClr val="accent2">
            <a:hueOff val="1160647"/>
            <a:satOff val="-10343"/>
            <a:lumOff val="-2157"/>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tx1"/>
              </a:solidFill>
            </a:rPr>
            <a:t>KAPITAŁ SPOŁECZNY</a:t>
          </a:r>
          <a:endParaRPr lang="pl-PL" sz="1400" b="1" kern="1200" dirty="0">
            <a:solidFill>
              <a:schemeClr val="tx1"/>
            </a:solidFill>
          </a:endParaRPr>
        </a:p>
      </dsp:txBody>
      <dsp:txXfrm>
        <a:off x="1530954" y="3135024"/>
        <a:ext cx="1247960" cy="1229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5C25B-6A74-4347-9171-FD9764C5ED04}">
      <dsp:nvSpPr>
        <dsp:cNvPr id="0" name=""/>
        <dsp:cNvSpPr/>
      </dsp:nvSpPr>
      <dsp:spPr>
        <a:xfrm>
          <a:off x="0" y="846"/>
          <a:ext cx="7354887" cy="6475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pl-PL" sz="2700" b="1" kern="1200" dirty="0" smtClean="0"/>
            <a:t>Aspekty  rewitalizacji</a:t>
          </a:r>
          <a:endParaRPr lang="pl-PL" sz="2700" kern="1200" dirty="0"/>
        </a:p>
      </dsp:txBody>
      <dsp:txXfrm>
        <a:off x="31613" y="32459"/>
        <a:ext cx="7291661"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b="0">
                <a:solidFill>
                  <a:schemeClr val="tx1"/>
                </a:solidFill>
                <a:effectLst/>
                <a:latin typeface="Arial" charset="0"/>
                <a:cs typeface="+mn-cs"/>
              </a:defRPr>
            </a:lvl1pPr>
          </a:lstStyle>
          <a:p>
            <a:pPr>
              <a:defRPr/>
            </a:pPr>
            <a:r>
              <a:rPr lang="pl-PL"/>
              <a:t>AKTUALIZACJA LOKALNEGO PROGRAMU REWITALIZACJI DLA MIASTA KAZIMIERZA WIELKA na lata 2016-2022</a:t>
            </a:r>
          </a:p>
        </p:txBody>
      </p:sp>
      <p:sp>
        <p:nvSpPr>
          <p:cNvPr id="79875"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solidFill>
                  <a:schemeClr val="tx1"/>
                </a:solidFill>
                <a:effectLst/>
                <a:latin typeface="Arial" charset="0"/>
                <a:cs typeface="+mn-cs"/>
              </a:defRPr>
            </a:lvl1pPr>
          </a:lstStyle>
          <a:p>
            <a:pPr>
              <a:defRPr/>
            </a:pPr>
            <a:endParaRPr lang="pl-PL"/>
          </a:p>
        </p:txBody>
      </p:sp>
      <p:sp>
        <p:nvSpPr>
          <p:cNvPr id="79876"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b="0">
                <a:solidFill>
                  <a:schemeClr val="tx1"/>
                </a:solidFill>
                <a:effectLst/>
                <a:latin typeface="Arial" charset="0"/>
                <a:cs typeface="+mn-cs"/>
              </a:defRPr>
            </a:lvl1pPr>
          </a:lstStyle>
          <a:p>
            <a:pPr>
              <a:defRPr/>
            </a:pPr>
            <a:r>
              <a:rPr lang="pl-PL"/>
              <a:t>STRATEGIA ROZWOJU SPOŁECZNO - GOSPODARCZEGO GMINY ŁAPANÓW NA LATA 2010 - 2020</a:t>
            </a:r>
          </a:p>
        </p:txBody>
      </p:sp>
      <p:sp>
        <p:nvSpPr>
          <p:cNvPr id="79877" name="Rectangle 5"/>
          <p:cNvSpPr>
            <a:spLocks noGrp="1" noChangeArrowheads="1"/>
          </p:cNvSpPr>
          <p:nvPr>
            <p:ph type="sldNum" sz="quarter" idx="3"/>
          </p:nvPr>
        </p:nvSpPr>
        <p:spPr bwMode="auto">
          <a:xfrm>
            <a:off x="3851275"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Arial" charset="0"/>
              </a:defRPr>
            </a:lvl1pPr>
          </a:lstStyle>
          <a:p>
            <a:pPr>
              <a:defRPr/>
            </a:pPr>
            <a:fld id="{616C2836-CA86-45C1-9A39-607B1253379B}" type="slidenum">
              <a:rPr lang="pl-PL" altLang="pl-PL"/>
              <a:pPr>
                <a:defRPr/>
              </a:pPr>
              <a:t>‹#›</a:t>
            </a:fld>
            <a:endParaRPr lang="pl-PL" altLang="pl-PL"/>
          </a:p>
        </p:txBody>
      </p:sp>
    </p:spTree>
    <p:extLst>
      <p:ext uri="{BB962C8B-B14F-4D97-AF65-F5344CB8AC3E}">
        <p14:creationId xmlns:p14="http://schemas.microsoft.com/office/powerpoint/2010/main" val="2799470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b="0">
                <a:solidFill>
                  <a:schemeClr val="tx1"/>
                </a:solidFill>
                <a:effectLst/>
                <a:latin typeface="Arial" charset="0"/>
                <a:cs typeface="+mn-cs"/>
              </a:defRPr>
            </a:lvl1pPr>
          </a:lstStyle>
          <a:p>
            <a:pPr>
              <a:defRPr/>
            </a:pPr>
            <a:r>
              <a:rPr lang="pl-PL"/>
              <a:t>AKTUALIZACJA LOKALNEGO PROGRAMU REWITALIZACJI DLA MIASTA KAZIMIERZA WIELKA na lata 2016-2022</a:t>
            </a:r>
          </a:p>
        </p:txBody>
      </p:sp>
      <p:sp>
        <p:nvSpPr>
          <p:cNvPr id="77827"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solidFill>
                  <a:schemeClr val="tx1"/>
                </a:solidFill>
                <a:effectLst/>
                <a:latin typeface="Arial" charset="0"/>
                <a:cs typeface="+mn-cs"/>
              </a:defRPr>
            </a:lvl1pPr>
          </a:lstStyle>
          <a:p>
            <a:pPr>
              <a:defRPr/>
            </a:pPr>
            <a:endParaRPr lang="pl-PL"/>
          </a:p>
        </p:txBody>
      </p:sp>
      <p:sp>
        <p:nvSpPr>
          <p:cNvPr id="240644"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77830"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b="0">
                <a:solidFill>
                  <a:schemeClr val="tx1"/>
                </a:solidFill>
                <a:effectLst/>
                <a:latin typeface="Arial" charset="0"/>
                <a:cs typeface="+mn-cs"/>
              </a:defRPr>
            </a:lvl1pPr>
          </a:lstStyle>
          <a:p>
            <a:pPr>
              <a:defRPr/>
            </a:pPr>
            <a:r>
              <a:rPr lang="pl-PL"/>
              <a:t>STRATEGIA ROZWOJU SPOŁECZNO - GOSPODARCZEGO GMINY ŁAPANÓW NA LATA 2010 - 2020</a:t>
            </a:r>
          </a:p>
        </p:txBody>
      </p:sp>
      <p:sp>
        <p:nvSpPr>
          <p:cNvPr id="77831"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Arial" charset="0"/>
              </a:defRPr>
            </a:lvl1pPr>
          </a:lstStyle>
          <a:p>
            <a:pPr>
              <a:defRPr/>
            </a:pPr>
            <a:fld id="{151EF91C-B356-4735-A6C8-7CCE99C85B48}" type="slidenum">
              <a:rPr lang="pl-PL" altLang="pl-PL"/>
              <a:pPr>
                <a:defRPr/>
              </a:pPr>
              <a:t>‹#›</a:t>
            </a:fld>
            <a:endParaRPr lang="pl-PL" altLang="pl-PL"/>
          </a:p>
        </p:txBody>
      </p:sp>
    </p:spTree>
    <p:extLst>
      <p:ext uri="{BB962C8B-B14F-4D97-AF65-F5344CB8AC3E}">
        <p14:creationId xmlns:p14="http://schemas.microsoft.com/office/powerpoint/2010/main" val="1424303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ymbol zastępczy obrazu slajdu 1"/>
          <p:cNvSpPr>
            <a:spLocks noGrp="1" noRot="1" noChangeAspect="1" noTextEdit="1"/>
          </p:cNvSpPr>
          <p:nvPr>
            <p:ph type="sldImg"/>
          </p:nvPr>
        </p:nvSpPr>
        <p:spPr>
          <a:ln/>
        </p:spPr>
      </p:sp>
      <p:sp>
        <p:nvSpPr>
          <p:cNvPr id="24166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p>
        </p:txBody>
      </p:sp>
      <p:sp>
        <p:nvSpPr>
          <p:cNvPr id="241668" name="Symbol zastępczy numeru slajdu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B2BAF07-27A9-472C-9582-2137936DA56B}" type="slidenum">
              <a:rPr lang="pl-PL" altLang="pl-PL" smtClean="0"/>
              <a:pPr>
                <a:spcBef>
                  <a:spcPct val="0"/>
                </a:spcBef>
              </a:pPr>
              <a:t>1</a:t>
            </a:fld>
            <a:endParaRPr lang="pl-PL" alt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ymbol zastępczy obrazu slajdu 1"/>
          <p:cNvSpPr>
            <a:spLocks noGrp="1" noRot="1" noChangeAspect="1" noTextEdit="1"/>
          </p:cNvSpPr>
          <p:nvPr>
            <p:ph type="sldImg"/>
          </p:nvPr>
        </p:nvSpPr>
        <p:spPr>
          <a:ln/>
        </p:spPr>
      </p:sp>
      <p:sp>
        <p:nvSpPr>
          <p:cNvPr id="24269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p>
        </p:txBody>
      </p:sp>
      <p:sp>
        <p:nvSpPr>
          <p:cNvPr id="242692"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Black" pitchFamily="34" charset="0"/>
                <a:cs typeface="Arial" charset="0"/>
              </a:defRPr>
            </a:lvl1pPr>
            <a:lvl2pPr marL="742950" indent="-285750">
              <a:defRPr sz="3600" b="1">
                <a:solidFill>
                  <a:schemeClr val="tx1"/>
                </a:solidFill>
                <a:latin typeface="Arial Black" pitchFamily="34" charset="0"/>
                <a:cs typeface="Arial" charset="0"/>
              </a:defRPr>
            </a:lvl2pPr>
            <a:lvl3pPr marL="1143000" indent="-228600">
              <a:defRPr sz="3600" b="1">
                <a:solidFill>
                  <a:schemeClr val="tx1"/>
                </a:solidFill>
                <a:latin typeface="Arial Black" pitchFamily="34" charset="0"/>
                <a:cs typeface="Arial" charset="0"/>
              </a:defRPr>
            </a:lvl3pPr>
            <a:lvl4pPr marL="1600200" indent="-228600">
              <a:defRPr sz="3600" b="1">
                <a:solidFill>
                  <a:schemeClr val="tx1"/>
                </a:solidFill>
                <a:latin typeface="Arial Black" pitchFamily="34" charset="0"/>
                <a:cs typeface="Arial" charset="0"/>
              </a:defRPr>
            </a:lvl4pPr>
            <a:lvl5pPr marL="2057400" indent="-228600">
              <a:defRPr sz="3600" b="1">
                <a:solidFill>
                  <a:schemeClr val="tx1"/>
                </a:solidFill>
                <a:latin typeface="Arial Black" pitchFamily="34" charset="0"/>
                <a:cs typeface="Arial" charset="0"/>
              </a:defRPr>
            </a:lvl5pPr>
            <a:lvl6pPr marL="2514600" indent="-228600" eaLnBrk="0" fontAlgn="base" hangingPunct="0">
              <a:spcBef>
                <a:spcPct val="0"/>
              </a:spcBef>
              <a:spcAft>
                <a:spcPct val="0"/>
              </a:spcAft>
              <a:defRPr sz="3600" b="1">
                <a:solidFill>
                  <a:schemeClr val="tx1"/>
                </a:solidFill>
                <a:latin typeface="Arial Black" pitchFamily="34" charset="0"/>
                <a:cs typeface="Arial" charset="0"/>
              </a:defRPr>
            </a:lvl6pPr>
            <a:lvl7pPr marL="2971800" indent="-228600" eaLnBrk="0" fontAlgn="base" hangingPunct="0">
              <a:spcBef>
                <a:spcPct val="0"/>
              </a:spcBef>
              <a:spcAft>
                <a:spcPct val="0"/>
              </a:spcAft>
              <a:defRPr sz="3600" b="1">
                <a:solidFill>
                  <a:schemeClr val="tx1"/>
                </a:solidFill>
                <a:latin typeface="Arial Black" pitchFamily="34" charset="0"/>
                <a:cs typeface="Arial" charset="0"/>
              </a:defRPr>
            </a:lvl7pPr>
            <a:lvl8pPr marL="3429000" indent="-228600" eaLnBrk="0" fontAlgn="base" hangingPunct="0">
              <a:spcBef>
                <a:spcPct val="0"/>
              </a:spcBef>
              <a:spcAft>
                <a:spcPct val="0"/>
              </a:spcAft>
              <a:defRPr sz="3600" b="1">
                <a:solidFill>
                  <a:schemeClr val="tx1"/>
                </a:solidFill>
                <a:latin typeface="Arial Black" pitchFamily="34" charset="0"/>
                <a:cs typeface="Arial" charset="0"/>
              </a:defRPr>
            </a:lvl8pPr>
            <a:lvl9pPr marL="3886200" indent="-228600" eaLnBrk="0" fontAlgn="base" hangingPunct="0">
              <a:spcBef>
                <a:spcPct val="0"/>
              </a:spcBef>
              <a:spcAft>
                <a:spcPct val="0"/>
              </a:spcAft>
              <a:defRPr sz="3600" b="1">
                <a:solidFill>
                  <a:schemeClr val="tx1"/>
                </a:solidFill>
                <a:latin typeface="Arial Black" pitchFamily="34" charset="0"/>
                <a:cs typeface="Arial" charset="0"/>
              </a:defRPr>
            </a:lvl9pPr>
          </a:lstStyle>
          <a:p>
            <a:fld id="{EDEE1035-AC4F-477E-8293-4AA828148000}" type="slidenum">
              <a:rPr lang="pl-PL" altLang="pl-PL" sz="1200" b="0" smtClean="0">
                <a:latin typeface="Arial" charset="0"/>
              </a:rPr>
              <a:pPr/>
              <a:t>5</a:t>
            </a:fld>
            <a:endParaRPr lang="pl-PL" altLang="pl-PL" sz="1200" b="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a:ln/>
        </p:spPr>
      </p:sp>
      <p:sp>
        <p:nvSpPr>
          <p:cNvPr id="11469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Arial" pitchFamily="34" charset="0"/>
            </a:endParaRPr>
          </a:p>
        </p:txBody>
      </p:sp>
      <p:sp>
        <p:nvSpPr>
          <p:cNvPr id="4" name="Symbol zastępczy stopki 3"/>
          <p:cNvSpPr>
            <a:spLocks noGrp="1"/>
          </p:cNvSpPr>
          <p:nvPr>
            <p:ph type="ftr" sz="quarter" idx="4"/>
          </p:nvPr>
        </p:nvSpPr>
        <p:spPr/>
        <p:txBody>
          <a:bodyPr/>
          <a:lstStyle/>
          <a:p>
            <a:pPr>
              <a:defRPr/>
            </a:pPr>
            <a:r>
              <a:rPr lang="pl-PL" smtClean="0"/>
              <a:t>STRATEGIA ROZWOJU SPOŁECZNO - GOSPODARCZEGO GMINY ŁAPANÓW NA LATA 2010 - 2020</a:t>
            </a:r>
            <a:endParaRPr lang="pl-PL"/>
          </a:p>
        </p:txBody>
      </p:sp>
      <p:sp>
        <p:nvSpPr>
          <p:cNvPr id="5" name="Symbol zastępczy numeru slajdu 4"/>
          <p:cNvSpPr>
            <a:spLocks noGrp="1"/>
          </p:cNvSpPr>
          <p:nvPr>
            <p:ph type="sldNum" sz="quarter" idx="5"/>
          </p:nvPr>
        </p:nvSpPr>
        <p:spPr/>
        <p:txBody>
          <a:bodyPr/>
          <a:lstStyle/>
          <a:p>
            <a:pPr>
              <a:defRPr/>
            </a:pPr>
            <a:fld id="{3FF9FDCF-30C4-4F5D-A6A7-1002DA5628A0}" type="slidenum">
              <a:rPr lang="pl-PL" smtClean="0"/>
              <a:pPr>
                <a:defRPr/>
              </a:pPr>
              <a:t>8</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151EF91C-B356-4735-A6C8-7CCE99C85B48}" type="slidenum">
              <a:rPr lang="pl-PL" altLang="pl-PL" smtClean="0"/>
              <a:pPr>
                <a:defRPr/>
              </a:pPr>
              <a:t>15</a:t>
            </a:fld>
            <a:endParaRPr lang="pl-PL" altLang="pl-PL"/>
          </a:p>
        </p:txBody>
      </p:sp>
    </p:spTree>
    <p:extLst>
      <p:ext uri="{BB962C8B-B14F-4D97-AF65-F5344CB8AC3E}">
        <p14:creationId xmlns:p14="http://schemas.microsoft.com/office/powerpoint/2010/main" val="256441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127B345-0F90-4A7A-B141-D6E406DBA88D}" type="slidenum">
              <a:rPr lang="pl-PL" altLang="pl-PL" smtClean="0"/>
              <a:pPr>
                <a:spcBef>
                  <a:spcPct val="0"/>
                </a:spcBef>
              </a:pPr>
              <a:t>57</a:t>
            </a:fld>
            <a:endParaRPr lang="pl-PL" altLang="pl-PL"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pl-P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3" name="Rectangle 3"/>
          <p:cNvSpPr>
            <a:spLocks noChangeArrowheads="1"/>
          </p:cNvSpPr>
          <p:nvPr/>
        </p:nvSpPr>
        <p:spPr bwMode="auto">
          <a:xfrm>
            <a:off x="-36513" y="0"/>
            <a:ext cx="3384551" cy="1557338"/>
          </a:xfrm>
          <a:prstGeom prst="rect">
            <a:avLst/>
          </a:prstGeom>
          <a:solidFill>
            <a:srgbClr val="004A00"/>
          </a:solidFill>
          <a:ln>
            <a:noFill/>
          </a:ln>
          <a:extLst/>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4" name="AutoShape 4"/>
          <p:cNvSpPr>
            <a:spLocks noChangeArrowheads="1"/>
          </p:cNvSpPr>
          <p:nvPr/>
        </p:nvSpPr>
        <p:spPr bwMode="auto">
          <a:xfrm>
            <a:off x="-36513" y="1557338"/>
            <a:ext cx="3384551" cy="5300662"/>
          </a:xfrm>
          <a:prstGeom prst="foldedCorner">
            <a:avLst>
              <a:gd name="adj" fmla="val 32741"/>
            </a:avLst>
          </a:prstGeom>
          <a:solidFill>
            <a:srgbClr val="009900"/>
          </a:solidFill>
          <a:ln>
            <a:noFill/>
          </a:ln>
          <a:extLst/>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5" name="Rectangle 5"/>
          <p:cNvSpPr>
            <a:spLocks noChangeArrowheads="1"/>
          </p:cNvSpPr>
          <p:nvPr/>
        </p:nvSpPr>
        <p:spPr bwMode="auto">
          <a:xfrm>
            <a:off x="179388" y="333375"/>
            <a:ext cx="217487" cy="215900"/>
          </a:xfrm>
          <a:prstGeom prst="rect">
            <a:avLst/>
          </a:prstGeom>
          <a:solidFill>
            <a:srgbClr val="FF9900"/>
          </a:solidFill>
          <a:ln w="9525">
            <a:solidFill>
              <a:schemeClr val="tx1"/>
            </a:solidFill>
            <a:miter lim="800000"/>
            <a:headEnd/>
            <a:tailEnd/>
          </a:ln>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6" name="Rectangle 6"/>
          <p:cNvSpPr>
            <a:spLocks noChangeArrowheads="1"/>
          </p:cNvSpPr>
          <p:nvPr/>
        </p:nvSpPr>
        <p:spPr bwMode="auto">
          <a:xfrm>
            <a:off x="468313" y="333375"/>
            <a:ext cx="217487" cy="215900"/>
          </a:xfrm>
          <a:prstGeom prst="rect">
            <a:avLst/>
          </a:prstGeom>
          <a:solidFill>
            <a:srgbClr val="FFCC99"/>
          </a:solidFill>
          <a:ln w="9525">
            <a:solidFill>
              <a:schemeClr val="tx1"/>
            </a:solidFill>
            <a:miter lim="800000"/>
            <a:headEnd/>
            <a:tailEnd/>
          </a:ln>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7" name="Rectangle 7"/>
          <p:cNvSpPr>
            <a:spLocks noChangeArrowheads="1"/>
          </p:cNvSpPr>
          <p:nvPr/>
        </p:nvSpPr>
        <p:spPr bwMode="auto">
          <a:xfrm>
            <a:off x="754063" y="333375"/>
            <a:ext cx="217487" cy="215900"/>
          </a:xfrm>
          <a:prstGeom prst="rect">
            <a:avLst/>
          </a:prstGeom>
          <a:solidFill>
            <a:srgbClr val="FFFFFF"/>
          </a:solidFill>
          <a:ln w="9525">
            <a:solidFill>
              <a:schemeClr val="tx1"/>
            </a:solidFill>
            <a:miter lim="800000"/>
            <a:headEnd/>
            <a:tailEnd/>
          </a:ln>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8" name="Text Box 8"/>
          <p:cNvSpPr txBox="1">
            <a:spLocks noChangeArrowheads="1"/>
          </p:cNvSpPr>
          <p:nvPr/>
        </p:nvSpPr>
        <p:spPr bwMode="auto">
          <a:xfrm>
            <a:off x="971550" y="333375"/>
            <a:ext cx="2376488" cy="228600"/>
          </a:xfrm>
          <a:prstGeom prst="rect">
            <a:avLst/>
          </a:prstGeom>
          <a:noFill/>
          <a:ln>
            <a:noFill/>
          </a:ln>
          <a:extLst/>
        </p:spPr>
        <p:txBody>
          <a:bodyPr>
            <a:spAutoFit/>
          </a:bodyP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eaLnBrk="1" hangingPunct="1">
              <a:spcBef>
                <a:spcPct val="50000"/>
              </a:spcBef>
              <a:defRPr/>
            </a:pPr>
            <a:r>
              <a:rPr lang="pl-PL" altLang="pl-PL" sz="900" smtClean="0">
                <a:solidFill>
                  <a:schemeClr val="bg1"/>
                </a:solidFill>
                <a:latin typeface="Arial" pitchFamily="34" charset="0"/>
              </a:rPr>
              <a:t>TARNOWSKA FUNDACJA KULTURY</a:t>
            </a:r>
          </a:p>
        </p:txBody>
      </p:sp>
      <p:pic>
        <p:nvPicPr>
          <p:cNvPr id="9" name="Picture 9" descr="Obraz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0"/>
            <a:ext cx="2627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0"/>
          <p:cNvSpPr>
            <a:spLocks noChangeShapeType="1"/>
          </p:cNvSpPr>
          <p:nvPr/>
        </p:nvSpPr>
        <p:spPr bwMode="auto">
          <a:xfrm>
            <a:off x="0" y="15573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nvGrpSpPr>
          <p:cNvPr id="11" name="Group 11"/>
          <p:cNvGrpSpPr>
            <a:grpSpLocks/>
          </p:cNvGrpSpPr>
          <p:nvPr/>
        </p:nvGrpSpPr>
        <p:grpSpPr bwMode="auto">
          <a:xfrm>
            <a:off x="8101013" y="188913"/>
            <a:ext cx="720725" cy="620712"/>
            <a:chOff x="13" y="3219"/>
            <a:chExt cx="1040" cy="919"/>
          </a:xfrm>
        </p:grpSpPr>
        <p:sp>
          <p:nvSpPr>
            <p:cNvPr id="12" name="Freeform 12"/>
            <p:cNvSpPr>
              <a:spLocks noEditPoints="1"/>
            </p:cNvSpPr>
            <p:nvPr/>
          </p:nvSpPr>
          <p:spPr bwMode="auto">
            <a:xfrm>
              <a:off x="228" y="3219"/>
              <a:ext cx="586" cy="630"/>
            </a:xfrm>
            <a:custGeom>
              <a:avLst/>
              <a:gdLst>
                <a:gd name="T0" fmla="*/ 182 w 586"/>
                <a:gd name="T1" fmla="*/ 0 h 629"/>
                <a:gd name="T2" fmla="*/ 182 w 586"/>
                <a:gd name="T3" fmla="*/ 57 h 629"/>
                <a:gd name="T4" fmla="*/ 99 w 586"/>
                <a:gd name="T5" fmla="*/ 62 h 629"/>
                <a:gd name="T6" fmla="*/ 83 w 586"/>
                <a:gd name="T7" fmla="*/ 65 h 629"/>
                <a:gd name="T8" fmla="*/ 73 w 586"/>
                <a:gd name="T9" fmla="*/ 70 h 629"/>
                <a:gd name="T10" fmla="*/ 62 w 586"/>
                <a:gd name="T11" fmla="*/ 78 h 629"/>
                <a:gd name="T12" fmla="*/ 57 w 586"/>
                <a:gd name="T13" fmla="*/ 88 h 629"/>
                <a:gd name="T14" fmla="*/ 55 w 586"/>
                <a:gd name="T15" fmla="*/ 99 h 629"/>
                <a:gd name="T16" fmla="*/ 52 w 586"/>
                <a:gd name="T17" fmla="*/ 109 h 629"/>
                <a:gd name="T18" fmla="*/ 50 w 586"/>
                <a:gd name="T19" fmla="*/ 122 h 629"/>
                <a:gd name="T20" fmla="*/ 44 w 586"/>
                <a:gd name="T21" fmla="*/ 135 h 629"/>
                <a:gd name="T22" fmla="*/ 0 w 586"/>
                <a:gd name="T23" fmla="*/ 135 h 629"/>
                <a:gd name="T24" fmla="*/ 0 w 586"/>
                <a:gd name="T25" fmla="*/ 0 h 629"/>
                <a:gd name="T26" fmla="*/ 182 w 586"/>
                <a:gd name="T27" fmla="*/ 0 h 629"/>
                <a:gd name="T28" fmla="*/ 203 w 586"/>
                <a:gd name="T29" fmla="*/ 0 h 629"/>
                <a:gd name="T30" fmla="*/ 384 w 586"/>
                <a:gd name="T31" fmla="*/ 0 h 629"/>
                <a:gd name="T32" fmla="*/ 384 w 586"/>
                <a:gd name="T33" fmla="*/ 576 h 629"/>
                <a:gd name="T34" fmla="*/ 465 w 586"/>
                <a:gd name="T35" fmla="*/ 579 h 629"/>
                <a:gd name="T36" fmla="*/ 465 w 586"/>
                <a:gd name="T37" fmla="*/ 639 h 629"/>
                <a:gd name="T38" fmla="*/ 127 w 586"/>
                <a:gd name="T39" fmla="*/ 639 h 629"/>
                <a:gd name="T40" fmla="*/ 125 w 586"/>
                <a:gd name="T41" fmla="*/ 576 h 629"/>
                <a:gd name="T42" fmla="*/ 203 w 586"/>
                <a:gd name="T43" fmla="*/ 576 h 629"/>
                <a:gd name="T44" fmla="*/ 203 w 586"/>
                <a:gd name="T45" fmla="*/ 0 h 629"/>
                <a:gd name="T46" fmla="*/ 402 w 586"/>
                <a:gd name="T47" fmla="*/ 0 h 629"/>
                <a:gd name="T48" fmla="*/ 405 w 586"/>
                <a:gd name="T49" fmla="*/ 57 h 629"/>
                <a:gd name="T50" fmla="*/ 488 w 586"/>
                <a:gd name="T51" fmla="*/ 62 h 629"/>
                <a:gd name="T52" fmla="*/ 503 w 586"/>
                <a:gd name="T53" fmla="*/ 65 h 629"/>
                <a:gd name="T54" fmla="*/ 514 w 586"/>
                <a:gd name="T55" fmla="*/ 70 h 629"/>
                <a:gd name="T56" fmla="*/ 522 w 586"/>
                <a:gd name="T57" fmla="*/ 78 h 629"/>
                <a:gd name="T58" fmla="*/ 527 w 586"/>
                <a:gd name="T59" fmla="*/ 88 h 629"/>
                <a:gd name="T60" fmla="*/ 532 w 586"/>
                <a:gd name="T61" fmla="*/ 99 h 629"/>
                <a:gd name="T62" fmla="*/ 535 w 586"/>
                <a:gd name="T63" fmla="*/ 109 h 629"/>
                <a:gd name="T64" fmla="*/ 537 w 586"/>
                <a:gd name="T65" fmla="*/ 122 h 629"/>
                <a:gd name="T66" fmla="*/ 540 w 586"/>
                <a:gd name="T67" fmla="*/ 135 h 629"/>
                <a:gd name="T68" fmla="*/ 584 w 586"/>
                <a:gd name="T69" fmla="*/ 135 h 629"/>
                <a:gd name="T70" fmla="*/ 586 w 586"/>
                <a:gd name="T71" fmla="*/ 0 h 629"/>
                <a:gd name="T72" fmla="*/ 402 w 586"/>
                <a:gd name="T73" fmla="*/ 0 h 6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6" h="629">
                  <a:moveTo>
                    <a:pt x="182" y="0"/>
                  </a:moveTo>
                  <a:lnTo>
                    <a:pt x="182" y="57"/>
                  </a:lnTo>
                  <a:lnTo>
                    <a:pt x="99" y="62"/>
                  </a:lnTo>
                  <a:lnTo>
                    <a:pt x="83" y="65"/>
                  </a:lnTo>
                  <a:lnTo>
                    <a:pt x="73" y="70"/>
                  </a:lnTo>
                  <a:lnTo>
                    <a:pt x="62" y="78"/>
                  </a:lnTo>
                  <a:lnTo>
                    <a:pt x="57" y="88"/>
                  </a:lnTo>
                  <a:lnTo>
                    <a:pt x="55" y="99"/>
                  </a:lnTo>
                  <a:lnTo>
                    <a:pt x="52" y="109"/>
                  </a:lnTo>
                  <a:lnTo>
                    <a:pt x="50" y="122"/>
                  </a:lnTo>
                  <a:lnTo>
                    <a:pt x="44" y="135"/>
                  </a:lnTo>
                  <a:lnTo>
                    <a:pt x="0" y="135"/>
                  </a:lnTo>
                  <a:lnTo>
                    <a:pt x="0" y="0"/>
                  </a:lnTo>
                  <a:lnTo>
                    <a:pt x="182" y="0"/>
                  </a:lnTo>
                  <a:close/>
                  <a:moveTo>
                    <a:pt x="203" y="0"/>
                  </a:moveTo>
                  <a:lnTo>
                    <a:pt x="384" y="0"/>
                  </a:lnTo>
                  <a:lnTo>
                    <a:pt x="384" y="566"/>
                  </a:lnTo>
                  <a:lnTo>
                    <a:pt x="465" y="569"/>
                  </a:lnTo>
                  <a:lnTo>
                    <a:pt x="465" y="629"/>
                  </a:lnTo>
                  <a:lnTo>
                    <a:pt x="127" y="629"/>
                  </a:lnTo>
                  <a:lnTo>
                    <a:pt x="125" y="566"/>
                  </a:lnTo>
                  <a:lnTo>
                    <a:pt x="203" y="566"/>
                  </a:lnTo>
                  <a:lnTo>
                    <a:pt x="203" y="0"/>
                  </a:lnTo>
                  <a:close/>
                  <a:moveTo>
                    <a:pt x="402" y="0"/>
                  </a:moveTo>
                  <a:lnTo>
                    <a:pt x="405" y="57"/>
                  </a:lnTo>
                  <a:lnTo>
                    <a:pt x="488" y="62"/>
                  </a:lnTo>
                  <a:lnTo>
                    <a:pt x="503" y="65"/>
                  </a:lnTo>
                  <a:lnTo>
                    <a:pt x="514" y="70"/>
                  </a:lnTo>
                  <a:lnTo>
                    <a:pt x="522" y="78"/>
                  </a:lnTo>
                  <a:lnTo>
                    <a:pt x="527" y="88"/>
                  </a:lnTo>
                  <a:lnTo>
                    <a:pt x="532" y="99"/>
                  </a:lnTo>
                  <a:lnTo>
                    <a:pt x="535" y="109"/>
                  </a:lnTo>
                  <a:lnTo>
                    <a:pt x="537" y="122"/>
                  </a:lnTo>
                  <a:lnTo>
                    <a:pt x="540" y="135"/>
                  </a:lnTo>
                  <a:lnTo>
                    <a:pt x="584" y="135"/>
                  </a:lnTo>
                  <a:lnTo>
                    <a:pt x="586" y="0"/>
                  </a:lnTo>
                  <a:lnTo>
                    <a:pt x="402" y="0"/>
                  </a:lnTo>
                  <a:close/>
                </a:path>
              </a:pathLst>
            </a:custGeom>
            <a:solidFill>
              <a:srgbClr val="0B3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 name="Freeform 13"/>
            <p:cNvSpPr>
              <a:spLocks/>
            </p:cNvSpPr>
            <p:nvPr/>
          </p:nvSpPr>
          <p:spPr bwMode="auto">
            <a:xfrm>
              <a:off x="228" y="3219"/>
              <a:ext cx="181" cy="134"/>
            </a:xfrm>
            <a:custGeom>
              <a:avLst/>
              <a:gdLst>
                <a:gd name="T0" fmla="*/ 172 w 182"/>
                <a:gd name="T1" fmla="*/ 0 h 135"/>
                <a:gd name="T2" fmla="*/ 172 w 182"/>
                <a:gd name="T3" fmla="*/ 57 h 135"/>
                <a:gd name="T4" fmla="*/ 91 w 182"/>
                <a:gd name="T5" fmla="*/ 62 h 135"/>
                <a:gd name="T6" fmla="*/ 83 w 182"/>
                <a:gd name="T7" fmla="*/ 65 h 135"/>
                <a:gd name="T8" fmla="*/ 73 w 182"/>
                <a:gd name="T9" fmla="*/ 67 h 135"/>
                <a:gd name="T10" fmla="*/ 62 w 182"/>
                <a:gd name="T11" fmla="*/ 68 h 135"/>
                <a:gd name="T12" fmla="*/ 57 w 182"/>
                <a:gd name="T13" fmla="*/ 78 h 135"/>
                <a:gd name="T14" fmla="*/ 55 w 182"/>
                <a:gd name="T15" fmla="*/ 89 h 135"/>
                <a:gd name="T16" fmla="*/ 52 w 182"/>
                <a:gd name="T17" fmla="*/ 99 h 135"/>
                <a:gd name="T18" fmla="*/ 50 w 182"/>
                <a:gd name="T19" fmla="*/ 112 h 135"/>
                <a:gd name="T20" fmla="*/ 44 w 182"/>
                <a:gd name="T21" fmla="*/ 125 h 135"/>
                <a:gd name="T22" fmla="*/ 0 w 182"/>
                <a:gd name="T23" fmla="*/ 125 h 135"/>
                <a:gd name="T24" fmla="*/ 0 w 182"/>
                <a:gd name="T25" fmla="*/ 0 h 135"/>
                <a:gd name="T26" fmla="*/ 172 w 182"/>
                <a:gd name="T27" fmla="*/ 0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2" h="135">
                  <a:moveTo>
                    <a:pt x="182" y="0"/>
                  </a:moveTo>
                  <a:lnTo>
                    <a:pt x="182" y="57"/>
                  </a:lnTo>
                  <a:lnTo>
                    <a:pt x="99" y="62"/>
                  </a:lnTo>
                  <a:lnTo>
                    <a:pt x="83" y="65"/>
                  </a:lnTo>
                  <a:lnTo>
                    <a:pt x="73" y="70"/>
                  </a:lnTo>
                  <a:lnTo>
                    <a:pt x="62" y="78"/>
                  </a:lnTo>
                  <a:lnTo>
                    <a:pt x="57" y="88"/>
                  </a:lnTo>
                  <a:lnTo>
                    <a:pt x="55" y="99"/>
                  </a:lnTo>
                  <a:lnTo>
                    <a:pt x="52" y="109"/>
                  </a:lnTo>
                  <a:lnTo>
                    <a:pt x="50" y="122"/>
                  </a:lnTo>
                  <a:lnTo>
                    <a:pt x="44" y="135"/>
                  </a:lnTo>
                  <a:lnTo>
                    <a:pt x="0" y="135"/>
                  </a:lnTo>
                  <a:lnTo>
                    <a:pt x="0" y="0"/>
                  </a:lnTo>
                  <a:lnTo>
                    <a:pt x="18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4" name="Freeform 14"/>
            <p:cNvSpPr>
              <a:spLocks/>
            </p:cNvSpPr>
            <p:nvPr/>
          </p:nvSpPr>
          <p:spPr bwMode="auto">
            <a:xfrm>
              <a:off x="352" y="3219"/>
              <a:ext cx="341" cy="630"/>
            </a:xfrm>
            <a:custGeom>
              <a:avLst/>
              <a:gdLst>
                <a:gd name="T0" fmla="*/ 78 w 340"/>
                <a:gd name="T1" fmla="*/ 0 h 629"/>
                <a:gd name="T2" fmla="*/ 269 w 340"/>
                <a:gd name="T3" fmla="*/ 0 h 629"/>
                <a:gd name="T4" fmla="*/ 269 w 340"/>
                <a:gd name="T5" fmla="*/ 576 h 629"/>
                <a:gd name="T6" fmla="*/ 350 w 340"/>
                <a:gd name="T7" fmla="*/ 579 h 629"/>
                <a:gd name="T8" fmla="*/ 350 w 340"/>
                <a:gd name="T9" fmla="*/ 639 h 629"/>
                <a:gd name="T10" fmla="*/ 2 w 340"/>
                <a:gd name="T11" fmla="*/ 639 h 629"/>
                <a:gd name="T12" fmla="*/ 0 w 340"/>
                <a:gd name="T13" fmla="*/ 576 h 629"/>
                <a:gd name="T14" fmla="*/ 78 w 340"/>
                <a:gd name="T15" fmla="*/ 576 h 629"/>
                <a:gd name="T16" fmla="*/ 78 w 340"/>
                <a:gd name="T17" fmla="*/ 0 h 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629">
                  <a:moveTo>
                    <a:pt x="78" y="0"/>
                  </a:moveTo>
                  <a:lnTo>
                    <a:pt x="259" y="0"/>
                  </a:lnTo>
                  <a:lnTo>
                    <a:pt x="259" y="566"/>
                  </a:lnTo>
                  <a:lnTo>
                    <a:pt x="340" y="569"/>
                  </a:lnTo>
                  <a:lnTo>
                    <a:pt x="340" y="629"/>
                  </a:lnTo>
                  <a:lnTo>
                    <a:pt x="2" y="629"/>
                  </a:lnTo>
                  <a:lnTo>
                    <a:pt x="0" y="566"/>
                  </a:lnTo>
                  <a:lnTo>
                    <a:pt x="78" y="566"/>
                  </a:lnTo>
                  <a:lnTo>
                    <a:pt x="7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 name="Freeform 15"/>
            <p:cNvSpPr>
              <a:spLocks/>
            </p:cNvSpPr>
            <p:nvPr/>
          </p:nvSpPr>
          <p:spPr bwMode="auto">
            <a:xfrm>
              <a:off x="629" y="3219"/>
              <a:ext cx="186" cy="134"/>
            </a:xfrm>
            <a:custGeom>
              <a:avLst/>
              <a:gdLst>
                <a:gd name="T0" fmla="*/ 0 w 184"/>
                <a:gd name="T1" fmla="*/ 0 h 135"/>
                <a:gd name="T2" fmla="*/ 3 w 184"/>
                <a:gd name="T3" fmla="*/ 57 h 135"/>
                <a:gd name="T4" fmla="*/ 96 w 184"/>
                <a:gd name="T5" fmla="*/ 62 h 135"/>
                <a:gd name="T6" fmla="*/ 111 w 184"/>
                <a:gd name="T7" fmla="*/ 65 h 135"/>
                <a:gd name="T8" fmla="*/ 122 w 184"/>
                <a:gd name="T9" fmla="*/ 67 h 135"/>
                <a:gd name="T10" fmla="*/ 130 w 184"/>
                <a:gd name="T11" fmla="*/ 68 h 135"/>
                <a:gd name="T12" fmla="*/ 135 w 184"/>
                <a:gd name="T13" fmla="*/ 78 h 135"/>
                <a:gd name="T14" fmla="*/ 142 w 184"/>
                <a:gd name="T15" fmla="*/ 89 h 135"/>
                <a:gd name="T16" fmla="*/ 148 w 184"/>
                <a:gd name="T17" fmla="*/ 99 h 135"/>
                <a:gd name="T18" fmla="*/ 152 w 184"/>
                <a:gd name="T19" fmla="*/ 112 h 135"/>
                <a:gd name="T20" fmla="*/ 158 w 184"/>
                <a:gd name="T21" fmla="*/ 125 h 135"/>
                <a:gd name="T22" fmla="*/ 202 w 184"/>
                <a:gd name="T23" fmla="*/ 125 h 135"/>
                <a:gd name="T24" fmla="*/ 204 w 184"/>
                <a:gd name="T25" fmla="*/ 0 h 135"/>
                <a:gd name="T26" fmla="*/ 0 w 184"/>
                <a:gd name="T27" fmla="*/ 0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4" h="135">
                  <a:moveTo>
                    <a:pt x="0" y="0"/>
                  </a:moveTo>
                  <a:lnTo>
                    <a:pt x="3" y="57"/>
                  </a:lnTo>
                  <a:lnTo>
                    <a:pt x="86" y="62"/>
                  </a:lnTo>
                  <a:lnTo>
                    <a:pt x="101" y="65"/>
                  </a:lnTo>
                  <a:lnTo>
                    <a:pt x="112" y="70"/>
                  </a:lnTo>
                  <a:lnTo>
                    <a:pt x="120" y="78"/>
                  </a:lnTo>
                  <a:lnTo>
                    <a:pt x="125" y="88"/>
                  </a:lnTo>
                  <a:lnTo>
                    <a:pt x="130" y="99"/>
                  </a:lnTo>
                  <a:lnTo>
                    <a:pt x="133" y="109"/>
                  </a:lnTo>
                  <a:lnTo>
                    <a:pt x="135" y="122"/>
                  </a:lnTo>
                  <a:lnTo>
                    <a:pt x="138" y="135"/>
                  </a:lnTo>
                  <a:lnTo>
                    <a:pt x="182" y="135"/>
                  </a:lnTo>
                  <a:lnTo>
                    <a:pt x="184"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6" name="Freeform 16"/>
            <p:cNvSpPr>
              <a:spLocks noEditPoints="1"/>
            </p:cNvSpPr>
            <p:nvPr/>
          </p:nvSpPr>
          <p:spPr bwMode="auto">
            <a:xfrm>
              <a:off x="247" y="3755"/>
              <a:ext cx="751" cy="7"/>
            </a:xfrm>
            <a:custGeom>
              <a:avLst/>
              <a:gdLst>
                <a:gd name="T0" fmla="*/ 0 w 753"/>
                <a:gd name="T1" fmla="*/ 0 h 6"/>
                <a:gd name="T2" fmla="*/ 164 w 753"/>
                <a:gd name="T3" fmla="*/ 0 h 6"/>
                <a:gd name="T4" fmla="*/ 164 w 753"/>
                <a:gd name="T5" fmla="*/ 29 h 6"/>
                <a:gd name="T6" fmla="*/ 0 w 753"/>
                <a:gd name="T7" fmla="*/ 29 h 6"/>
                <a:gd name="T8" fmla="*/ 0 w 753"/>
                <a:gd name="T9" fmla="*/ 0 h 6"/>
                <a:gd name="T10" fmla="*/ 372 w 753"/>
                <a:gd name="T11" fmla="*/ 0 h 6"/>
                <a:gd name="T12" fmla="*/ 501 w 753"/>
                <a:gd name="T13" fmla="*/ 0 h 6"/>
                <a:gd name="T14" fmla="*/ 501 w 753"/>
                <a:gd name="T15" fmla="*/ 29 h 6"/>
                <a:gd name="T16" fmla="*/ 372 w 753"/>
                <a:gd name="T17" fmla="*/ 29 h 6"/>
                <a:gd name="T18" fmla="*/ 372 w 753"/>
                <a:gd name="T19" fmla="*/ 0 h 6"/>
                <a:gd name="T20" fmla="*/ 540 w 753"/>
                <a:gd name="T21" fmla="*/ 0 h 6"/>
                <a:gd name="T22" fmla="*/ 733 w 753"/>
                <a:gd name="T23" fmla="*/ 0 h 6"/>
                <a:gd name="T24" fmla="*/ 733 w 753"/>
                <a:gd name="T25" fmla="*/ 29 h 6"/>
                <a:gd name="T26" fmla="*/ 540 w 753"/>
                <a:gd name="T27" fmla="*/ 29 h 6"/>
                <a:gd name="T28" fmla="*/ 540 w 753"/>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6">
                  <a:moveTo>
                    <a:pt x="0" y="0"/>
                  </a:moveTo>
                  <a:lnTo>
                    <a:pt x="164" y="0"/>
                  </a:lnTo>
                  <a:lnTo>
                    <a:pt x="164" y="6"/>
                  </a:lnTo>
                  <a:lnTo>
                    <a:pt x="0" y="6"/>
                  </a:lnTo>
                  <a:lnTo>
                    <a:pt x="0" y="0"/>
                  </a:lnTo>
                  <a:close/>
                  <a:moveTo>
                    <a:pt x="382" y="0"/>
                  </a:moveTo>
                  <a:lnTo>
                    <a:pt x="511" y="0"/>
                  </a:lnTo>
                  <a:lnTo>
                    <a:pt x="511" y="6"/>
                  </a:lnTo>
                  <a:lnTo>
                    <a:pt x="382" y="6"/>
                  </a:lnTo>
                  <a:lnTo>
                    <a:pt x="382" y="0"/>
                  </a:lnTo>
                  <a:close/>
                  <a:moveTo>
                    <a:pt x="550" y="0"/>
                  </a:moveTo>
                  <a:lnTo>
                    <a:pt x="753" y="0"/>
                  </a:lnTo>
                  <a:lnTo>
                    <a:pt x="753" y="6"/>
                  </a:lnTo>
                  <a:lnTo>
                    <a:pt x="550" y="6"/>
                  </a:lnTo>
                  <a:lnTo>
                    <a:pt x="550" y="0"/>
                  </a:lnTo>
                  <a:close/>
                </a:path>
              </a:pathLst>
            </a:custGeom>
            <a:solidFill>
              <a:srgbClr val="0B3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7" name="Freeform 17"/>
            <p:cNvSpPr>
              <a:spLocks noEditPoints="1"/>
            </p:cNvSpPr>
            <p:nvPr/>
          </p:nvSpPr>
          <p:spPr bwMode="auto">
            <a:xfrm>
              <a:off x="247" y="3755"/>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0B3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8" name="Freeform 18"/>
            <p:cNvSpPr>
              <a:spLocks noEditPoints="1"/>
            </p:cNvSpPr>
            <p:nvPr/>
          </p:nvSpPr>
          <p:spPr bwMode="auto">
            <a:xfrm>
              <a:off x="247" y="3750"/>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0A3E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9" name="Freeform 19"/>
            <p:cNvSpPr>
              <a:spLocks noEditPoints="1"/>
            </p:cNvSpPr>
            <p:nvPr/>
          </p:nvSpPr>
          <p:spPr bwMode="auto">
            <a:xfrm>
              <a:off x="247" y="3748"/>
              <a:ext cx="751" cy="7"/>
            </a:xfrm>
            <a:custGeom>
              <a:avLst/>
              <a:gdLst>
                <a:gd name="T0" fmla="*/ 733 w 753"/>
                <a:gd name="T1" fmla="*/ 151 h 5"/>
                <a:gd name="T2" fmla="*/ 540 w 753"/>
                <a:gd name="T3" fmla="*/ 151 h 5"/>
                <a:gd name="T4" fmla="*/ 540 w 753"/>
                <a:gd name="T5" fmla="*/ 0 h 5"/>
                <a:gd name="T6" fmla="*/ 733 w 753"/>
                <a:gd name="T7" fmla="*/ 0 h 5"/>
                <a:gd name="T8" fmla="*/ 733 w 753"/>
                <a:gd name="T9" fmla="*/ 151 h 5"/>
                <a:gd name="T10" fmla="*/ 501 w 753"/>
                <a:gd name="T11" fmla="*/ 151 h 5"/>
                <a:gd name="T12" fmla="*/ 372 w 753"/>
                <a:gd name="T13" fmla="*/ 151 h 5"/>
                <a:gd name="T14" fmla="*/ 372 w 753"/>
                <a:gd name="T15" fmla="*/ 0 h 5"/>
                <a:gd name="T16" fmla="*/ 501 w 753"/>
                <a:gd name="T17" fmla="*/ 0 h 5"/>
                <a:gd name="T18" fmla="*/ 501 w 753"/>
                <a:gd name="T19" fmla="*/ 151 h 5"/>
                <a:gd name="T20" fmla="*/ 164 w 753"/>
                <a:gd name="T21" fmla="*/ 151 h 5"/>
                <a:gd name="T22" fmla="*/ 0 w 753"/>
                <a:gd name="T23" fmla="*/ 151 h 5"/>
                <a:gd name="T24" fmla="*/ 0 w 753"/>
                <a:gd name="T25" fmla="*/ 0 h 5"/>
                <a:gd name="T26" fmla="*/ 164 w 753"/>
                <a:gd name="T27" fmla="*/ 0 h 5"/>
                <a:gd name="T28" fmla="*/ 164 w 753"/>
                <a:gd name="T29" fmla="*/ 15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0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 name="Freeform 20"/>
            <p:cNvSpPr>
              <a:spLocks noEditPoints="1"/>
            </p:cNvSpPr>
            <p:nvPr/>
          </p:nvSpPr>
          <p:spPr bwMode="auto">
            <a:xfrm>
              <a:off x="247" y="3745"/>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0E4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1" name="Freeform 21"/>
            <p:cNvSpPr>
              <a:spLocks noEditPoints="1"/>
            </p:cNvSpPr>
            <p:nvPr/>
          </p:nvSpPr>
          <p:spPr bwMode="auto">
            <a:xfrm>
              <a:off x="247" y="3743"/>
              <a:ext cx="751" cy="5"/>
            </a:xfrm>
            <a:custGeom>
              <a:avLst/>
              <a:gdLst>
                <a:gd name="T0" fmla="*/ 733 w 753"/>
                <a:gd name="T1" fmla="*/ 3 h 6"/>
                <a:gd name="T2" fmla="*/ 540 w 753"/>
                <a:gd name="T3" fmla="*/ 3 h 6"/>
                <a:gd name="T4" fmla="*/ 540 w 753"/>
                <a:gd name="T5" fmla="*/ 0 h 6"/>
                <a:gd name="T6" fmla="*/ 733 w 753"/>
                <a:gd name="T7" fmla="*/ 0 h 6"/>
                <a:gd name="T8" fmla="*/ 733 w 753"/>
                <a:gd name="T9" fmla="*/ 3 h 6"/>
                <a:gd name="T10" fmla="*/ 501 w 753"/>
                <a:gd name="T11" fmla="*/ 3 h 6"/>
                <a:gd name="T12" fmla="*/ 372 w 753"/>
                <a:gd name="T13" fmla="*/ 3 h 6"/>
                <a:gd name="T14" fmla="*/ 372 w 753"/>
                <a:gd name="T15" fmla="*/ 0 h 6"/>
                <a:gd name="T16" fmla="*/ 501 w 753"/>
                <a:gd name="T17" fmla="*/ 0 h 6"/>
                <a:gd name="T18" fmla="*/ 501 w 753"/>
                <a:gd name="T19" fmla="*/ 3 h 6"/>
                <a:gd name="T20" fmla="*/ 164 w 753"/>
                <a:gd name="T21" fmla="*/ 3 h 6"/>
                <a:gd name="T22" fmla="*/ 0 w 753"/>
                <a:gd name="T23" fmla="*/ 3 h 6"/>
                <a:gd name="T24" fmla="*/ 0 w 753"/>
                <a:gd name="T25" fmla="*/ 0 h 6"/>
                <a:gd name="T26" fmla="*/ 164 w 753"/>
                <a:gd name="T27" fmla="*/ 0 h 6"/>
                <a:gd name="T28" fmla="*/ 164 w 753"/>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6">
                  <a:moveTo>
                    <a:pt x="753" y="6"/>
                  </a:moveTo>
                  <a:lnTo>
                    <a:pt x="550" y="6"/>
                  </a:lnTo>
                  <a:lnTo>
                    <a:pt x="550" y="0"/>
                  </a:lnTo>
                  <a:lnTo>
                    <a:pt x="753" y="0"/>
                  </a:lnTo>
                  <a:lnTo>
                    <a:pt x="753" y="6"/>
                  </a:lnTo>
                  <a:close/>
                  <a:moveTo>
                    <a:pt x="511" y="6"/>
                  </a:moveTo>
                  <a:lnTo>
                    <a:pt x="382" y="6"/>
                  </a:lnTo>
                  <a:lnTo>
                    <a:pt x="382" y="0"/>
                  </a:lnTo>
                  <a:lnTo>
                    <a:pt x="511" y="0"/>
                  </a:lnTo>
                  <a:lnTo>
                    <a:pt x="511" y="6"/>
                  </a:lnTo>
                  <a:close/>
                  <a:moveTo>
                    <a:pt x="164" y="6"/>
                  </a:moveTo>
                  <a:lnTo>
                    <a:pt x="0" y="6"/>
                  </a:lnTo>
                  <a:lnTo>
                    <a:pt x="0" y="0"/>
                  </a:lnTo>
                  <a:lnTo>
                    <a:pt x="164" y="0"/>
                  </a:lnTo>
                  <a:lnTo>
                    <a:pt x="164" y="6"/>
                  </a:lnTo>
                  <a:close/>
                </a:path>
              </a:pathLst>
            </a:custGeom>
            <a:solidFill>
              <a:srgbClr val="114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2" name="Freeform 22"/>
            <p:cNvSpPr>
              <a:spLocks noEditPoints="1"/>
            </p:cNvSpPr>
            <p:nvPr/>
          </p:nvSpPr>
          <p:spPr bwMode="auto">
            <a:xfrm>
              <a:off x="247" y="3741"/>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042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3" name="Freeform 23"/>
            <p:cNvSpPr>
              <a:spLocks noEditPoints="1"/>
            </p:cNvSpPr>
            <p:nvPr/>
          </p:nvSpPr>
          <p:spPr bwMode="auto">
            <a:xfrm>
              <a:off x="247" y="3738"/>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042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4" name="Freeform 24"/>
            <p:cNvSpPr>
              <a:spLocks noEditPoints="1"/>
            </p:cNvSpPr>
            <p:nvPr/>
          </p:nvSpPr>
          <p:spPr bwMode="auto">
            <a:xfrm>
              <a:off x="247" y="3736"/>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444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5" name="Freeform 25"/>
            <p:cNvSpPr>
              <a:spLocks noEditPoints="1"/>
            </p:cNvSpPr>
            <p:nvPr/>
          </p:nvSpPr>
          <p:spPr bwMode="auto">
            <a:xfrm>
              <a:off x="247" y="3734"/>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444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6" name="Freeform 26"/>
            <p:cNvSpPr>
              <a:spLocks noEditPoints="1"/>
            </p:cNvSpPr>
            <p:nvPr/>
          </p:nvSpPr>
          <p:spPr bwMode="auto">
            <a:xfrm>
              <a:off x="247" y="3729"/>
              <a:ext cx="751" cy="7"/>
            </a:xfrm>
            <a:custGeom>
              <a:avLst/>
              <a:gdLst>
                <a:gd name="T0" fmla="*/ 733 w 753"/>
                <a:gd name="T1" fmla="*/ 29 h 6"/>
                <a:gd name="T2" fmla="*/ 540 w 753"/>
                <a:gd name="T3" fmla="*/ 29 h 6"/>
                <a:gd name="T4" fmla="*/ 540 w 753"/>
                <a:gd name="T5" fmla="*/ 0 h 6"/>
                <a:gd name="T6" fmla="*/ 733 w 753"/>
                <a:gd name="T7" fmla="*/ 0 h 6"/>
                <a:gd name="T8" fmla="*/ 733 w 753"/>
                <a:gd name="T9" fmla="*/ 29 h 6"/>
                <a:gd name="T10" fmla="*/ 501 w 753"/>
                <a:gd name="T11" fmla="*/ 29 h 6"/>
                <a:gd name="T12" fmla="*/ 372 w 753"/>
                <a:gd name="T13" fmla="*/ 29 h 6"/>
                <a:gd name="T14" fmla="*/ 372 w 753"/>
                <a:gd name="T15" fmla="*/ 0 h 6"/>
                <a:gd name="T16" fmla="*/ 501 w 753"/>
                <a:gd name="T17" fmla="*/ 0 h 6"/>
                <a:gd name="T18" fmla="*/ 501 w 753"/>
                <a:gd name="T19" fmla="*/ 29 h 6"/>
                <a:gd name="T20" fmla="*/ 164 w 753"/>
                <a:gd name="T21" fmla="*/ 29 h 6"/>
                <a:gd name="T22" fmla="*/ 0 w 753"/>
                <a:gd name="T23" fmla="*/ 29 h 6"/>
                <a:gd name="T24" fmla="*/ 0 w 753"/>
                <a:gd name="T25" fmla="*/ 0 h 6"/>
                <a:gd name="T26" fmla="*/ 164 w 753"/>
                <a:gd name="T27" fmla="*/ 0 h 6"/>
                <a:gd name="T28" fmla="*/ 164 w 753"/>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6">
                  <a:moveTo>
                    <a:pt x="753" y="6"/>
                  </a:moveTo>
                  <a:lnTo>
                    <a:pt x="550" y="6"/>
                  </a:lnTo>
                  <a:lnTo>
                    <a:pt x="550" y="0"/>
                  </a:lnTo>
                  <a:lnTo>
                    <a:pt x="753" y="0"/>
                  </a:lnTo>
                  <a:lnTo>
                    <a:pt x="753" y="6"/>
                  </a:lnTo>
                  <a:close/>
                  <a:moveTo>
                    <a:pt x="511" y="6"/>
                  </a:moveTo>
                  <a:lnTo>
                    <a:pt x="382" y="6"/>
                  </a:lnTo>
                  <a:lnTo>
                    <a:pt x="382" y="0"/>
                  </a:lnTo>
                  <a:lnTo>
                    <a:pt x="511" y="0"/>
                  </a:lnTo>
                  <a:lnTo>
                    <a:pt x="511" y="6"/>
                  </a:lnTo>
                  <a:close/>
                  <a:moveTo>
                    <a:pt x="164" y="6"/>
                  </a:moveTo>
                  <a:lnTo>
                    <a:pt x="0" y="6"/>
                  </a:lnTo>
                  <a:lnTo>
                    <a:pt x="0" y="0"/>
                  </a:lnTo>
                  <a:lnTo>
                    <a:pt x="164" y="0"/>
                  </a:lnTo>
                  <a:lnTo>
                    <a:pt x="164" y="6"/>
                  </a:lnTo>
                  <a:close/>
                </a:path>
              </a:pathLst>
            </a:custGeom>
            <a:solidFill>
              <a:srgbClr val="174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7" name="Freeform 27"/>
            <p:cNvSpPr>
              <a:spLocks noEditPoints="1"/>
            </p:cNvSpPr>
            <p:nvPr/>
          </p:nvSpPr>
          <p:spPr bwMode="auto">
            <a:xfrm>
              <a:off x="247" y="3729"/>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74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8" name="Freeform 28"/>
            <p:cNvSpPr>
              <a:spLocks noEditPoints="1"/>
            </p:cNvSpPr>
            <p:nvPr/>
          </p:nvSpPr>
          <p:spPr bwMode="auto">
            <a:xfrm>
              <a:off x="247" y="3724"/>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B47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9" name="Freeform 29"/>
            <p:cNvSpPr>
              <a:spLocks noEditPoints="1"/>
            </p:cNvSpPr>
            <p:nvPr/>
          </p:nvSpPr>
          <p:spPr bwMode="auto">
            <a:xfrm>
              <a:off x="247" y="3722"/>
              <a:ext cx="751" cy="7"/>
            </a:xfrm>
            <a:custGeom>
              <a:avLst/>
              <a:gdLst>
                <a:gd name="T0" fmla="*/ 733 w 753"/>
                <a:gd name="T1" fmla="*/ 29 h 6"/>
                <a:gd name="T2" fmla="*/ 540 w 753"/>
                <a:gd name="T3" fmla="*/ 29 h 6"/>
                <a:gd name="T4" fmla="*/ 540 w 753"/>
                <a:gd name="T5" fmla="*/ 0 h 6"/>
                <a:gd name="T6" fmla="*/ 733 w 753"/>
                <a:gd name="T7" fmla="*/ 0 h 6"/>
                <a:gd name="T8" fmla="*/ 733 w 753"/>
                <a:gd name="T9" fmla="*/ 29 h 6"/>
                <a:gd name="T10" fmla="*/ 501 w 753"/>
                <a:gd name="T11" fmla="*/ 29 h 6"/>
                <a:gd name="T12" fmla="*/ 372 w 753"/>
                <a:gd name="T13" fmla="*/ 29 h 6"/>
                <a:gd name="T14" fmla="*/ 372 w 753"/>
                <a:gd name="T15" fmla="*/ 0 h 6"/>
                <a:gd name="T16" fmla="*/ 501 w 753"/>
                <a:gd name="T17" fmla="*/ 0 h 6"/>
                <a:gd name="T18" fmla="*/ 501 w 753"/>
                <a:gd name="T19" fmla="*/ 29 h 6"/>
                <a:gd name="T20" fmla="*/ 164 w 753"/>
                <a:gd name="T21" fmla="*/ 29 h 6"/>
                <a:gd name="T22" fmla="*/ 0 w 753"/>
                <a:gd name="T23" fmla="*/ 29 h 6"/>
                <a:gd name="T24" fmla="*/ 0 w 753"/>
                <a:gd name="T25" fmla="*/ 0 h 6"/>
                <a:gd name="T26" fmla="*/ 164 w 753"/>
                <a:gd name="T27" fmla="*/ 0 h 6"/>
                <a:gd name="T28" fmla="*/ 164 w 753"/>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6">
                  <a:moveTo>
                    <a:pt x="753" y="6"/>
                  </a:moveTo>
                  <a:lnTo>
                    <a:pt x="550" y="6"/>
                  </a:lnTo>
                  <a:lnTo>
                    <a:pt x="550" y="0"/>
                  </a:lnTo>
                  <a:lnTo>
                    <a:pt x="753" y="0"/>
                  </a:lnTo>
                  <a:lnTo>
                    <a:pt x="753" y="6"/>
                  </a:lnTo>
                  <a:close/>
                  <a:moveTo>
                    <a:pt x="511" y="6"/>
                  </a:moveTo>
                  <a:lnTo>
                    <a:pt x="382" y="6"/>
                  </a:lnTo>
                  <a:lnTo>
                    <a:pt x="382" y="0"/>
                  </a:lnTo>
                  <a:lnTo>
                    <a:pt x="511" y="0"/>
                  </a:lnTo>
                  <a:lnTo>
                    <a:pt x="511" y="6"/>
                  </a:lnTo>
                  <a:close/>
                  <a:moveTo>
                    <a:pt x="164" y="6"/>
                  </a:moveTo>
                  <a:lnTo>
                    <a:pt x="0" y="6"/>
                  </a:lnTo>
                  <a:lnTo>
                    <a:pt x="0" y="0"/>
                  </a:lnTo>
                  <a:lnTo>
                    <a:pt x="164" y="0"/>
                  </a:lnTo>
                  <a:lnTo>
                    <a:pt x="164" y="6"/>
                  </a:lnTo>
                  <a:close/>
                </a:path>
              </a:pathLst>
            </a:custGeom>
            <a:solidFill>
              <a:srgbClr val="1B47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0" name="Freeform 30"/>
            <p:cNvSpPr>
              <a:spLocks noEditPoints="1"/>
            </p:cNvSpPr>
            <p:nvPr/>
          </p:nvSpPr>
          <p:spPr bwMode="auto">
            <a:xfrm>
              <a:off x="247" y="3720"/>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A48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 name="Freeform 31"/>
            <p:cNvSpPr>
              <a:spLocks noEditPoints="1"/>
            </p:cNvSpPr>
            <p:nvPr/>
          </p:nvSpPr>
          <p:spPr bwMode="auto">
            <a:xfrm>
              <a:off x="247" y="3717"/>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D48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2" name="Freeform 32"/>
            <p:cNvSpPr>
              <a:spLocks noEditPoints="1"/>
            </p:cNvSpPr>
            <p:nvPr/>
          </p:nvSpPr>
          <p:spPr bwMode="auto">
            <a:xfrm>
              <a:off x="247" y="3715"/>
              <a:ext cx="751" cy="5"/>
            </a:xfrm>
            <a:custGeom>
              <a:avLst/>
              <a:gdLst>
                <a:gd name="T0" fmla="*/ 733 w 753"/>
                <a:gd name="T1" fmla="*/ 5 h 5"/>
                <a:gd name="T2" fmla="*/ 540 w 753"/>
                <a:gd name="T3" fmla="*/ 5 h 5"/>
                <a:gd name="T4" fmla="*/ 540 w 753"/>
                <a:gd name="T5" fmla="*/ 0 h 5"/>
                <a:gd name="T6" fmla="*/ 694 w 753"/>
                <a:gd name="T7" fmla="*/ 0 h 5"/>
                <a:gd name="T8" fmla="*/ 733 w 753"/>
                <a:gd name="T9" fmla="*/ 2 h 5"/>
                <a:gd name="T10" fmla="*/ 733 w 753"/>
                <a:gd name="T11" fmla="*/ 5 h 5"/>
                <a:gd name="T12" fmla="*/ 501 w 753"/>
                <a:gd name="T13" fmla="*/ 5 h 5"/>
                <a:gd name="T14" fmla="*/ 372 w 753"/>
                <a:gd name="T15" fmla="*/ 5 h 5"/>
                <a:gd name="T16" fmla="*/ 372 w 753"/>
                <a:gd name="T17" fmla="*/ 0 h 5"/>
                <a:gd name="T18" fmla="*/ 501 w 753"/>
                <a:gd name="T19" fmla="*/ 0 h 5"/>
                <a:gd name="T20" fmla="*/ 501 w 753"/>
                <a:gd name="T21" fmla="*/ 5 h 5"/>
                <a:gd name="T22" fmla="*/ 164 w 753"/>
                <a:gd name="T23" fmla="*/ 5 h 5"/>
                <a:gd name="T24" fmla="*/ 0 w 753"/>
                <a:gd name="T25" fmla="*/ 5 h 5"/>
                <a:gd name="T26" fmla="*/ 0 w 753"/>
                <a:gd name="T27" fmla="*/ 0 h 5"/>
                <a:gd name="T28" fmla="*/ 164 w 753"/>
                <a:gd name="T29" fmla="*/ 0 h 5"/>
                <a:gd name="T30" fmla="*/ 164 w 753"/>
                <a:gd name="T31" fmla="*/ 5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53" h="5">
                  <a:moveTo>
                    <a:pt x="753" y="5"/>
                  </a:moveTo>
                  <a:lnTo>
                    <a:pt x="550" y="5"/>
                  </a:lnTo>
                  <a:lnTo>
                    <a:pt x="550" y="0"/>
                  </a:lnTo>
                  <a:lnTo>
                    <a:pt x="714" y="0"/>
                  </a:lnTo>
                  <a:lnTo>
                    <a:pt x="753" y="2"/>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D4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 name="Freeform 33"/>
            <p:cNvSpPr>
              <a:spLocks noEditPoints="1"/>
            </p:cNvSpPr>
            <p:nvPr/>
          </p:nvSpPr>
          <p:spPr bwMode="auto">
            <a:xfrm>
              <a:off x="247" y="3713"/>
              <a:ext cx="751" cy="5"/>
            </a:xfrm>
            <a:custGeom>
              <a:avLst/>
              <a:gdLst>
                <a:gd name="T0" fmla="*/ 733 w 753"/>
                <a:gd name="T1" fmla="*/ 5 h 5"/>
                <a:gd name="T2" fmla="*/ 540 w 753"/>
                <a:gd name="T3" fmla="*/ 5 h 5"/>
                <a:gd name="T4" fmla="*/ 540 w 753"/>
                <a:gd name="T5" fmla="*/ 3 h 5"/>
                <a:gd name="T6" fmla="*/ 555 w 753"/>
                <a:gd name="T7" fmla="*/ 3 h 5"/>
                <a:gd name="T8" fmla="*/ 553 w 753"/>
                <a:gd name="T9" fmla="*/ 0 h 5"/>
                <a:gd name="T10" fmla="*/ 670 w 753"/>
                <a:gd name="T11" fmla="*/ 0 h 5"/>
                <a:gd name="T12" fmla="*/ 673 w 753"/>
                <a:gd name="T13" fmla="*/ 3 h 5"/>
                <a:gd name="T14" fmla="*/ 733 w 753"/>
                <a:gd name="T15" fmla="*/ 5 h 5"/>
                <a:gd name="T16" fmla="*/ 733 w 753"/>
                <a:gd name="T17" fmla="*/ 5 h 5"/>
                <a:gd name="T18" fmla="*/ 501 w 753"/>
                <a:gd name="T19" fmla="*/ 5 h 5"/>
                <a:gd name="T20" fmla="*/ 372 w 753"/>
                <a:gd name="T21" fmla="*/ 5 h 5"/>
                <a:gd name="T22" fmla="*/ 372 w 753"/>
                <a:gd name="T23" fmla="*/ 3 h 5"/>
                <a:gd name="T24" fmla="*/ 392 w 753"/>
                <a:gd name="T25" fmla="*/ 3 h 5"/>
                <a:gd name="T26" fmla="*/ 392 w 753"/>
                <a:gd name="T27" fmla="*/ 0 h 5"/>
                <a:gd name="T28" fmla="*/ 501 w 753"/>
                <a:gd name="T29" fmla="*/ 0 h 5"/>
                <a:gd name="T30" fmla="*/ 501 w 753"/>
                <a:gd name="T31" fmla="*/ 5 h 5"/>
                <a:gd name="T32" fmla="*/ 164 w 753"/>
                <a:gd name="T33" fmla="*/ 5 h 5"/>
                <a:gd name="T34" fmla="*/ 0 w 753"/>
                <a:gd name="T35" fmla="*/ 5 h 5"/>
                <a:gd name="T36" fmla="*/ 0 w 753"/>
                <a:gd name="T37" fmla="*/ 3 h 5"/>
                <a:gd name="T38" fmla="*/ 21 w 753"/>
                <a:gd name="T39" fmla="*/ 3 h 5"/>
                <a:gd name="T40" fmla="*/ 21 w 753"/>
                <a:gd name="T41" fmla="*/ 0 h 5"/>
                <a:gd name="T42" fmla="*/ 130 w 753"/>
                <a:gd name="T43" fmla="*/ 0 h 5"/>
                <a:gd name="T44" fmla="*/ 130 w 753"/>
                <a:gd name="T45" fmla="*/ 3 h 5"/>
                <a:gd name="T46" fmla="*/ 164 w 753"/>
                <a:gd name="T47" fmla="*/ 3 h 5"/>
                <a:gd name="T48" fmla="*/ 164 w 753"/>
                <a:gd name="T49" fmla="*/ 5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3" h="5">
                  <a:moveTo>
                    <a:pt x="753" y="5"/>
                  </a:moveTo>
                  <a:lnTo>
                    <a:pt x="550" y="5"/>
                  </a:lnTo>
                  <a:lnTo>
                    <a:pt x="550" y="3"/>
                  </a:lnTo>
                  <a:lnTo>
                    <a:pt x="566" y="3"/>
                  </a:lnTo>
                  <a:lnTo>
                    <a:pt x="563" y="0"/>
                  </a:lnTo>
                  <a:lnTo>
                    <a:pt x="690" y="0"/>
                  </a:lnTo>
                  <a:lnTo>
                    <a:pt x="693" y="3"/>
                  </a:lnTo>
                  <a:lnTo>
                    <a:pt x="753" y="5"/>
                  </a:lnTo>
                  <a:close/>
                  <a:moveTo>
                    <a:pt x="511" y="5"/>
                  </a:moveTo>
                  <a:lnTo>
                    <a:pt x="382" y="5"/>
                  </a:lnTo>
                  <a:lnTo>
                    <a:pt x="382" y="3"/>
                  </a:lnTo>
                  <a:lnTo>
                    <a:pt x="402" y="3"/>
                  </a:lnTo>
                  <a:lnTo>
                    <a:pt x="402" y="0"/>
                  </a:lnTo>
                  <a:lnTo>
                    <a:pt x="511" y="0"/>
                  </a:lnTo>
                  <a:lnTo>
                    <a:pt x="511" y="5"/>
                  </a:lnTo>
                  <a:close/>
                  <a:moveTo>
                    <a:pt x="164" y="5"/>
                  </a:moveTo>
                  <a:lnTo>
                    <a:pt x="0" y="5"/>
                  </a:lnTo>
                  <a:lnTo>
                    <a:pt x="0" y="3"/>
                  </a:lnTo>
                  <a:lnTo>
                    <a:pt x="21" y="3"/>
                  </a:lnTo>
                  <a:lnTo>
                    <a:pt x="21" y="0"/>
                  </a:lnTo>
                  <a:lnTo>
                    <a:pt x="130" y="0"/>
                  </a:lnTo>
                  <a:lnTo>
                    <a:pt x="130" y="3"/>
                  </a:lnTo>
                  <a:lnTo>
                    <a:pt x="164" y="3"/>
                  </a:lnTo>
                  <a:lnTo>
                    <a:pt x="164" y="5"/>
                  </a:lnTo>
                  <a:close/>
                </a:path>
              </a:pathLst>
            </a:custGeom>
            <a:solidFill>
              <a:srgbClr val="214A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4" name="Freeform 34"/>
            <p:cNvSpPr>
              <a:spLocks noEditPoints="1"/>
            </p:cNvSpPr>
            <p:nvPr/>
          </p:nvSpPr>
          <p:spPr bwMode="auto">
            <a:xfrm>
              <a:off x="247" y="3708"/>
              <a:ext cx="712" cy="7"/>
            </a:xfrm>
            <a:custGeom>
              <a:avLst/>
              <a:gdLst>
                <a:gd name="T0" fmla="*/ 694 w 714"/>
                <a:gd name="T1" fmla="*/ 29 h 6"/>
                <a:gd name="T2" fmla="*/ 532 w 714"/>
                <a:gd name="T3" fmla="*/ 29 h 6"/>
                <a:gd name="T4" fmla="*/ 532 w 714"/>
                <a:gd name="T5" fmla="*/ 29 h 6"/>
                <a:gd name="T6" fmla="*/ 546 w 714"/>
                <a:gd name="T7" fmla="*/ 29 h 6"/>
                <a:gd name="T8" fmla="*/ 541 w 714"/>
                <a:gd name="T9" fmla="*/ 0 h 6"/>
                <a:gd name="T10" fmla="*/ 670 w 714"/>
                <a:gd name="T11" fmla="*/ 0 h 6"/>
                <a:gd name="T12" fmla="*/ 673 w 714"/>
                <a:gd name="T13" fmla="*/ 29 h 6"/>
                <a:gd name="T14" fmla="*/ 694 w 714"/>
                <a:gd name="T15" fmla="*/ 29 h 6"/>
                <a:gd name="T16" fmla="*/ 501 w 714"/>
                <a:gd name="T17" fmla="*/ 29 h 6"/>
                <a:gd name="T18" fmla="*/ 372 w 714"/>
                <a:gd name="T19" fmla="*/ 29 h 6"/>
                <a:gd name="T20" fmla="*/ 372 w 714"/>
                <a:gd name="T21" fmla="*/ 29 h 6"/>
                <a:gd name="T22" fmla="*/ 392 w 714"/>
                <a:gd name="T23" fmla="*/ 29 h 6"/>
                <a:gd name="T24" fmla="*/ 392 w 714"/>
                <a:gd name="T25" fmla="*/ 0 h 6"/>
                <a:gd name="T26" fmla="*/ 501 w 714"/>
                <a:gd name="T27" fmla="*/ 0 h 6"/>
                <a:gd name="T28" fmla="*/ 501 w 714"/>
                <a:gd name="T29" fmla="*/ 29 h 6"/>
                <a:gd name="T30" fmla="*/ 164 w 714"/>
                <a:gd name="T31" fmla="*/ 29 h 6"/>
                <a:gd name="T32" fmla="*/ 0 w 714"/>
                <a:gd name="T33" fmla="*/ 29 h 6"/>
                <a:gd name="T34" fmla="*/ 0 w 714"/>
                <a:gd name="T35" fmla="*/ 29 h 6"/>
                <a:gd name="T36" fmla="*/ 21 w 714"/>
                <a:gd name="T37" fmla="*/ 29 h 6"/>
                <a:gd name="T38" fmla="*/ 21 w 714"/>
                <a:gd name="T39" fmla="*/ 0 h 6"/>
                <a:gd name="T40" fmla="*/ 130 w 714"/>
                <a:gd name="T41" fmla="*/ 0 h 6"/>
                <a:gd name="T42" fmla="*/ 130 w 714"/>
                <a:gd name="T43" fmla="*/ 29 h 6"/>
                <a:gd name="T44" fmla="*/ 164 w 714"/>
                <a:gd name="T45" fmla="*/ 29 h 6"/>
                <a:gd name="T46" fmla="*/ 164 w 714"/>
                <a:gd name="T47" fmla="*/ 29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14" h="6">
                  <a:moveTo>
                    <a:pt x="714" y="6"/>
                  </a:moveTo>
                  <a:lnTo>
                    <a:pt x="550" y="6"/>
                  </a:lnTo>
                  <a:lnTo>
                    <a:pt x="566" y="6"/>
                  </a:lnTo>
                  <a:lnTo>
                    <a:pt x="561" y="0"/>
                  </a:lnTo>
                  <a:lnTo>
                    <a:pt x="690" y="0"/>
                  </a:lnTo>
                  <a:lnTo>
                    <a:pt x="693" y="6"/>
                  </a:lnTo>
                  <a:lnTo>
                    <a:pt x="714" y="6"/>
                  </a:lnTo>
                  <a:close/>
                  <a:moveTo>
                    <a:pt x="511" y="6"/>
                  </a:moveTo>
                  <a:lnTo>
                    <a:pt x="382" y="6"/>
                  </a:lnTo>
                  <a:lnTo>
                    <a:pt x="402" y="6"/>
                  </a:lnTo>
                  <a:lnTo>
                    <a:pt x="402" y="0"/>
                  </a:lnTo>
                  <a:lnTo>
                    <a:pt x="511" y="0"/>
                  </a:lnTo>
                  <a:lnTo>
                    <a:pt x="511" y="6"/>
                  </a:lnTo>
                  <a:close/>
                  <a:moveTo>
                    <a:pt x="164" y="6"/>
                  </a:moveTo>
                  <a:lnTo>
                    <a:pt x="0" y="6"/>
                  </a:lnTo>
                  <a:lnTo>
                    <a:pt x="21" y="6"/>
                  </a:lnTo>
                  <a:lnTo>
                    <a:pt x="21" y="0"/>
                  </a:lnTo>
                  <a:lnTo>
                    <a:pt x="130" y="0"/>
                  </a:lnTo>
                  <a:lnTo>
                    <a:pt x="130" y="6"/>
                  </a:lnTo>
                  <a:lnTo>
                    <a:pt x="164" y="6"/>
                  </a:lnTo>
                  <a:close/>
                </a:path>
              </a:pathLst>
            </a:custGeom>
            <a:solidFill>
              <a:srgbClr val="214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5" name="Freeform 35"/>
            <p:cNvSpPr>
              <a:spLocks noEditPoints="1"/>
            </p:cNvSpPr>
            <p:nvPr/>
          </p:nvSpPr>
          <p:spPr bwMode="auto">
            <a:xfrm>
              <a:off x="267" y="3708"/>
              <a:ext cx="669" cy="5"/>
            </a:xfrm>
            <a:custGeom>
              <a:avLst/>
              <a:gdLst>
                <a:gd name="T0" fmla="*/ 669 w 669"/>
                <a:gd name="T1" fmla="*/ 5 h 5"/>
                <a:gd name="T2" fmla="*/ 542 w 669"/>
                <a:gd name="T3" fmla="*/ 5 h 5"/>
                <a:gd name="T4" fmla="*/ 540 w 669"/>
                <a:gd name="T5" fmla="*/ 0 h 5"/>
                <a:gd name="T6" fmla="*/ 667 w 669"/>
                <a:gd name="T7" fmla="*/ 0 h 5"/>
                <a:gd name="T8" fmla="*/ 669 w 669"/>
                <a:gd name="T9" fmla="*/ 5 h 5"/>
                <a:gd name="T10" fmla="*/ 490 w 669"/>
                <a:gd name="T11" fmla="*/ 5 h 5"/>
                <a:gd name="T12" fmla="*/ 381 w 669"/>
                <a:gd name="T13" fmla="*/ 5 h 5"/>
                <a:gd name="T14" fmla="*/ 381 w 669"/>
                <a:gd name="T15" fmla="*/ 0 h 5"/>
                <a:gd name="T16" fmla="*/ 490 w 669"/>
                <a:gd name="T17" fmla="*/ 0 h 5"/>
                <a:gd name="T18" fmla="*/ 490 w 669"/>
                <a:gd name="T19" fmla="*/ 5 h 5"/>
                <a:gd name="T20" fmla="*/ 109 w 669"/>
                <a:gd name="T21" fmla="*/ 5 h 5"/>
                <a:gd name="T22" fmla="*/ 0 w 669"/>
                <a:gd name="T23" fmla="*/ 5 h 5"/>
                <a:gd name="T24" fmla="*/ 0 w 669"/>
                <a:gd name="T25" fmla="*/ 0 h 5"/>
                <a:gd name="T26" fmla="*/ 109 w 669"/>
                <a:gd name="T27" fmla="*/ 0 h 5"/>
                <a:gd name="T28" fmla="*/ 109 w 669"/>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9" h="5">
                  <a:moveTo>
                    <a:pt x="669" y="5"/>
                  </a:moveTo>
                  <a:lnTo>
                    <a:pt x="542" y="5"/>
                  </a:lnTo>
                  <a:lnTo>
                    <a:pt x="540" y="0"/>
                  </a:lnTo>
                  <a:lnTo>
                    <a:pt x="667" y="0"/>
                  </a:lnTo>
                  <a:lnTo>
                    <a:pt x="669"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44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6" name="Freeform 36"/>
            <p:cNvSpPr>
              <a:spLocks noEditPoints="1"/>
            </p:cNvSpPr>
            <p:nvPr/>
          </p:nvSpPr>
          <p:spPr bwMode="auto">
            <a:xfrm>
              <a:off x="267" y="3703"/>
              <a:ext cx="669" cy="5"/>
            </a:xfrm>
            <a:custGeom>
              <a:avLst/>
              <a:gdLst>
                <a:gd name="T0" fmla="*/ 669 w 669"/>
                <a:gd name="T1" fmla="*/ 5 h 5"/>
                <a:gd name="T2" fmla="*/ 540 w 669"/>
                <a:gd name="T3" fmla="*/ 5 h 5"/>
                <a:gd name="T4" fmla="*/ 537 w 669"/>
                <a:gd name="T5" fmla="*/ 0 h 5"/>
                <a:gd name="T6" fmla="*/ 664 w 669"/>
                <a:gd name="T7" fmla="*/ 0 h 5"/>
                <a:gd name="T8" fmla="*/ 664 w 669"/>
                <a:gd name="T9" fmla="*/ 3 h 5"/>
                <a:gd name="T10" fmla="*/ 669 w 669"/>
                <a:gd name="T11" fmla="*/ 5 h 5"/>
                <a:gd name="T12" fmla="*/ 490 w 669"/>
                <a:gd name="T13" fmla="*/ 5 h 5"/>
                <a:gd name="T14" fmla="*/ 381 w 669"/>
                <a:gd name="T15" fmla="*/ 5 h 5"/>
                <a:gd name="T16" fmla="*/ 381 w 669"/>
                <a:gd name="T17" fmla="*/ 0 h 5"/>
                <a:gd name="T18" fmla="*/ 490 w 669"/>
                <a:gd name="T19" fmla="*/ 0 h 5"/>
                <a:gd name="T20" fmla="*/ 490 w 669"/>
                <a:gd name="T21" fmla="*/ 5 h 5"/>
                <a:gd name="T22" fmla="*/ 109 w 669"/>
                <a:gd name="T23" fmla="*/ 5 h 5"/>
                <a:gd name="T24" fmla="*/ 0 w 669"/>
                <a:gd name="T25" fmla="*/ 5 h 5"/>
                <a:gd name="T26" fmla="*/ 0 w 669"/>
                <a:gd name="T27" fmla="*/ 0 h 5"/>
                <a:gd name="T28" fmla="*/ 109 w 669"/>
                <a:gd name="T29" fmla="*/ 0 h 5"/>
                <a:gd name="T30" fmla="*/ 109 w 669"/>
                <a:gd name="T31" fmla="*/ 5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9" h="5">
                  <a:moveTo>
                    <a:pt x="669" y="5"/>
                  </a:moveTo>
                  <a:lnTo>
                    <a:pt x="540" y="5"/>
                  </a:lnTo>
                  <a:lnTo>
                    <a:pt x="537" y="0"/>
                  </a:lnTo>
                  <a:lnTo>
                    <a:pt x="664" y="0"/>
                  </a:lnTo>
                  <a:lnTo>
                    <a:pt x="664" y="3"/>
                  </a:lnTo>
                  <a:lnTo>
                    <a:pt x="669"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34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7" name="Freeform 37"/>
            <p:cNvSpPr>
              <a:spLocks noEditPoints="1"/>
            </p:cNvSpPr>
            <p:nvPr/>
          </p:nvSpPr>
          <p:spPr bwMode="auto">
            <a:xfrm>
              <a:off x="267" y="3701"/>
              <a:ext cx="667" cy="7"/>
            </a:xfrm>
            <a:custGeom>
              <a:avLst/>
              <a:gdLst>
                <a:gd name="T0" fmla="*/ 667 w 667"/>
                <a:gd name="T1" fmla="*/ 151 h 5"/>
                <a:gd name="T2" fmla="*/ 540 w 667"/>
                <a:gd name="T3" fmla="*/ 151 h 5"/>
                <a:gd name="T4" fmla="*/ 534 w 667"/>
                <a:gd name="T5" fmla="*/ 0 h 5"/>
                <a:gd name="T6" fmla="*/ 662 w 667"/>
                <a:gd name="T7" fmla="*/ 0 h 5"/>
                <a:gd name="T8" fmla="*/ 664 w 667"/>
                <a:gd name="T9" fmla="*/ 151 h 5"/>
                <a:gd name="T10" fmla="*/ 667 w 667"/>
                <a:gd name="T11" fmla="*/ 151 h 5"/>
                <a:gd name="T12" fmla="*/ 490 w 667"/>
                <a:gd name="T13" fmla="*/ 151 h 5"/>
                <a:gd name="T14" fmla="*/ 381 w 667"/>
                <a:gd name="T15" fmla="*/ 151 h 5"/>
                <a:gd name="T16" fmla="*/ 381 w 667"/>
                <a:gd name="T17" fmla="*/ 0 h 5"/>
                <a:gd name="T18" fmla="*/ 490 w 667"/>
                <a:gd name="T19" fmla="*/ 0 h 5"/>
                <a:gd name="T20" fmla="*/ 490 w 667"/>
                <a:gd name="T21" fmla="*/ 151 h 5"/>
                <a:gd name="T22" fmla="*/ 109 w 667"/>
                <a:gd name="T23" fmla="*/ 151 h 5"/>
                <a:gd name="T24" fmla="*/ 0 w 667"/>
                <a:gd name="T25" fmla="*/ 151 h 5"/>
                <a:gd name="T26" fmla="*/ 0 w 667"/>
                <a:gd name="T27" fmla="*/ 0 h 5"/>
                <a:gd name="T28" fmla="*/ 109 w 667"/>
                <a:gd name="T29" fmla="*/ 0 h 5"/>
                <a:gd name="T30" fmla="*/ 109 w 667"/>
                <a:gd name="T31" fmla="*/ 151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7" h="5">
                  <a:moveTo>
                    <a:pt x="667" y="5"/>
                  </a:moveTo>
                  <a:lnTo>
                    <a:pt x="540" y="5"/>
                  </a:lnTo>
                  <a:lnTo>
                    <a:pt x="534" y="0"/>
                  </a:lnTo>
                  <a:lnTo>
                    <a:pt x="662" y="0"/>
                  </a:lnTo>
                  <a:lnTo>
                    <a:pt x="664" y="5"/>
                  </a:lnTo>
                  <a:lnTo>
                    <a:pt x="667"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34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8" name="Freeform 38"/>
            <p:cNvSpPr>
              <a:spLocks noEditPoints="1"/>
            </p:cNvSpPr>
            <p:nvPr/>
          </p:nvSpPr>
          <p:spPr bwMode="auto">
            <a:xfrm>
              <a:off x="267" y="3698"/>
              <a:ext cx="664" cy="5"/>
            </a:xfrm>
            <a:custGeom>
              <a:avLst/>
              <a:gdLst>
                <a:gd name="T0" fmla="*/ 664 w 664"/>
                <a:gd name="T1" fmla="*/ 5 h 5"/>
                <a:gd name="T2" fmla="*/ 537 w 664"/>
                <a:gd name="T3" fmla="*/ 5 h 5"/>
                <a:gd name="T4" fmla="*/ 532 w 664"/>
                <a:gd name="T5" fmla="*/ 0 h 5"/>
                <a:gd name="T6" fmla="*/ 659 w 664"/>
                <a:gd name="T7" fmla="*/ 0 h 5"/>
                <a:gd name="T8" fmla="*/ 664 w 664"/>
                <a:gd name="T9" fmla="*/ 5 h 5"/>
                <a:gd name="T10" fmla="*/ 490 w 664"/>
                <a:gd name="T11" fmla="*/ 5 h 5"/>
                <a:gd name="T12" fmla="*/ 381 w 664"/>
                <a:gd name="T13" fmla="*/ 5 h 5"/>
                <a:gd name="T14" fmla="*/ 381 w 664"/>
                <a:gd name="T15" fmla="*/ 0 h 5"/>
                <a:gd name="T16" fmla="*/ 490 w 664"/>
                <a:gd name="T17" fmla="*/ 0 h 5"/>
                <a:gd name="T18" fmla="*/ 490 w 664"/>
                <a:gd name="T19" fmla="*/ 5 h 5"/>
                <a:gd name="T20" fmla="*/ 109 w 664"/>
                <a:gd name="T21" fmla="*/ 5 h 5"/>
                <a:gd name="T22" fmla="*/ 0 w 664"/>
                <a:gd name="T23" fmla="*/ 5 h 5"/>
                <a:gd name="T24" fmla="*/ 0 w 664"/>
                <a:gd name="T25" fmla="*/ 0 h 5"/>
                <a:gd name="T26" fmla="*/ 109 w 664"/>
                <a:gd name="T27" fmla="*/ 0 h 5"/>
                <a:gd name="T28" fmla="*/ 109 w 66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4" h="5">
                  <a:moveTo>
                    <a:pt x="664" y="5"/>
                  </a:moveTo>
                  <a:lnTo>
                    <a:pt x="537" y="5"/>
                  </a:lnTo>
                  <a:lnTo>
                    <a:pt x="532" y="0"/>
                  </a:lnTo>
                  <a:lnTo>
                    <a:pt x="659" y="0"/>
                  </a:lnTo>
                  <a:lnTo>
                    <a:pt x="664"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64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9" name="Freeform 39"/>
            <p:cNvSpPr>
              <a:spLocks noEditPoints="1"/>
            </p:cNvSpPr>
            <p:nvPr/>
          </p:nvSpPr>
          <p:spPr bwMode="auto">
            <a:xfrm>
              <a:off x="267" y="3696"/>
              <a:ext cx="662" cy="5"/>
            </a:xfrm>
            <a:custGeom>
              <a:avLst/>
              <a:gdLst>
                <a:gd name="T0" fmla="*/ 662 w 662"/>
                <a:gd name="T1" fmla="*/ 3 h 6"/>
                <a:gd name="T2" fmla="*/ 534 w 662"/>
                <a:gd name="T3" fmla="*/ 3 h 6"/>
                <a:gd name="T4" fmla="*/ 529 w 662"/>
                <a:gd name="T5" fmla="*/ 0 h 6"/>
                <a:gd name="T6" fmla="*/ 656 w 662"/>
                <a:gd name="T7" fmla="*/ 0 h 6"/>
                <a:gd name="T8" fmla="*/ 662 w 662"/>
                <a:gd name="T9" fmla="*/ 3 h 6"/>
                <a:gd name="T10" fmla="*/ 490 w 662"/>
                <a:gd name="T11" fmla="*/ 3 h 6"/>
                <a:gd name="T12" fmla="*/ 381 w 662"/>
                <a:gd name="T13" fmla="*/ 3 h 6"/>
                <a:gd name="T14" fmla="*/ 381 w 662"/>
                <a:gd name="T15" fmla="*/ 0 h 6"/>
                <a:gd name="T16" fmla="*/ 490 w 662"/>
                <a:gd name="T17" fmla="*/ 0 h 6"/>
                <a:gd name="T18" fmla="*/ 490 w 662"/>
                <a:gd name="T19" fmla="*/ 3 h 6"/>
                <a:gd name="T20" fmla="*/ 109 w 662"/>
                <a:gd name="T21" fmla="*/ 3 h 6"/>
                <a:gd name="T22" fmla="*/ 0 w 662"/>
                <a:gd name="T23" fmla="*/ 3 h 6"/>
                <a:gd name="T24" fmla="*/ 0 w 662"/>
                <a:gd name="T25" fmla="*/ 0 h 6"/>
                <a:gd name="T26" fmla="*/ 109 w 662"/>
                <a:gd name="T27" fmla="*/ 0 h 6"/>
                <a:gd name="T28" fmla="*/ 109 w 662"/>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2" h="6">
                  <a:moveTo>
                    <a:pt x="662" y="6"/>
                  </a:moveTo>
                  <a:lnTo>
                    <a:pt x="534" y="6"/>
                  </a:lnTo>
                  <a:lnTo>
                    <a:pt x="529" y="0"/>
                  </a:lnTo>
                  <a:lnTo>
                    <a:pt x="656" y="0"/>
                  </a:lnTo>
                  <a:lnTo>
                    <a:pt x="662"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264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0" name="Freeform 40"/>
            <p:cNvSpPr>
              <a:spLocks noEditPoints="1"/>
            </p:cNvSpPr>
            <p:nvPr/>
          </p:nvSpPr>
          <p:spPr bwMode="auto">
            <a:xfrm>
              <a:off x="267" y="3694"/>
              <a:ext cx="660" cy="5"/>
            </a:xfrm>
            <a:custGeom>
              <a:avLst/>
              <a:gdLst>
                <a:gd name="T0" fmla="*/ 669 w 659"/>
                <a:gd name="T1" fmla="*/ 5 h 5"/>
                <a:gd name="T2" fmla="*/ 542 w 659"/>
                <a:gd name="T3" fmla="*/ 5 h 5"/>
                <a:gd name="T4" fmla="*/ 539 w 659"/>
                <a:gd name="T5" fmla="*/ 0 h 5"/>
                <a:gd name="T6" fmla="*/ 666 w 659"/>
                <a:gd name="T7" fmla="*/ 0 h 5"/>
                <a:gd name="T8" fmla="*/ 669 w 659"/>
                <a:gd name="T9" fmla="*/ 5 h 5"/>
                <a:gd name="T10" fmla="*/ 500 w 659"/>
                <a:gd name="T11" fmla="*/ 5 h 5"/>
                <a:gd name="T12" fmla="*/ 391 w 659"/>
                <a:gd name="T13" fmla="*/ 5 h 5"/>
                <a:gd name="T14" fmla="*/ 391 w 659"/>
                <a:gd name="T15" fmla="*/ 0 h 5"/>
                <a:gd name="T16" fmla="*/ 500 w 659"/>
                <a:gd name="T17" fmla="*/ 0 h 5"/>
                <a:gd name="T18" fmla="*/ 500 w 659"/>
                <a:gd name="T19" fmla="*/ 5 h 5"/>
                <a:gd name="T20" fmla="*/ 109 w 659"/>
                <a:gd name="T21" fmla="*/ 5 h 5"/>
                <a:gd name="T22" fmla="*/ 0 w 659"/>
                <a:gd name="T23" fmla="*/ 5 h 5"/>
                <a:gd name="T24" fmla="*/ 0 w 659"/>
                <a:gd name="T25" fmla="*/ 0 h 5"/>
                <a:gd name="T26" fmla="*/ 109 w 659"/>
                <a:gd name="T27" fmla="*/ 0 h 5"/>
                <a:gd name="T28" fmla="*/ 109 w 659"/>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9" h="5">
                  <a:moveTo>
                    <a:pt x="659" y="5"/>
                  </a:moveTo>
                  <a:lnTo>
                    <a:pt x="532" y="5"/>
                  </a:lnTo>
                  <a:lnTo>
                    <a:pt x="529" y="0"/>
                  </a:lnTo>
                  <a:lnTo>
                    <a:pt x="656" y="0"/>
                  </a:lnTo>
                  <a:lnTo>
                    <a:pt x="659"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850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1" name="Freeform 41"/>
            <p:cNvSpPr>
              <a:spLocks noEditPoints="1"/>
            </p:cNvSpPr>
            <p:nvPr/>
          </p:nvSpPr>
          <p:spPr bwMode="auto">
            <a:xfrm>
              <a:off x="267" y="3691"/>
              <a:ext cx="655" cy="5"/>
            </a:xfrm>
            <a:custGeom>
              <a:avLst/>
              <a:gdLst>
                <a:gd name="T0" fmla="*/ 646 w 656"/>
                <a:gd name="T1" fmla="*/ 5 h 5"/>
                <a:gd name="T2" fmla="*/ 519 w 656"/>
                <a:gd name="T3" fmla="*/ 5 h 5"/>
                <a:gd name="T4" fmla="*/ 517 w 656"/>
                <a:gd name="T5" fmla="*/ 0 h 5"/>
                <a:gd name="T6" fmla="*/ 644 w 656"/>
                <a:gd name="T7" fmla="*/ 0 h 5"/>
                <a:gd name="T8" fmla="*/ 646 w 656"/>
                <a:gd name="T9" fmla="*/ 5 h 5"/>
                <a:gd name="T10" fmla="*/ 480 w 656"/>
                <a:gd name="T11" fmla="*/ 5 h 5"/>
                <a:gd name="T12" fmla="*/ 371 w 656"/>
                <a:gd name="T13" fmla="*/ 5 h 5"/>
                <a:gd name="T14" fmla="*/ 371 w 656"/>
                <a:gd name="T15" fmla="*/ 0 h 5"/>
                <a:gd name="T16" fmla="*/ 480 w 656"/>
                <a:gd name="T17" fmla="*/ 0 h 5"/>
                <a:gd name="T18" fmla="*/ 480 w 656"/>
                <a:gd name="T19" fmla="*/ 5 h 5"/>
                <a:gd name="T20" fmla="*/ 109 w 656"/>
                <a:gd name="T21" fmla="*/ 5 h 5"/>
                <a:gd name="T22" fmla="*/ 0 w 656"/>
                <a:gd name="T23" fmla="*/ 5 h 5"/>
                <a:gd name="T24" fmla="*/ 0 w 656"/>
                <a:gd name="T25" fmla="*/ 0 h 5"/>
                <a:gd name="T26" fmla="*/ 109 w 656"/>
                <a:gd name="T27" fmla="*/ 0 h 5"/>
                <a:gd name="T28" fmla="*/ 109 w 656"/>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6" h="5">
                  <a:moveTo>
                    <a:pt x="656" y="5"/>
                  </a:moveTo>
                  <a:lnTo>
                    <a:pt x="529" y="5"/>
                  </a:lnTo>
                  <a:lnTo>
                    <a:pt x="527" y="0"/>
                  </a:lnTo>
                  <a:lnTo>
                    <a:pt x="654" y="0"/>
                  </a:lnTo>
                  <a:lnTo>
                    <a:pt x="656"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850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2" name="Freeform 42"/>
            <p:cNvSpPr>
              <a:spLocks noEditPoints="1"/>
            </p:cNvSpPr>
            <p:nvPr/>
          </p:nvSpPr>
          <p:spPr bwMode="auto">
            <a:xfrm>
              <a:off x="267" y="3689"/>
              <a:ext cx="655" cy="5"/>
            </a:xfrm>
            <a:custGeom>
              <a:avLst/>
              <a:gdLst>
                <a:gd name="T0" fmla="*/ 646 w 656"/>
                <a:gd name="T1" fmla="*/ 5 h 5"/>
                <a:gd name="T2" fmla="*/ 519 w 656"/>
                <a:gd name="T3" fmla="*/ 5 h 5"/>
                <a:gd name="T4" fmla="*/ 514 w 656"/>
                <a:gd name="T5" fmla="*/ 0 h 5"/>
                <a:gd name="T6" fmla="*/ 641 w 656"/>
                <a:gd name="T7" fmla="*/ 0 h 5"/>
                <a:gd name="T8" fmla="*/ 646 w 656"/>
                <a:gd name="T9" fmla="*/ 5 h 5"/>
                <a:gd name="T10" fmla="*/ 480 w 656"/>
                <a:gd name="T11" fmla="*/ 5 h 5"/>
                <a:gd name="T12" fmla="*/ 371 w 656"/>
                <a:gd name="T13" fmla="*/ 5 h 5"/>
                <a:gd name="T14" fmla="*/ 371 w 656"/>
                <a:gd name="T15" fmla="*/ 0 h 5"/>
                <a:gd name="T16" fmla="*/ 480 w 656"/>
                <a:gd name="T17" fmla="*/ 0 h 5"/>
                <a:gd name="T18" fmla="*/ 480 w 656"/>
                <a:gd name="T19" fmla="*/ 5 h 5"/>
                <a:gd name="T20" fmla="*/ 109 w 656"/>
                <a:gd name="T21" fmla="*/ 5 h 5"/>
                <a:gd name="T22" fmla="*/ 0 w 656"/>
                <a:gd name="T23" fmla="*/ 5 h 5"/>
                <a:gd name="T24" fmla="*/ 0 w 656"/>
                <a:gd name="T25" fmla="*/ 0 h 5"/>
                <a:gd name="T26" fmla="*/ 109 w 656"/>
                <a:gd name="T27" fmla="*/ 0 h 5"/>
                <a:gd name="T28" fmla="*/ 109 w 656"/>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6" h="5">
                  <a:moveTo>
                    <a:pt x="656" y="5"/>
                  </a:moveTo>
                  <a:lnTo>
                    <a:pt x="529" y="5"/>
                  </a:lnTo>
                  <a:lnTo>
                    <a:pt x="524" y="0"/>
                  </a:lnTo>
                  <a:lnTo>
                    <a:pt x="651" y="0"/>
                  </a:lnTo>
                  <a:lnTo>
                    <a:pt x="656"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75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3" name="Freeform 43"/>
            <p:cNvSpPr>
              <a:spLocks noEditPoints="1"/>
            </p:cNvSpPr>
            <p:nvPr/>
          </p:nvSpPr>
          <p:spPr bwMode="auto">
            <a:xfrm>
              <a:off x="267" y="3687"/>
              <a:ext cx="653" cy="5"/>
            </a:xfrm>
            <a:custGeom>
              <a:avLst/>
              <a:gdLst>
                <a:gd name="T0" fmla="*/ 644 w 654"/>
                <a:gd name="T1" fmla="*/ 5 h 5"/>
                <a:gd name="T2" fmla="*/ 517 w 654"/>
                <a:gd name="T3" fmla="*/ 5 h 5"/>
                <a:gd name="T4" fmla="*/ 511 w 654"/>
                <a:gd name="T5" fmla="*/ 0 h 5"/>
                <a:gd name="T6" fmla="*/ 639 w 654"/>
                <a:gd name="T7" fmla="*/ 0 h 5"/>
                <a:gd name="T8" fmla="*/ 644 w 654"/>
                <a:gd name="T9" fmla="*/ 5 h 5"/>
                <a:gd name="T10" fmla="*/ 480 w 654"/>
                <a:gd name="T11" fmla="*/ 5 h 5"/>
                <a:gd name="T12" fmla="*/ 371 w 654"/>
                <a:gd name="T13" fmla="*/ 5 h 5"/>
                <a:gd name="T14" fmla="*/ 371 w 654"/>
                <a:gd name="T15" fmla="*/ 0 h 5"/>
                <a:gd name="T16" fmla="*/ 480 w 654"/>
                <a:gd name="T17" fmla="*/ 0 h 5"/>
                <a:gd name="T18" fmla="*/ 480 w 654"/>
                <a:gd name="T19" fmla="*/ 5 h 5"/>
                <a:gd name="T20" fmla="*/ 109 w 654"/>
                <a:gd name="T21" fmla="*/ 5 h 5"/>
                <a:gd name="T22" fmla="*/ 0 w 654"/>
                <a:gd name="T23" fmla="*/ 5 h 5"/>
                <a:gd name="T24" fmla="*/ 0 w 654"/>
                <a:gd name="T25" fmla="*/ 0 h 5"/>
                <a:gd name="T26" fmla="*/ 109 w 654"/>
                <a:gd name="T27" fmla="*/ 0 h 5"/>
                <a:gd name="T28" fmla="*/ 109 w 65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4" h="5">
                  <a:moveTo>
                    <a:pt x="654" y="5"/>
                  </a:moveTo>
                  <a:lnTo>
                    <a:pt x="527" y="5"/>
                  </a:lnTo>
                  <a:lnTo>
                    <a:pt x="521" y="0"/>
                  </a:lnTo>
                  <a:lnTo>
                    <a:pt x="649" y="0"/>
                  </a:lnTo>
                  <a:lnTo>
                    <a:pt x="654"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B5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4" name="Freeform 44"/>
            <p:cNvSpPr>
              <a:spLocks noEditPoints="1"/>
            </p:cNvSpPr>
            <p:nvPr/>
          </p:nvSpPr>
          <p:spPr bwMode="auto">
            <a:xfrm>
              <a:off x="267" y="3682"/>
              <a:ext cx="651" cy="7"/>
            </a:xfrm>
            <a:custGeom>
              <a:avLst/>
              <a:gdLst>
                <a:gd name="T0" fmla="*/ 651 w 651"/>
                <a:gd name="T1" fmla="*/ 29 h 6"/>
                <a:gd name="T2" fmla="*/ 524 w 651"/>
                <a:gd name="T3" fmla="*/ 29 h 6"/>
                <a:gd name="T4" fmla="*/ 519 w 651"/>
                <a:gd name="T5" fmla="*/ 0 h 6"/>
                <a:gd name="T6" fmla="*/ 646 w 651"/>
                <a:gd name="T7" fmla="*/ 0 h 6"/>
                <a:gd name="T8" fmla="*/ 651 w 651"/>
                <a:gd name="T9" fmla="*/ 29 h 6"/>
                <a:gd name="T10" fmla="*/ 490 w 651"/>
                <a:gd name="T11" fmla="*/ 29 h 6"/>
                <a:gd name="T12" fmla="*/ 381 w 651"/>
                <a:gd name="T13" fmla="*/ 29 h 6"/>
                <a:gd name="T14" fmla="*/ 381 w 651"/>
                <a:gd name="T15" fmla="*/ 0 h 6"/>
                <a:gd name="T16" fmla="*/ 490 w 651"/>
                <a:gd name="T17" fmla="*/ 0 h 6"/>
                <a:gd name="T18" fmla="*/ 490 w 651"/>
                <a:gd name="T19" fmla="*/ 29 h 6"/>
                <a:gd name="T20" fmla="*/ 109 w 651"/>
                <a:gd name="T21" fmla="*/ 29 h 6"/>
                <a:gd name="T22" fmla="*/ 0 w 651"/>
                <a:gd name="T23" fmla="*/ 29 h 6"/>
                <a:gd name="T24" fmla="*/ 0 w 651"/>
                <a:gd name="T25" fmla="*/ 0 h 6"/>
                <a:gd name="T26" fmla="*/ 109 w 651"/>
                <a:gd name="T27" fmla="*/ 0 h 6"/>
                <a:gd name="T28" fmla="*/ 109 w 651"/>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1" h="6">
                  <a:moveTo>
                    <a:pt x="651" y="6"/>
                  </a:moveTo>
                  <a:lnTo>
                    <a:pt x="524" y="6"/>
                  </a:lnTo>
                  <a:lnTo>
                    <a:pt x="519" y="0"/>
                  </a:lnTo>
                  <a:lnTo>
                    <a:pt x="646" y="0"/>
                  </a:lnTo>
                  <a:lnTo>
                    <a:pt x="651"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2A5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 name="Freeform 45"/>
            <p:cNvSpPr>
              <a:spLocks noEditPoints="1"/>
            </p:cNvSpPr>
            <p:nvPr/>
          </p:nvSpPr>
          <p:spPr bwMode="auto">
            <a:xfrm>
              <a:off x="267" y="3682"/>
              <a:ext cx="648" cy="5"/>
            </a:xfrm>
            <a:custGeom>
              <a:avLst/>
              <a:gdLst>
                <a:gd name="T0" fmla="*/ 639 w 649"/>
                <a:gd name="T1" fmla="*/ 5 h 5"/>
                <a:gd name="T2" fmla="*/ 511 w 649"/>
                <a:gd name="T3" fmla="*/ 5 h 5"/>
                <a:gd name="T4" fmla="*/ 509 w 649"/>
                <a:gd name="T5" fmla="*/ 0 h 5"/>
                <a:gd name="T6" fmla="*/ 633 w 649"/>
                <a:gd name="T7" fmla="*/ 0 h 5"/>
                <a:gd name="T8" fmla="*/ 639 w 649"/>
                <a:gd name="T9" fmla="*/ 5 h 5"/>
                <a:gd name="T10" fmla="*/ 480 w 649"/>
                <a:gd name="T11" fmla="*/ 5 h 5"/>
                <a:gd name="T12" fmla="*/ 371 w 649"/>
                <a:gd name="T13" fmla="*/ 5 h 5"/>
                <a:gd name="T14" fmla="*/ 371 w 649"/>
                <a:gd name="T15" fmla="*/ 0 h 5"/>
                <a:gd name="T16" fmla="*/ 480 w 649"/>
                <a:gd name="T17" fmla="*/ 0 h 5"/>
                <a:gd name="T18" fmla="*/ 480 w 649"/>
                <a:gd name="T19" fmla="*/ 5 h 5"/>
                <a:gd name="T20" fmla="*/ 109 w 649"/>
                <a:gd name="T21" fmla="*/ 5 h 5"/>
                <a:gd name="T22" fmla="*/ 0 w 649"/>
                <a:gd name="T23" fmla="*/ 5 h 5"/>
                <a:gd name="T24" fmla="*/ 0 w 649"/>
                <a:gd name="T25" fmla="*/ 0 h 5"/>
                <a:gd name="T26" fmla="*/ 109 w 649"/>
                <a:gd name="T27" fmla="*/ 0 h 5"/>
                <a:gd name="T28" fmla="*/ 109 w 649"/>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9" h="5">
                  <a:moveTo>
                    <a:pt x="649" y="5"/>
                  </a:moveTo>
                  <a:lnTo>
                    <a:pt x="521" y="5"/>
                  </a:lnTo>
                  <a:lnTo>
                    <a:pt x="519" y="0"/>
                  </a:lnTo>
                  <a:lnTo>
                    <a:pt x="643" y="0"/>
                  </a:lnTo>
                  <a:lnTo>
                    <a:pt x="649"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E5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6" name="Freeform 46"/>
            <p:cNvSpPr>
              <a:spLocks noEditPoints="1"/>
            </p:cNvSpPr>
            <p:nvPr/>
          </p:nvSpPr>
          <p:spPr bwMode="auto">
            <a:xfrm>
              <a:off x="267" y="3677"/>
              <a:ext cx="646" cy="5"/>
            </a:xfrm>
            <a:custGeom>
              <a:avLst/>
              <a:gdLst>
                <a:gd name="T0" fmla="*/ 646 w 646"/>
                <a:gd name="T1" fmla="*/ 5 h 5"/>
                <a:gd name="T2" fmla="*/ 519 w 646"/>
                <a:gd name="T3" fmla="*/ 5 h 5"/>
                <a:gd name="T4" fmla="*/ 516 w 646"/>
                <a:gd name="T5" fmla="*/ 0 h 5"/>
                <a:gd name="T6" fmla="*/ 641 w 646"/>
                <a:gd name="T7" fmla="*/ 0 h 5"/>
                <a:gd name="T8" fmla="*/ 646 w 646"/>
                <a:gd name="T9" fmla="*/ 5 h 5"/>
                <a:gd name="T10" fmla="*/ 490 w 646"/>
                <a:gd name="T11" fmla="*/ 5 h 5"/>
                <a:gd name="T12" fmla="*/ 381 w 646"/>
                <a:gd name="T13" fmla="*/ 5 h 5"/>
                <a:gd name="T14" fmla="*/ 381 w 646"/>
                <a:gd name="T15" fmla="*/ 0 h 5"/>
                <a:gd name="T16" fmla="*/ 490 w 646"/>
                <a:gd name="T17" fmla="*/ 0 h 5"/>
                <a:gd name="T18" fmla="*/ 490 w 646"/>
                <a:gd name="T19" fmla="*/ 5 h 5"/>
                <a:gd name="T20" fmla="*/ 109 w 646"/>
                <a:gd name="T21" fmla="*/ 5 h 5"/>
                <a:gd name="T22" fmla="*/ 0 w 646"/>
                <a:gd name="T23" fmla="*/ 5 h 5"/>
                <a:gd name="T24" fmla="*/ 0 w 646"/>
                <a:gd name="T25" fmla="*/ 0 h 5"/>
                <a:gd name="T26" fmla="*/ 109 w 646"/>
                <a:gd name="T27" fmla="*/ 0 h 5"/>
                <a:gd name="T28" fmla="*/ 109 w 646"/>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6" h="5">
                  <a:moveTo>
                    <a:pt x="646" y="5"/>
                  </a:moveTo>
                  <a:lnTo>
                    <a:pt x="519" y="5"/>
                  </a:lnTo>
                  <a:lnTo>
                    <a:pt x="516" y="0"/>
                  </a:lnTo>
                  <a:lnTo>
                    <a:pt x="641" y="0"/>
                  </a:lnTo>
                  <a:lnTo>
                    <a:pt x="646"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D54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7" name="Freeform 47"/>
            <p:cNvSpPr>
              <a:spLocks noEditPoints="1"/>
            </p:cNvSpPr>
            <p:nvPr/>
          </p:nvSpPr>
          <p:spPr bwMode="auto">
            <a:xfrm>
              <a:off x="267" y="3675"/>
              <a:ext cx="644" cy="7"/>
            </a:xfrm>
            <a:custGeom>
              <a:avLst/>
              <a:gdLst>
                <a:gd name="T0" fmla="*/ 653 w 643"/>
                <a:gd name="T1" fmla="*/ 151 h 5"/>
                <a:gd name="T2" fmla="*/ 529 w 643"/>
                <a:gd name="T3" fmla="*/ 151 h 5"/>
                <a:gd name="T4" fmla="*/ 524 w 643"/>
                <a:gd name="T5" fmla="*/ 0 h 5"/>
                <a:gd name="T6" fmla="*/ 651 w 643"/>
                <a:gd name="T7" fmla="*/ 0 h 5"/>
                <a:gd name="T8" fmla="*/ 653 w 643"/>
                <a:gd name="T9" fmla="*/ 151 h 5"/>
                <a:gd name="T10" fmla="*/ 500 w 643"/>
                <a:gd name="T11" fmla="*/ 151 h 5"/>
                <a:gd name="T12" fmla="*/ 391 w 643"/>
                <a:gd name="T13" fmla="*/ 151 h 5"/>
                <a:gd name="T14" fmla="*/ 391 w 643"/>
                <a:gd name="T15" fmla="*/ 0 h 5"/>
                <a:gd name="T16" fmla="*/ 500 w 643"/>
                <a:gd name="T17" fmla="*/ 0 h 5"/>
                <a:gd name="T18" fmla="*/ 500 w 643"/>
                <a:gd name="T19" fmla="*/ 151 h 5"/>
                <a:gd name="T20" fmla="*/ 109 w 643"/>
                <a:gd name="T21" fmla="*/ 151 h 5"/>
                <a:gd name="T22" fmla="*/ 0 w 643"/>
                <a:gd name="T23" fmla="*/ 151 h 5"/>
                <a:gd name="T24" fmla="*/ 0 w 643"/>
                <a:gd name="T25" fmla="*/ 0 h 5"/>
                <a:gd name="T26" fmla="*/ 109 w 643"/>
                <a:gd name="T27" fmla="*/ 0 h 5"/>
                <a:gd name="T28" fmla="*/ 109 w 643"/>
                <a:gd name="T29" fmla="*/ 15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3" h="5">
                  <a:moveTo>
                    <a:pt x="643" y="5"/>
                  </a:moveTo>
                  <a:lnTo>
                    <a:pt x="519" y="5"/>
                  </a:lnTo>
                  <a:lnTo>
                    <a:pt x="514" y="0"/>
                  </a:lnTo>
                  <a:lnTo>
                    <a:pt x="641" y="0"/>
                  </a:lnTo>
                  <a:lnTo>
                    <a:pt x="643"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F54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8" name="Freeform 48"/>
            <p:cNvSpPr>
              <a:spLocks noEditPoints="1"/>
            </p:cNvSpPr>
            <p:nvPr/>
          </p:nvSpPr>
          <p:spPr bwMode="auto">
            <a:xfrm>
              <a:off x="267" y="3673"/>
              <a:ext cx="641" cy="5"/>
            </a:xfrm>
            <a:custGeom>
              <a:avLst/>
              <a:gdLst>
                <a:gd name="T0" fmla="*/ 641 w 641"/>
                <a:gd name="T1" fmla="*/ 5 h 5"/>
                <a:gd name="T2" fmla="*/ 516 w 641"/>
                <a:gd name="T3" fmla="*/ 5 h 5"/>
                <a:gd name="T4" fmla="*/ 511 w 641"/>
                <a:gd name="T5" fmla="*/ 0 h 5"/>
                <a:gd name="T6" fmla="*/ 638 w 641"/>
                <a:gd name="T7" fmla="*/ 0 h 5"/>
                <a:gd name="T8" fmla="*/ 641 w 641"/>
                <a:gd name="T9" fmla="*/ 5 h 5"/>
                <a:gd name="T10" fmla="*/ 490 w 641"/>
                <a:gd name="T11" fmla="*/ 5 h 5"/>
                <a:gd name="T12" fmla="*/ 381 w 641"/>
                <a:gd name="T13" fmla="*/ 5 h 5"/>
                <a:gd name="T14" fmla="*/ 381 w 641"/>
                <a:gd name="T15" fmla="*/ 0 h 5"/>
                <a:gd name="T16" fmla="*/ 490 w 641"/>
                <a:gd name="T17" fmla="*/ 0 h 5"/>
                <a:gd name="T18" fmla="*/ 490 w 641"/>
                <a:gd name="T19" fmla="*/ 5 h 5"/>
                <a:gd name="T20" fmla="*/ 109 w 641"/>
                <a:gd name="T21" fmla="*/ 5 h 5"/>
                <a:gd name="T22" fmla="*/ 0 w 641"/>
                <a:gd name="T23" fmla="*/ 5 h 5"/>
                <a:gd name="T24" fmla="*/ 0 w 641"/>
                <a:gd name="T25" fmla="*/ 0 h 5"/>
                <a:gd name="T26" fmla="*/ 109 w 641"/>
                <a:gd name="T27" fmla="*/ 0 h 5"/>
                <a:gd name="T28" fmla="*/ 109 w 641"/>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5">
                  <a:moveTo>
                    <a:pt x="641" y="5"/>
                  </a:moveTo>
                  <a:lnTo>
                    <a:pt x="516" y="5"/>
                  </a:lnTo>
                  <a:lnTo>
                    <a:pt x="511" y="0"/>
                  </a:lnTo>
                  <a:lnTo>
                    <a:pt x="638" y="0"/>
                  </a:lnTo>
                  <a:lnTo>
                    <a:pt x="641"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E55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9" name="Freeform 49"/>
            <p:cNvSpPr>
              <a:spLocks noEditPoints="1"/>
            </p:cNvSpPr>
            <p:nvPr/>
          </p:nvSpPr>
          <p:spPr bwMode="auto">
            <a:xfrm>
              <a:off x="267" y="3670"/>
              <a:ext cx="641" cy="5"/>
            </a:xfrm>
            <a:custGeom>
              <a:avLst/>
              <a:gdLst>
                <a:gd name="T0" fmla="*/ 641 w 641"/>
                <a:gd name="T1" fmla="*/ 3 h 6"/>
                <a:gd name="T2" fmla="*/ 514 w 641"/>
                <a:gd name="T3" fmla="*/ 3 h 6"/>
                <a:gd name="T4" fmla="*/ 509 w 641"/>
                <a:gd name="T5" fmla="*/ 0 h 6"/>
                <a:gd name="T6" fmla="*/ 636 w 641"/>
                <a:gd name="T7" fmla="*/ 0 h 6"/>
                <a:gd name="T8" fmla="*/ 641 w 641"/>
                <a:gd name="T9" fmla="*/ 3 h 6"/>
                <a:gd name="T10" fmla="*/ 490 w 641"/>
                <a:gd name="T11" fmla="*/ 3 h 6"/>
                <a:gd name="T12" fmla="*/ 381 w 641"/>
                <a:gd name="T13" fmla="*/ 3 h 6"/>
                <a:gd name="T14" fmla="*/ 381 w 641"/>
                <a:gd name="T15" fmla="*/ 0 h 6"/>
                <a:gd name="T16" fmla="*/ 490 w 641"/>
                <a:gd name="T17" fmla="*/ 0 h 6"/>
                <a:gd name="T18" fmla="*/ 490 w 641"/>
                <a:gd name="T19" fmla="*/ 3 h 6"/>
                <a:gd name="T20" fmla="*/ 109 w 641"/>
                <a:gd name="T21" fmla="*/ 3 h 6"/>
                <a:gd name="T22" fmla="*/ 0 w 641"/>
                <a:gd name="T23" fmla="*/ 3 h 6"/>
                <a:gd name="T24" fmla="*/ 0 w 641"/>
                <a:gd name="T25" fmla="*/ 0 h 6"/>
                <a:gd name="T26" fmla="*/ 109 w 641"/>
                <a:gd name="T27" fmla="*/ 0 h 6"/>
                <a:gd name="T28" fmla="*/ 109 w 641"/>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6">
                  <a:moveTo>
                    <a:pt x="641" y="6"/>
                  </a:moveTo>
                  <a:lnTo>
                    <a:pt x="514" y="6"/>
                  </a:lnTo>
                  <a:lnTo>
                    <a:pt x="509" y="0"/>
                  </a:lnTo>
                  <a:lnTo>
                    <a:pt x="636" y="0"/>
                  </a:lnTo>
                  <a:lnTo>
                    <a:pt x="641"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2E55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0" name="Freeform 50"/>
            <p:cNvSpPr>
              <a:spLocks noEditPoints="1"/>
            </p:cNvSpPr>
            <p:nvPr/>
          </p:nvSpPr>
          <p:spPr bwMode="auto">
            <a:xfrm>
              <a:off x="267" y="3668"/>
              <a:ext cx="637" cy="5"/>
            </a:xfrm>
            <a:custGeom>
              <a:avLst/>
              <a:gdLst>
                <a:gd name="T0" fmla="*/ 628 w 638"/>
                <a:gd name="T1" fmla="*/ 5 h 5"/>
                <a:gd name="T2" fmla="*/ 501 w 638"/>
                <a:gd name="T3" fmla="*/ 5 h 5"/>
                <a:gd name="T4" fmla="*/ 499 w 638"/>
                <a:gd name="T5" fmla="*/ 0 h 5"/>
                <a:gd name="T6" fmla="*/ 623 w 638"/>
                <a:gd name="T7" fmla="*/ 0 h 5"/>
                <a:gd name="T8" fmla="*/ 628 w 638"/>
                <a:gd name="T9" fmla="*/ 5 h 5"/>
                <a:gd name="T10" fmla="*/ 480 w 638"/>
                <a:gd name="T11" fmla="*/ 5 h 5"/>
                <a:gd name="T12" fmla="*/ 371 w 638"/>
                <a:gd name="T13" fmla="*/ 5 h 5"/>
                <a:gd name="T14" fmla="*/ 371 w 638"/>
                <a:gd name="T15" fmla="*/ 0 h 5"/>
                <a:gd name="T16" fmla="*/ 480 w 638"/>
                <a:gd name="T17" fmla="*/ 0 h 5"/>
                <a:gd name="T18" fmla="*/ 480 w 638"/>
                <a:gd name="T19" fmla="*/ 5 h 5"/>
                <a:gd name="T20" fmla="*/ 109 w 638"/>
                <a:gd name="T21" fmla="*/ 5 h 5"/>
                <a:gd name="T22" fmla="*/ 0 w 638"/>
                <a:gd name="T23" fmla="*/ 5 h 5"/>
                <a:gd name="T24" fmla="*/ 0 w 638"/>
                <a:gd name="T25" fmla="*/ 0 h 5"/>
                <a:gd name="T26" fmla="*/ 109 w 638"/>
                <a:gd name="T27" fmla="*/ 0 h 5"/>
                <a:gd name="T28" fmla="*/ 109 w 638"/>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8" h="5">
                  <a:moveTo>
                    <a:pt x="638" y="5"/>
                  </a:moveTo>
                  <a:lnTo>
                    <a:pt x="511" y="5"/>
                  </a:lnTo>
                  <a:lnTo>
                    <a:pt x="509" y="0"/>
                  </a:lnTo>
                  <a:lnTo>
                    <a:pt x="633" y="0"/>
                  </a:lnTo>
                  <a:lnTo>
                    <a:pt x="638"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157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1" name="Freeform 51"/>
            <p:cNvSpPr>
              <a:spLocks noEditPoints="1"/>
            </p:cNvSpPr>
            <p:nvPr/>
          </p:nvSpPr>
          <p:spPr bwMode="auto">
            <a:xfrm>
              <a:off x="267" y="3666"/>
              <a:ext cx="637" cy="5"/>
            </a:xfrm>
            <a:custGeom>
              <a:avLst/>
              <a:gdLst>
                <a:gd name="T0" fmla="*/ 646 w 636"/>
                <a:gd name="T1" fmla="*/ 5 h 5"/>
                <a:gd name="T2" fmla="*/ 519 w 636"/>
                <a:gd name="T3" fmla="*/ 5 h 5"/>
                <a:gd name="T4" fmla="*/ 516 w 636"/>
                <a:gd name="T5" fmla="*/ 0 h 5"/>
                <a:gd name="T6" fmla="*/ 640 w 636"/>
                <a:gd name="T7" fmla="*/ 0 h 5"/>
                <a:gd name="T8" fmla="*/ 646 w 636"/>
                <a:gd name="T9" fmla="*/ 5 h 5"/>
                <a:gd name="T10" fmla="*/ 500 w 636"/>
                <a:gd name="T11" fmla="*/ 5 h 5"/>
                <a:gd name="T12" fmla="*/ 391 w 636"/>
                <a:gd name="T13" fmla="*/ 5 h 5"/>
                <a:gd name="T14" fmla="*/ 391 w 636"/>
                <a:gd name="T15" fmla="*/ 0 h 5"/>
                <a:gd name="T16" fmla="*/ 500 w 636"/>
                <a:gd name="T17" fmla="*/ 0 h 5"/>
                <a:gd name="T18" fmla="*/ 500 w 636"/>
                <a:gd name="T19" fmla="*/ 5 h 5"/>
                <a:gd name="T20" fmla="*/ 109 w 636"/>
                <a:gd name="T21" fmla="*/ 5 h 5"/>
                <a:gd name="T22" fmla="*/ 0 w 636"/>
                <a:gd name="T23" fmla="*/ 5 h 5"/>
                <a:gd name="T24" fmla="*/ 0 w 636"/>
                <a:gd name="T25" fmla="*/ 0 h 5"/>
                <a:gd name="T26" fmla="*/ 109 w 636"/>
                <a:gd name="T27" fmla="*/ 0 h 5"/>
                <a:gd name="T28" fmla="*/ 109 w 636"/>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6" h="5">
                  <a:moveTo>
                    <a:pt x="636" y="5"/>
                  </a:moveTo>
                  <a:lnTo>
                    <a:pt x="509" y="5"/>
                  </a:lnTo>
                  <a:lnTo>
                    <a:pt x="506" y="0"/>
                  </a:lnTo>
                  <a:lnTo>
                    <a:pt x="630" y="0"/>
                  </a:lnTo>
                  <a:lnTo>
                    <a:pt x="636"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157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2" name="Freeform 52"/>
            <p:cNvSpPr>
              <a:spLocks noEditPoints="1"/>
            </p:cNvSpPr>
            <p:nvPr/>
          </p:nvSpPr>
          <p:spPr bwMode="auto">
            <a:xfrm>
              <a:off x="267" y="3661"/>
              <a:ext cx="632" cy="7"/>
            </a:xfrm>
            <a:custGeom>
              <a:avLst/>
              <a:gdLst>
                <a:gd name="T0" fmla="*/ 623 w 633"/>
                <a:gd name="T1" fmla="*/ 29 h 6"/>
                <a:gd name="T2" fmla="*/ 499 w 633"/>
                <a:gd name="T3" fmla="*/ 29 h 6"/>
                <a:gd name="T4" fmla="*/ 493 w 633"/>
                <a:gd name="T5" fmla="*/ 0 h 6"/>
                <a:gd name="T6" fmla="*/ 618 w 633"/>
                <a:gd name="T7" fmla="*/ 0 h 6"/>
                <a:gd name="T8" fmla="*/ 623 w 633"/>
                <a:gd name="T9" fmla="*/ 29 h 6"/>
                <a:gd name="T10" fmla="*/ 480 w 633"/>
                <a:gd name="T11" fmla="*/ 29 h 6"/>
                <a:gd name="T12" fmla="*/ 371 w 633"/>
                <a:gd name="T13" fmla="*/ 29 h 6"/>
                <a:gd name="T14" fmla="*/ 371 w 633"/>
                <a:gd name="T15" fmla="*/ 0 h 6"/>
                <a:gd name="T16" fmla="*/ 480 w 633"/>
                <a:gd name="T17" fmla="*/ 0 h 6"/>
                <a:gd name="T18" fmla="*/ 480 w 633"/>
                <a:gd name="T19" fmla="*/ 29 h 6"/>
                <a:gd name="T20" fmla="*/ 109 w 633"/>
                <a:gd name="T21" fmla="*/ 29 h 6"/>
                <a:gd name="T22" fmla="*/ 0 w 633"/>
                <a:gd name="T23" fmla="*/ 29 h 6"/>
                <a:gd name="T24" fmla="*/ 0 w 633"/>
                <a:gd name="T25" fmla="*/ 0 h 6"/>
                <a:gd name="T26" fmla="*/ 109 w 633"/>
                <a:gd name="T27" fmla="*/ 0 h 6"/>
                <a:gd name="T28" fmla="*/ 109 w 633"/>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3" h="6">
                  <a:moveTo>
                    <a:pt x="633" y="6"/>
                  </a:moveTo>
                  <a:lnTo>
                    <a:pt x="509" y="6"/>
                  </a:lnTo>
                  <a:lnTo>
                    <a:pt x="503" y="0"/>
                  </a:lnTo>
                  <a:lnTo>
                    <a:pt x="628" y="0"/>
                  </a:lnTo>
                  <a:lnTo>
                    <a:pt x="633"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3358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3" name="Freeform 53"/>
            <p:cNvSpPr>
              <a:spLocks noEditPoints="1"/>
            </p:cNvSpPr>
            <p:nvPr/>
          </p:nvSpPr>
          <p:spPr bwMode="auto">
            <a:xfrm>
              <a:off x="267" y="3661"/>
              <a:ext cx="630" cy="5"/>
            </a:xfrm>
            <a:custGeom>
              <a:avLst/>
              <a:gdLst>
                <a:gd name="T0" fmla="*/ 630 w 630"/>
                <a:gd name="T1" fmla="*/ 5 h 5"/>
                <a:gd name="T2" fmla="*/ 506 w 630"/>
                <a:gd name="T3" fmla="*/ 5 h 5"/>
                <a:gd name="T4" fmla="*/ 501 w 630"/>
                <a:gd name="T5" fmla="*/ 0 h 5"/>
                <a:gd name="T6" fmla="*/ 628 w 630"/>
                <a:gd name="T7" fmla="*/ 0 h 5"/>
                <a:gd name="T8" fmla="*/ 630 w 630"/>
                <a:gd name="T9" fmla="*/ 5 h 5"/>
                <a:gd name="T10" fmla="*/ 490 w 630"/>
                <a:gd name="T11" fmla="*/ 5 h 5"/>
                <a:gd name="T12" fmla="*/ 381 w 630"/>
                <a:gd name="T13" fmla="*/ 5 h 5"/>
                <a:gd name="T14" fmla="*/ 381 w 630"/>
                <a:gd name="T15" fmla="*/ 0 h 5"/>
                <a:gd name="T16" fmla="*/ 490 w 630"/>
                <a:gd name="T17" fmla="*/ 0 h 5"/>
                <a:gd name="T18" fmla="*/ 490 w 630"/>
                <a:gd name="T19" fmla="*/ 5 h 5"/>
                <a:gd name="T20" fmla="*/ 109 w 630"/>
                <a:gd name="T21" fmla="*/ 5 h 5"/>
                <a:gd name="T22" fmla="*/ 0 w 630"/>
                <a:gd name="T23" fmla="*/ 5 h 5"/>
                <a:gd name="T24" fmla="*/ 0 w 630"/>
                <a:gd name="T25" fmla="*/ 0 h 5"/>
                <a:gd name="T26" fmla="*/ 109 w 630"/>
                <a:gd name="T27" fmla="*/ 0 h 5"/>
                <a:gd name="T28" fmla="*/ 109 w 630"/>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0" h="5">
                  <a:moveTo>
                    <a:pt x="630" y="5"/>
                  </a:moveTo>
                  <a:lnTo>
                    <a:pt x="506" y="5"/>
                  </a:lnTo>
                  <a:lnTo>
                    <a:pt x="501" y="0"/>
                  </a:lnTo>
                  <a:lnTo>
                    <a:pt x="628" y="0"/>
                  </a:lnTo>
                  <a:lnTo>
                    <a:pt x="630"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358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4" name="Freeform 54"/>
            <p:cNvSpPr>
              <a:spLocks noEditPoints="1"/>
            </p:cNvSpPr>
            <p:nvPr/>
          </p:nvSpPr>
          <p:spPr bwMode="auto">
            <a:xfrm>
              <a:off x="267" y="3656"/>
              <a:ext cx="628" cy="5"/>
            </a:xfrm>
            <a:custGeom>
              <a:avLst/>
              <a:gdLst>
                <a:gd name="T0" fmla="*/ 628 w 628"/>
                <a:gd name="T1" fmla="*/ 5 h 5"/>
                <a:gd name="T2" fmla="*/ 503 w 628"/>
                <a:gd name="T3" fmla="*/ 5 h 5"/>
                <a:gd name="T4" fmla="*/ 498 w 628"/>
                <a:gd name="T5" fmla="*/ 0 h 5"/>
                <a:gd name="T6" fmla="*/ 625 w 628"/>
                <a:gd name="T7" fmla="*/ 0 h 5"/>
                <a:gd name="T8" fmla="*/ 628 w 628"/>
                <a:gd name="T9" fmla="*/ 5 h 5"/>
                <a:gd name="T10" fmla="*/ 490 w 628"/>
                <a:gd name="T11" fmla="*/ 5 h 5"/>
                <a:gd name="T12" fmla="*/ 381 w 628"/>
                <a:gd name="T13" fmla="*/ 5 h 5"/>
                <a:gd name="T14" fmla="*/ 381 w 628"/>
                <a:gd name="T15" fmla="*/ 0 h 5"/>
                <a:gd name="T16" fmla="*/ 490 w 628"/>
                <a:gd name="T17" fmla="*/ 0 h 5"/>
                <a:gd name="T18" fmla="*/ 490 w 628"/>
                <a:gd name="T19" fmla="*/ 5 h 5"/>
                <a:gd name="T20" fmla="*/ 109 w 628"/>
                <a:gd name="T21" fmla="*/ 5 h 5"/>
                <a:gd name="T22" fmla="*/ 0 w 628"/>
                <a:gd name="T23" fmla="*/ 5 h 5"/>
                <a:gd name="T24" fmla="*/ 0 w 628"/>
                <a:gd name="T25" fmla="*/ 0 h 5"/>
                <a:gd name="T26" fmla="*/ 109 w 628"/>
                <a:gd name="T27" fmla="*/ 0 h 5"/>
                <a:gd name="T28" fmla="*/ 109 w 628"/>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8" h="5">
                  <a:moveTo>
                    <a:pt x="628" y="5"/>
                  </a:moveTo>
                  <a:lnTo>
                    <a:pt x="503" y="5"/>
                  </a:lnTo>
                  <a:lnTo>
                    <a:pt x="498" y="0"/>
                  </a:lnTo>
                  <a:lnTo>
                    <a:pt x="625" y="0"/>
                  </a:lnTo>
                  <a:lnTo>
                    <a:pt x="628"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55A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5" name="Freeform 55"/>
            <p:cNvSpPr>
              <a:spLocks noEditPoints="1"/>
            </p:cNvSpPr>
            <p:nvPr/>
          </p:nvSpPr>
          <p:spPr bwMode="auto">
            <a:xfrm>
              <a:off x="267" y="3656"/>
              <a:ext cx="628" cy="5"/>
            </a:xfrm>
            <a:custGeom>
              <a:avLst/>
              <a:gdLst>
                <a:gd name="T0" fmla="*/ 628 w 628"/>
                <a:gd name="T1" fmla="*/ 5 h 5"/>
                <a:gd name="T2" fmla="*/ 501 w 628"/>
                <a:gd name="T3" fmla="*/ 5 h 5"/>
                <a:gd name="T4" fmla="*/ 498 w 628"/>
                <a:gd name="T5" fmla="*/ 0 h 5"/>
                <a:gd name="T6" fmla="*/ 623 w 628"/>
                <a:gd name="T7" fmla="*/ 0 h 5"/>
                <a:gd name="T8" fmla="*/ 628 w 628"/>
                <a:gd name="T9" fmla="*/ 5 h 5"/>
                <a:gd name="T10" fmla="*/ 490 w 628"/>
                <a:gd name="T11" fmla="*/ 5 h 5"/>
                <a:gd name="T12" fmla="*/ 381 w 628"/>
                <a:gd name="T13" fmla="*/ 5 h 5"/>
                <a:gd name="T14" fmla="*/ 381 w 628"/>
                <a:gd name="T15" fmla="*/ 0 h 5"/>
                <a:gd name="T16" fmla="*/ 490 w 628"/>
                <a:gd name="T17" fmla="*/ 0 h 5"/>
                <a:gd name="T18" fmla="*/ 490 w 628"/>
                <a:gd name="T19" fmla="*/ 5 h 5"/>
                <a:gd name="T20" fmla="*/ 109 w 628"/>
                <a:gd name="T21" fmla="*/ 5 h 5"/>
                <a:gd name="T22" fmla="*/ 0 w 628"/>
                <a:gd name="T23" fmla="*/ 5 h 5"/>
                <a:gd name="T24" fmla="*/ 0 w 628"/>
                <a:gd name="T25" fmla="*/ 0 h 5"/>
                <a:gd name="T26" fmla="*/ 109 w 628"/>
                <a:gd name="T27" fmla="*/ 0 h 5"/>
                <a:gd name="T28" fmla="*/ 109 w 628"/>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8" h="5">
                  <a:moveTo>
                    <a:pt x="628" y="5"/>
                  </a:moveTo>
                  <a:lnTo>
                    <a:pt x="501" y="5"/>
                  </a:lnTo>
                  <a:lnTo>
                    <a:pt x="498" y="0"/>
                  </a:lnTo>
                  <a:lnTo>
                    <a:pt x="623" y="0"/>
                  </a:lnTo>
                  <a:lnTo>
                    <a:pt x="628"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55A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6" name="Freeform 56"/>
            <p:cNvSpPr>
              <a:spLocks noEditPoints="1"/>
            </p:cNvSpPr>
            <p:nvPr/>
          </p:nvSpPr>
          <p:spPr bwMode="auto">
            <a:xfrm>
              <a:off x="267" y="3651"/>
              <a:ext cx="625" cy="5"/>
            </a:xfrm>
            <a:custGeom>
              <a:avLst/>
              <a:gdLst>
                <a:gd name="T0" fmla="*/ 625 w 625"/>
                <a:gd name="T1" fmla="*/ 5 h 5"/>
                <a:gd name="T2" fmla="*/ 498 w 625"/>
                <a:gd name="T3" fmla="*/ 5 h 5"/>
                <a:gd name="T4" fmla="*/ 496 w 625"/>
                <a:gd name="T5" fmla="*/ 0 h 5"/>
                <a:gd name="T6" fmla="*/ 620 w 625"/>
                <a:gd name="T7" fmla="*/ 0 h 5"/>
                <a:gd name="T8" fmla="*/ 625 w 625"/>
                <a:gd name="T9" fmla="*/ 5 h 5"/>
                <a:gd name="T10" fmla="*/ 490 w 625"/>
                <a:gd name="T11" fmla="*/ 5 h 5"/>
                <a:gd name="T12" fmla="*/ 381 w 625"/>
                <a:gd name="T13" fmla="*/ 5 h 5"/>
                <a:gd name="T14" fmla="*/ 381 w 625"/>
                <a:gd name="T15" fmla="*/ 0 h 5"/>
                <a:gd name="T16" fmla="*/ 490 w 625"/>
                <a:gd name="T17" fmla="*/ 0 h 5"/>
                <a:gd name="T18" fmla="*/ 490 w 625"/>
                <a:gd name="T19" fmla="*/ 5 h 5"/>
                <a:gd name="T20" fmla="*/ 109 w 625"/>
                <a:gd name="T21" fmla="*/ 5 h 5"/>
                <a:gd name="T22" fmla="*/ 0 w 625"/>
                <a:gd name="T23" fmla="*/ 5 h 5"/>
                <a:gd name="T24" fmla="*/ 0 w 625"/>
                <a:gd name="T25" fmla="*/ 0 h 5"/>
                <a:gd name="T26" fmla="*/ 109 w 625"/>
                <a:gd name="T27" fmla="*/ 0 h 5"/>
                <a:gd name="T28" fmla="*/ 109 w 625"/>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5" h="5">
                  <a:moveTo>
                    <a:pt x="625" y="5"/>
                  </a:moveTo>
                  <a:lnTo>
                    <a:pt x="498" y="5"/>
                  </a:lnTo>
                  <a:lnTo>
                    <a:pt x="496" y="0"/>
                  </a:lnTo>
                  <a:lnTo>
                    <a:pt x="620" y="0"/>
                  </a:lnTo>
                  <a:lnTo>
                    <a:pt x="625"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45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7" name="Freeform 57"/>
            <p:cNvSpPr>
              <a:spLocks noEditPoints="1"/>
            </p:cNvSpPr>
            <p:nvPr/>
          </p:nvSpPr>
          <p:spPr bwMode="auto">
            <a:xfrm>
              <a:off x="267" y="3649"/>
              <a:ext cx="623" cy="7"/>
            </a:xfrm>
            <a:custGeom>
              <a:avLst/>
              <a:gdLst>
                <a:gd name="T0" fmla="*/ 623 w 623"/>
                <a:gd name="T1" fmla="*/ 29 h 6"/>
                <a:gd name="T2" fmla="*/ 498 w 623"/>
                <a:gd name="T3" fmla="*/ 29 h 6"/>
                <a:gd name="T4" fmla="*/ 493 w 623"/>
                <a:gd name="T5" fmla="*/ 0 h 6"/>
                <a:gd name="T6" fmla="*/ 617 w 623"/>
                <a:gd name="T7" fmla="*/ 0 h 6"/>
                <a:gd name="T8" fmla="*/ 623 w 623"/>
                <a:gd name="T9" fmla="*/ 29 h 6"/>
                <a:gd name="T10" fmla="*/ 490 w 623"/>
                <a:gd name="T11" fmla="*/ 29 h 6"/>
                <a:gd name="T12" fmla="*/ 381 w 623"/>
                <a:gd name="T13" fmla="*/ 29 h 6"/>
                <a:gd name="T14" fmla="*/ 381 w 623"/>
                <a:gd name="T15" fmla="*/ 0 h 6"/>
                <a:gd name="T16" fmla="*/ 490 w 623"/>
                <a:gd name="T17" fmla="*/ 0 h 6"/>
                <a:gd name="T18" fmla="*/ 490 w 623"/>
                <a:gd name="T19" fmla="*/ 29 h 6"/>
                <a:gd name="T20" fmla="*/ 109 w 623"/>
                <a:gd name="T21" fmla="*/ 29 h 6"/>
                <a:gd name="T22" fmla="*/ 0 w 623"/>
                <a:gd name="T23" fmla="*/ 29 h 6"/>
                <a:gd name="T24" fmla="*/ 0 w 623"/>
                <a:gd name="T25" fmla="*/ 0 h 6"/>
                <a:gd name="T26" fmla="*/ 109 w 623"/>
                <a:gd name="T27" fmla="*/ 0 h 6"/>
                <a:gd name="T28" fmla="*/ 109 w 623"/>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6">
                  <a:moveTo>
                    <a:pt x="623" y="6"/>
                  </a:moveTo>
                  <a:lnTo>
                    <a:pt x="498" y="6"/>
                  </a:lnTo>
                  <a:lnTo>
                    <a:pt x="493" y="0"/>
                  </a:lnTo>
                  <a:lnTo>
                    <a:pt x="617" y="0"/>
                  </a:lnTo>
                  <a:lnTo>
                    <a:pt x="623"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365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8" name="Freeform 58"/>
            <p:cNvSpPr>
              <a:spLocks noEditPoints="1"/>
            </p:cNvSpPr>
            <p:nvPr/>
          </p:nvSpPr>
          <p:spPr bwMode="auto">
            <a:xfrm>
              <a:off x="267" y="3647"/>
              <a:ext cx="621" cy="5"/>
            </a:xfrm>
            <a:custGeom>
              <a:avLst/>
              <a:gdLst>
                <a:gd name="T0" fmla="*/ 630 w 620"/>
                <a:gd name="T1" fmla="*/ 5 h 5"/>
                <a:gd name="T2" fmla="*/ 506 w 620"/>
                <a:gd name="T3" fmla="*/ 5 h 5"/>
                <a:gd name="T4" fmla="*/ 500 w 620"/>
                <a:gd name="T5" fmla="*/ 0 h 5"/>
                <a:gd name="T6" fmla="*/ 625 w 620"/>
                <a:gd name="T7" fmla="*/ 0 h 5"/>
                <a:gd name="T8" fmla="*/ 630 w 620"/>
                <a:gd name="T9" fmla="*/ 5 h 5"/>
                <a:gd name="T10" fmla="*/ 500 w 620"/>
                <a:gd name="T11" fmla="*/ 5 h 5"/>
                <a:gd name="T12" fmla="*/ 391 w 620"/>
                <a:gd name="T13" fmla="*/ 5 h 5"/>
                <a:gd name="T14" fmla="*/ 391 w 620"/>
                <a:gd name="T15" fmla="*/ 0 h 5"/>
                <a:gd name="T16" fmla="*/ 500 w 620"/>
                <a:gd name="T17" fmla="*/ 0 h 5"/>
                <a:gd name="T18" fmla="*/ 500 w 620"/>
                <a:gd name="T19" fmla="*/ 5 h 5"/>
                <a:gd name="T20" fmla="*/ 109 w 620"/>
                <a:gd name="T21" fmla="*/ 5 h 5"/>
                <a:gd name="T22" fmla="*/ 0 w 620"/>
                <a:gd name="T23" fmla="*/ 5 h 5"/>
                <a:gd name="T24" fmla="*/ 0 w 620"/>
                <a:gd name="T25" fmla="*/ 0 h 5"/>
                <a:gd name="T26" fmla="*/ 109 w 620"/>
                <a:gd name="T27" fmla="*/ 0 h 5"/>
                <a:gd name="T28" fmla="*/ 109 w 620"/>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0" h="5">
                  <a:moveTo>
                    <a:pt x="620" y="5"/>
                  </a:moveTo>
                  <a:lnTo>
                    <a:pt x="496" y="5"/>
                  </a:lnTo>
                  <a:lnTo>
                    <a:pt x="490" y="0"/>
                  </a:lnTo>
                  <a:lnTo>
                    <a:pt x="615" y="0"/>
                  </a:lnTo>
                  <a:lnTo>
                    <a:pt x="620"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55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9" name="Freeform 59"/>
            <p:cNvSpPr>
              <a:spLocks noEditPoints="1"/>
            </p:cNvSpPr>
            <p:nvPr/>
          </p:nvSpPr>
          <p:spPr bwMode="auto">
            <a:xfrm>
              <a:off x="267" y="3644"/>
              <a:ext cx="616" cy="5"/>
            </a:xfrm>
            <a:custGeom>
              <a:avLst/>
              <a:gdLst>
                <a:gd name="T0" fmla="*/ 607 w 617"/>
                <a:gd name="T1" fmla="*/ 5 h 5"/>
                <a:gd name="T2" fmla="*/ 483 w 617"/>
                <a:gd name="T3" fmla="*/ 5 h 5"/>
                <a:gd name="T4" fmla="*/ 480 w 617"/>
                <a:gd name="T5" fmla="*/ 3 h 5"/>
                <a:gd name="T6" fmla="*/ 480 w 617"/>
                <a:gd name="T7" fmla="*/ 5 h 5"/>
                <a:gd name="T8" fmla="*/ 371 w 617"/>
                <a:gd name="T9" fmla="*/ 5 h 5"/>
                <a:gd name="T10" fmla="*/ 371 w 617"/>
                <a:gd name="T11" fmla="*/ 0 h 5"/>
                <a:gd name="T12" fmla="*/ 605 w 617"/>
                <a:gd name="T13" fmla="*/ 0 h 5"/>
                <a:gd name="T14" fmla="*/ 607 w 617"/>
                <a:gd name="T15" fmla="*/ 5 h 5"/>
                <a:gd name="T16" fmla="*/ 109 w 617"/>
                <a:gd name="T17" fmla="*/ 5 h 5"/>
                <a:gd name="T18" fmla="*/ 0 w 617"/>
                <a:gd name="T19" fmla="*/ 5 h 5"/>
                <a:gd name="T20" fmla="*/ 0 w 617"/>
                <a:gd name="T21" fmla="*/ 0 h 5"/>
                <a:gd name="T22" fmla="*/ 109 w 617"/>
                <a:gd name="T23" fmla="*/ 0 h 5"/>
                <a:gd name="T24" fmla="*/ 109 w 617"/>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5">
                  <a:moveTo>
                    <a:pt x="617" y="5"/>
                  </a:moveTo>
                  <a:lnTo>
                    <a:pt x="493" y="5"/>
                  </a:lnTo>
                  <a:lnTo>
                    <a:pt x="490" y="3"/>
                  </a:lnTo>
                  <a:lnTo>
                    <a:pt x="490" y="5"/>
                  </a:lnTo>
                  <a:lnTo>
                    <a:pt x="381" y="5"/>
                  </a:lnTo>
                  <a:lnTo>
                    <a:pt x="381" y="0"/>
                  </a:lnTo>
                  <a:lnTo>
                    <a:pt x="615" y="0"/>
                  </a:lnTo>
                  <a:lnTo>
                    <a:pt x="617" y="5"/>
                  </a:lnTo>
                  <a:close/>
                  <a:moveTo>
                    <a:pt x="109" y="5"/>
                  </a:moveTo>
                  <a:lnTo>
                    <a:pt x="0" y="5"/>
                  </a:lnTo>
                  <a:lnTo>
                    <a:pt x="0" y="0"/>
                  </a:lnTo>
                  <a:lnTo>
                    <a:pt x="109" y="0"/>
                  </a:lnTo>
                  <a:lnTo>
                    <a:pt x="109" y="5"/>
                  </a:lnTo>
                  <a:close/>
                </a:path>
              </a:pathLst>
            </a:custGeom>
            <a:solidFill>
              <a:srgbClr val="385D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0" name="Freeform 60"/>
            <p:cNvSpPr>
              <a:spLocks noEditPoints="1"/>
            </p:cNvSpPr>
            <p:nvPr/>
          </p:nvSpPr>
          <p:spPr bwMode="auto">
            <a:xfrm>
              <a:off x="267" y="3642"/>
              <a:ext cx="614" cy="5"/>
            </a:xfrm>
            <a:custGeom>
              <a:avLst/>
              <a:gdLst>
                <a:gd name="T0" fmla="*/ 605 w 615"/>
                <a:gd name="T1" fmla="*/ 5 h 5"/>
                <a:gd name="T2" fmla="*/ 480 w 615"/>
                <a:gd name="T3" fmla="*/ 5 h 5"/>
                <a:gd name="T4" fmla="*/ 480 w 615"/>
                <a:gd name="T5" fmla="*/ 5 h 5"/>
                <a:gd name="T6" fmla="*/ 480 w 615"/>
                <a:gd name="T7" fmla="*/ 5 h 5"/>
                <a:gd name="T8" fmla="*/ 371 w 615"/>
                <a:gd name="T9" fmla="*/ 5 h 5"/>
                <a:gd name="T10" fmla="*/ 371 w 615"/>
                <a:gd name="T11" fmla="*/ 0 h 5"/>
                <a:gd name="T12" fmla="*/ 602 w 615"/>
                <a:gd name="T13" fmla="*/ 0 h 5"/>
                <a:gd name="T14" fmla="*/ 605 w 615"/>
                <a:gd name="T15" fmla="*/ 5 h 5"/>
                <a:gd name="T16" fmla="*/ 109 w 615"/>
                <a:gd name="T17" fmla="*/ 5 h 5"/>
                <a:gd name="T18" fmla="*/ 0 w 615"/>
                <a:gd name="T19" fmla="*/ 5 h 5"/>
                <a:gd name="T20" fmla="*/ 0 w 615"/>
                <a:gd name="T21" fmla="*/ 0 h 5"/>
                <a:gd name="T22" fmla="*/ 109 w 615"/>
                <a:gd name="T23" fmla="*/ 0 h 5"/>
                <a:gd name="T24" fmla="*/ 109 w 615"/>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5" h="5">
                  <a:moveTo>
                    <a:pt x="615" y="5"/>
                  </a:moveTo>
                  <a:lnTo>
                    <a:pt x="490" y="5"/>
                  </a:lnTo>
                  <a:lnTo>
                    <a:pt x="381" y="5"/>
                  </a:lnTo>
                  <a:lnTo>
                    <a:pt x="381" y="0"/>
                  </a:lnTo>
                  <a:lnTo>
                    <a:pt x="612" y="0"/>
                  </a:lnTo>
                  <a:lnTo>
                    <a:pt x="615" y="5"/>
                  </a:lnTo>
                  <a:close/>
                  <a:moveTo>
                    <a:pt x="109" y="5"/>
                  </a:moveTo>
                  <a:lnTo>
                    <a:pt x="0" y="5"/>
                  </a:lnTo>
                  <a:lnTo>
                    <a:pt x="0" y="0"/>
                  </a:lnTo>
                  <a:lnTo>
                    <a:pt x="109" y="0"/>
                  </a:lnTo>
                  <a:lnTo>
                    <a:pt x="109" y="5"/>
                  </a:lnTo>
                  <a:close/>
                </a:path>
              </a:pathLst>
            </a:custGeom>
            <a:solidFill>
              <a:srgbClr val="375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 name="Freeform 61"/>
            <p:cNvSpPr>
              <a:spLocks noEditPoints="1"/>
            </p:cNvSpPr>
            <p:nvPr/>
          </p:nvSpPr>
          <p:spPr bwMode="auto">
            <a:xfrm>
              <a:off x="267" y="3640"/>
              <a:ext cx="614" cy="5"/>
            </a:xfrm>
            <a:custGeom>
              <a:avLst/>
              <a:gdLst>
                <a:gd name="T0" fmla="*/ 605 w 615"/>
                <a:gd name="T1" fmla="*/ 5 h 5"/>
                <a:gd name="T2" fmla="*/ 371 w 615"/>
                <a:gd name="T3" fmla="*/ 5 h 5"/>
                <a:gd name="T4" fmla="*/ 371 w 615"/>
                <a:gd name="T5" fmla="*/ 0 h 5"/>
                <a:gd name="T6" fmla="*/ 600 w 615"/>
                <a:gd name="T7" fmla="*/ 0 h 5"/>
                <a:gd name="T8" fmla="*/ 605 w 615"/>
                <a:gd name="T9" fmla="*/ 5 h 5"/>
                <a:gd name="T10" fmla="*/ 109 w 615"/>
                <a:gd name="T11" fmla="*/ 5 h 5"/>
                <a:gd name="T12" fmla="*/ 0 w 615"/>
                <a:gd name="T13" fmla="*/ 5 h 5"/>
                <a:gd name="T14" fmla="*/ 0 w 615"/>
                <a:gd name="T15" fmla="*/ 0 h 5"/>
                <a:gd name="T16" fmla="*/ 109 w 615"/>
                <a:gd name="T17" fmla="*/ 0 h 5"/>
                <a:gd name="T18" fmla="*/ 109 w 615"/>
                <a:gd name="T19" fmla="*/ 5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5" h="5">
                  <a:moveTo>
                    <a:pt x="615" y="5"/>
                  </a:moveTo>
                  <a:lnTo>
                    <a:pt x="381" y="5"/>
                  </a:lnTo>
                  <a:lnTo>
                    <a:pt x="381" y="0"/>
                  </a:lnTo>
                  <a:lnTo>
                    <a:pt x="610" y="0"/>
                  </a:lnTo>
                  <a:lnTo>
                    <a:pt x="615" y="5"/>
                  </a:lnTo>
                  <a:close/>
                  <a:moveTo>
                    <a:pt x="109" y="5"/>
                  </a:moveTo>
                  <a:lnTo>
                    <a:pt x="0" y="5"/>
                  </a:lnTo>
                  <a:lnTo>
                    <a:pt x="0" y="0"/>
                  </a:lnTo>
                  <a:lnTo>
                    <a:pt x="109" y="0"/>
                  </a:lnTo>
                  <a:lnTo>
                    <a:pt x="109" y="5"/>
                  </a:lnTo>
                  <a:close/>
                </a:path>
              </a:pathLst>
            </a:custGeom>
            <a:solidFill>
              <a:srgbClr val="3A5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2" name="Freeform 62"/>
            <p:cNvSpPr>
              <a:spLocks noEditPoints="1"/>
            </p:cNvSpPr>
            <p:nvPr/>
          </p:nvSpPr>
          <p:spPr bwMode="auto">
            <a:xfrm>
              <a:off x="162" y="3635"/>
              <a:ext cx="717" cy="7"/>
            </a:xfrm>
            <a:custGeom>
              <a:avLst/>
              <a:gdLst>
                <a:gd name="T0" fmla="*/ 726 w 716"/>
                <a:gd name="T1" fmla="*/ 29 h 6"/>
                <a:gd name="T2" fmla="*/ 495 w 716"/>
                <a:gd name="T3" fmla="*/ 29 h 6"/>
                <a:gd name="T4" fmla="*/ 495 w 716"/>
                <a:gd name="T5" fmla="*/ 0 h 6"/>
                <a:gd name="T6" fmla="*/ 721 w 716"/>
                <a:gd name="T7" fmla="*/ 0 h 6"/>
                <a:gd name="T8" fmla="*/ 726 w 716"/>
                <a:gd name="T9" fmla="*/ 29 h 6"/>
                <a:gd name="T10" fmla="*/ 213 w 716"/>
                <a:gd name="T11" fmla="*/ 29 h 6"/>
                <a:gd name="T12" fmla="*/ 104 w 716"/>
                <a:gd name="T13" fmla="*/ 29 h 6"/>
                <a:gd name="T14" fmla="*/ 104 w 716"/>
                <a:gd name="T15" fmla="*/ 0 h 6"/>
                <a:gd name="T16" fmla="*/ 213 w 716"/>
                <a:gd name="T17" fmla="*/ 0 h 6"/>
                <a:gd name="T18" fmla="*/ 213 w 716"/>
                <a:gd name="T19" fmla="*/ 29 h 6"/>
                <a:gd name="T20" fmla="*/ 0 w 716"/>
                <a:gd name="T21" fmla="*/ 0 h 6"/>
                <a:gd name="T22" fmla="*/ 44 w 716"/>
                <a:gd name="T23" fmla="*/ 0 h 6"/>
                <a:gd name="T24" fmla="*/ 44 w 716"/>
                <a:gd name="T25" fmla="*/ 0 h 6"/>
                <a:gd name="T26" fmla="*/ 44 w 716"/>
                <a:gd name="T27" fmla="*/ 0 h 6"/>
                <a:gd name="T28" fmla="*/ 44 w 716"/>
                <a:gd name="T29" fmla="*/ 18 h 6"/>
                <a:gd name="T30" fmla="*/ 44 w 716"/>
                <a:gd name="T31" fmla="*/ 18 h 6"/>
                <a:gd name="T32" fmla="*/ 44 w 716"/>
                <a:gd name="T33" fmla="*/ 18 h 6"/>
                <a:gd name="T34" fmla="*/ 44 w 716"/>
                <a:gd name="T35" fmla="*/ 18 h 6"/>
                <a:gd name="T36" fmla="*/ 44 w 716"/>
                <a:gd name="T37" fmla="*/ 18 h 6"/>
                <a:gd name="T38" fmla="*/ 44 w 716"/>
                <a:gd name="T39" fmla="*/ 18 h 6"/>
                <a:gd name="T40" fmla="*/ 0 w 716"/>
                <a:gd name="T41" fmla="*/ 18 h 6"/>
                <a:gd name="T42" fmla="*/ 0 w 716"/>
                <a:gd name="T43" fmla="*/ 0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6" h="6">
                  <a:moveTo>
                    <a:pt x="716" y="6"/>
                  </a:moveTo>
                  <a:lnTo>
                    <a:pt x="485" y="6"/>
                  </a:lnTo>
                  <a:lnTo>
                    <a:pt x="485" y="0"/>
                  </a:lnTo>
                  <a:lnTo>
                    <a:pt x="711" y="0"/>
                  </a:lnTo>
                  <a:lnTo>
                    <a:pt x="716" y="6"/>
                  </a:lnTo>
                  <a:close/>
                  <a:moveTo>
                    <a:pt x="213" y="6"/>
                  </a:moveTo>
                  <a:lnTo>
                    <a:pt x="104" y="6"/>
                  </a:lnTo>
                  <a:lnTo>
                    <a:pt x="104" y="0"/>
                  </a:lnTo>
                  <a:lnTo>
                    <a:pt x="213" y="0"/>
                  </a:lnTo>
                  <a:lnTo>
                    <a:pt x="213" y="6"/>
                  </a:lnTo>
                  <a:close/>
                  <a:moveTo>
                    <a:pt x="0" y="0"/>
                  </a:moveTo>
                  <a:lnTo>
                    <a:pt x="44" y="0"/>
                  </a:lnTo>
                  <a:lnTo>
                    <a:pt x="44" y="3"/>
                  </a:lnTo>
                  <a:lnTo>
                    <a:pt x="0" y="3"/>
                  </a:lnTo>
                  <a:lnTo>
                    <a:pt x="0" y="0"/>
                  </a:lnTo>
                  <a:close/>
                </a:path>
              </a:pathLst>
            </a:custGeom>
            <a:solidFill>
              <a:srgbClr val="386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3" name="Freeform 63"/>
            <p:cNvSpPr>
              <a:spLocks noEditPoints="1"/>
            </p:cNvSpPr>
            <p:nvPr/>
          </p:nvSpPr>
          <p:spPr bwMode="auto">
            <a:xfrm>
              <a:off x="162" y="3635"/>
              <a:ext cx="715" cy="5"/>
            </a:xfrm>
            <a:custGeom>
              <a:avLst/>
              <a:gdLst>
                <a:gd name="T0" fmla="*/ 724 w 714"/>
                <a:gd name="T1" fmla="*/ 5 h 5"/>
                <a:gd name="T2" fmla="*/ 495 w 714"/>
                <a:gd name="T3" fmla="*/ 5 h 5"/>
                <a:gd name="T4" fmla="*/ 495 w 714"/>
                <a:gd name="T5" fmla="*/ 0 h 5"/>
                <a:gd name="T6" fmla="*/ 718 w 714"/>
                <a:gd name="T7" fmla="*/ 0 h 5"/>
                <a:gd name="T8" fmla="*/ 724 w 714"/>
                <a:gd name="T9" fmla="*/ 5 h 5"/>
                <a:gd name="T10" fmla="*/ 213 w 714"/>
                <a:gd name="T11" fmla="*/ 5 h 5"/>
                <a:gd name="T12" fmla="*/ 104 w 714"/>
                <a:gd name="T13" fmla="*/ 5 h 5"/>
                <a:gd name="T14" fmla="*/ 104 w 714"/>
                <a:gd name="T15" fmla="*/ 0 h 5"/>
                <a:gd name="T16" fmla="*/ 213 w 714"/>
                <a:gd name="T17" fmla="*/ 0 h 5"/>
                <a:gd name="T18" fmla="*/ 213 w 714"/>
                <a:gd name="T19" fmla="*/ 5 h 5"/>
                <a:gd name="T20" fmla="*/ 0 w 714"/>
                <a:gd name="T21" fmla="*/ 0 h 5"/>
                <a:gd name="T22" fmla="*/ 44 w 714"/>
                <a:gd name="T23" fmla="*/ 0 h 5"/>
                <a:gd name="T24" fmla="*/ 44 w 714"/>
                <a:gd name="T25" fmla="*/ 0 h 5"/>
                <a:gd name="T26" fmla="*/ 44 w 714"/>
                <a:gd name="T27" fmla="*/ 2 h 5"/>
                <a:gd name="T28" fmla="*/ 44 w 714"/>
                <a:gd name="T29" fmla="*/ 2 h 5"/>
                <a:gd name="T30" fmla="*/ 44 w 714"/>
                <a:gd name="T31" fmla="*/ 2 h 5"/>
                <a:gd name="T32" fmla="*/ 44 w 714"/>
                <a:gd name="T33" fmla="*/ 2 h 5"/>
                <a:gd name="T34" fmla="*/ 44 w 714"/>
                <a:gd name="T35" fmla="*/ 2 h 5"/>
                <a:gd name="T36" fmla="*/ 44 w 714"/>
                <a:gd name="T37" fmla="*/ 5 h 5"/>
                <a:gd name="T38" fmla="*/ 44 w 714"/>
                <a:gd name="T39" fmla="*/ 5 h 5"/>
                <a:gd name="T40" fmla="*/ 0 w 714"/>
                <a:gd name="T41" fmla="*/ 5 h 5"/>
                <a:gd name="T42" fmla="*/ 0 w 714"/>
                <a:gd name="T43" fmla="*/ 0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4" h="5">
                  <a:moveTo>
                    <a:pt x="714" y="5"/>
                  </a:moveTo>
                  <a:lnTo>
                    <a:pt x="485" y="5"/>
                  </a:lnTo>
                  <a:lnTo>
                    <a:pt x="485" y="0"/>
                  </a:lnTo>
                  <a:lnTo>
                    <a:pt x="708" y="0"/>
                  </a:lnTo>
                  <a:lnTo>
                    <a:pt x="714" y="5"/>
                  </a:lnTo>
                  <a:close/>
                  <a:moveTo>
                    <a:pt x="213" y="5"/>
                  </a:moveTo>
                  <a:lnTo>
                    <a:pt x="104" y="5"/>
                  </a:lnTo>
                  <a:lnTo>
                    <a:pt x="104" y="0"/>
                  </a:lnTo>
                  <a:lnTo>
                    <a:pt x="213" y="0"/>
                  </a:lnTo>
                  <a:lnTo>
                    <a:pt x="213" y="5"/>
                  </a:lnTo>
                  <a:close/>
                  <a:moveTo>
                    <a:pt x="0" y="0"/>
                  </a:moveTo>
                  <a:lnTo>
                    <a:pt x="44" y="0"/>
                  </a:lnTo>
                  <a:lnTo>
                    <a:pt x="44" y="2"/>
                  </a:lnTo>
                  <a:lnTo>
                    <a:pt x="44" y="5"/>
                  </a:lnTo>
                  <a:lnTo>
                    <a:pt x="0" y="5"/>
                  </a:lnTo>
                  <a:lnTo>
                    <a:pt x="0" y="0"/>
                  </a:lnTo>
                  <a:close/>
                </a:path>
              </a:pathLst>
            </a:custGeom>
            <a:solidFill>
              <a:srgbClr val="386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4" name="Freeform 64"/>
            <p:cNvSpPr>
              <a:spLocks noEditPoints="1"/>
            </p:cNvSpPr>
            <p:nvPr/>
          </p:nvSpPr>
          <p:spPr bwMode="auto">
            <a:xfrm>
              <a:off x="162" y="3630"/>
              <a:ext cx="712" cy="5"/>
            </a:xfrm>
            <a:custGeom>
              <a:avLst/>
              <a:gdLst>
                <a:gd name="T0" fmla="*/ 721 w 711"/>
                <a:gd name="T1" fmla="*/ 5 h 5"/>
                <a:gd name="T2" fmla="*/ 495 w 711"/>
                <a:gd name="T3" fmla="*/ 5 h 5"/>
                <a:gd name="T4" fmla="*/ 495 w 711"/>
                <a:gd name="T5" fmla="*/ 0 h 5"/>
                <a:gd name="T6" fmla="*/ 716 w 711"/>
                <a:gd name="T7" fmla="*/ 0 h 5"/>
                <a:gd name="T8" fmla="*/ 721 w 711"/>
                <a:gd name="T9" fmla="*/ 5 h 5"/>
                <a:gd name="T10" fmla="*/ 213 w 711"/>
                <a:gd name="T11" fmla="*/ 5 h 5"/>
                <a:gd name="T12" fmla="*/ 104 w 711"/>
                <a:gd name="T13" fmla="*/ 5 h 5"/>
                <a:gd name="T14" fmla="*/ 104 w 711"/>
                <a:gd name="T15" fmla="*/ 0 h 5"/>
                <a:gd name="T16" fmla="*/ 213 w 711"/>
                <a:gd name="T17" fmla="*/ 0 h 5"/>
                <a:gd name="T18" fmla="*/ 213 w 711"/>
                <a:gd name="T19" fmla="*/ 5 h 5"/>
                <a:gd name="T20" fmla="*/ 44 w 711"/>
                <a:gd name="T21" fmla="*/ 5 h 5"/>
                <a:gd name="T22" fmla="*/ 0 w 711"/>
                <a:gd name="T23" fmla="*/ 5 h 5"/>
                <a:gd name="T24" fmla="*/ 0 w 711"/>
                <a:gd name="T25" fmla="*/ 0 h 5"/>
                <a:gd name="T26" fmla="*/ 44 w 711"/>
                <a:gd name="T27" fmla="*/ 0 h 5"/>
                <a:gd name="T28" fmla="*/ 44 w 711"/>
                <a:gd name="T29" fmla="*/ 3 h 5"/>
                <a:gd name="T30" fmla="*/ 44 w 711"/>
                <a:gd name="T31" fmla="*/ 3 h 5"/>
                <a:gd name="T32" fmla="*/ 44 w 711"/>
                <a:gd name="T33" fmla="*/ 3 h 5"/>
                <a:gd name="T34" fmla="*/ 44 w 711"/>
                <a:gd name="T35" fmla="*/ 3 h 5"/>
                <a:gd name="T36" fmla="*/ 44 w 711"/>
                <a:gd name="T37" fmla="*/ 5 h 5"/>
                <a:gd name="T38" fmla="*/ 44 w 711"/>
                <a:gd name="T39" fmla="*/ 5 h 5"/>
                <a:gd name="T40" fmla="*/ 44 w 711"/>
                <a:gd name="T41" fmla="*/ 5 h 5"/>
                <a:gd name="T42" fmla="*/ 44 w 711"/>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1" h="5">
                  <a:moveTo>
                    <a:pt x="711" y="5"/>
                  </a:moveTo>
                  <a:lnTo>
                    <a:pt x="485" y="5"/>
                  </a:lnTo>
                  <a:lnTo>
                    <a:pt x="485" y="0"/>
                  </a:lnTo>
                  <a:lnTo>
                    <a:pt x="706" y="0"/>
                  </a:lnTo>
                  <a:lnTo>
                    <a:pt x="711" y="5"/>
                  </a:lnTo>
                  <a:close/>
                  <a:moveTo>
                    <a:pt x="213" y="5"/>
                  </a:moveTo>
                  <a:lnTo>
                    <a:pt x="104" y="5"/>
                  </a:lnTo>
                  <a:lnTo>
                    <a:pt x="104" y="0"/>
                  </a:lnTo>
                  <a:lnTo>
                    <a:pt x="213" y="0"/>
                  </a:lnTo>
                  <a:lnTo>
                    <a:pt x="213" y="5"/>
                  </a:lnTo>
                  <a:close/>
                  <a:moveTo>
                    <a:pt x="44" y="5"/>
                  </a:moveTo>
                  <a:lnTo>
                    <a:pt x="0" y="5"/>
                  </a:lnTo>
                  <a:lnTo>
                    <a:pt x="0" y="0"/>
                  </a:lnTo>
                  <a:lnTo>
                    <a:pt x="44" y="0"/>
                  </a:lnTo>
                  <a:lnTo>
                    <a:pt x="44" y="3"/>
                  </a:lnTo>
                  <a:lnTo>
                    <a:pt x="44" y="5"/>
                  </a:lnTo>
                  <a:close/>
                </a:path>
              </a:pathLst>
            </a:custGeom>
            <a:solidFill>
              <a:srgbClr val="3B6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5" name="Freeform 65"/>
            <p:cNvSpPr>
              <a:spLocks noEditPoints="1"/>
            </p:cNvSpPr>
            <p:nvPr/>
          </p:nvSpPr>
          <p:spPr bwMode="auto">
            <a:xfrm>
              <a:off x="162" y="3628"/>
              <a:ext cx="710" cy="7"/>
            </a:xfrm>
            <a:custGeom>
              <a:avLst/>
              <a:gdLst>
                <a:gd name="T0" fmla="*/ 728 w 708"/>
                <a:gd name="T1" fmla="*/ 151 h 5"/>
                <a:gd name="T2" fmla="*/ 495 w 708"/>
                <a:gd name="T3" fmla="*/ 151 h 5"/>
                <a:gd name="T4" fmla="*/ 495 w 708"/>
                <a:gd name="T5" fmla="*/ 0 h 5"/>
                <a:gd name="T6" fmla="*/ 726 w 708"/>
                <a:gd name="T7" fmla="*/ 0 h 5"/>
                <a:gd name="T8" fmla="*/ 728 w 708"/>
                <a:gd name="T9" fmla="*/ 151 h 5"/>
                <a:gd name="T10" fmla="*/ 223 w 708"/>
                <a:gd name="T11" fmla="*/ 151 h 5"/>
                <a:gd name="T12" fmla="*/ 104 w 708"/>
                <a:gd name="T13" fmla="*/ 151 h 5"/>
                <a:gd name="T14" fmla="*/ 104 w 708"/>
                <a:gd name="T15" fmla="*/ 0 h 5"/>
                <a:gd name="T16" fmla="*/ 223 w 708"/>
                <a:gd name="T17" fmla="*/ 0 h 5"/>
                <a:gd name="T18" fmla="*/ 223 w 708"/>
                <a:gd name="T19" fmla="*/ 151 h 5"/>
                <a:gd name="T20" fmla="*/ 44 w 708"/>
                <a:gd name="T21" fmla="*/ 151 h 5"/>
                <a:gd name="T22" fmla="*/ 0 w 708"/>
                <a:gd name="T23" fmla="*/ 151 h 5"/>
                <a:gd name="T24" fmla="*/ 0 w 708"/>
                <a:gd name="T25" fmla="*/ 0 h 5"/>
                <a:gd name="T26" fmla="*/ 47 w 708"/>
                <a:gd name="T27" fmla="*/ 0 h 5"/>
                <a:gd name="T28" fmla="*/ 47 w 708"/>
                <a:gd name="T29" fmla="*/ 57 h 5"/>
                <a:gd name="T30" fmla="*/ 47 w 708"/>
                <a:gd name="T31" fmla="*/ 57 h 5"/>
                <a:gd name="T32" fmla="*/ 44 w 708"/>
                <a:gd name="T33" fmla="*/ 57 h 5"/>
                <a:gd name="T34" fmla="*/ 44 w 708"/>
                <a:gd name="T35" fmla="*/ 57 h 5"/>
                <a:gd name="T36" fmla="*/ 44 w 708"/>
                <a:gd name="T37" fmla="*/ 151 h 5"/>
                <a:gd name="T38" fmla="*/ 44 w 708"/>
                <a:gd name="T39" fmla="*/ 151 h 5"/>
                <a:gd name="T40" fmla="*/ 44 w 708"/>
                <a:gd name="T41" fmla="*/ 151 h 5"/>
                <a:gd name="T42" fmla="*/ 44 w 708"/>
                <a:gd name="T43" fmla="*/ 15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8" h="5">
                  <a:moveTo>
                    <a:pt x="708" y="5"/>
                  </a:moveTo>
                  <a:lnTo>
                    <a:pt x="485" y="5"/>
                  </a:lnTo>
                  <a:lnTo>
                    <a:pt x="485" y="0"/>
                  </a:lnTo>
                  <a:lnTo>
                    <a:pt x="706" y="0"/>
                  </a:lnTo>
                  <a:lnTo>
                    <a:pt x="708" y="5"/>
                  </a:lnTo>
                  <a:close/>
                  <a:moveTo>
                    <a:pt x="213" y="5"/>
                  </a:moveTo>
                  <a:lnTo>
                    <a:pt x="104" y="5"/>
                  </a:lnTo>
                  <a:lnTo>
                    <a:pt x="104" y="0"/>
                  </a:lnTo>
                  <a:lnTo>
                    <a:pt x="213" y="0"/>
                  </a:lnTo>
                  <a:lnTo>
                    <a:pt x="213" y="5"/>
                  </a:lnTo>
                  <a:close/>
                  <a:moveTo>
                    <a:pt x="44" y="5"/>
                  </a:moveTo>
                  <a:lnTo>
                    <a:pt x="0" y="5"/>
                  </a:lnTo>
                  <a:lnTo>
                    <a:pt x="0" y="0"/>
                  </a:lnTo>
                  <a:lnTo>
                    <a:pt x="47" y="0"/>
                  </a:lnTo>
                  <a:lnTo>
                    <a:pt x="47" y="2"/>
                  </a:lnTo>
                  <a:lnTo>
                    <a:pt x="44" y="2"/>
                  </a:lnTo>
                  <a:lnTo>
                    <a:pt x="44" y="5"/>
                  </a:lnTo>
                  <a:close/>
                </a:path>
              </a:pathLst>
            </a:custGeom>
            <a:solidFill>
              <a:srgbClr val="3B6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6" name="Freeform 66"/>
            <p:cNvSpPr>
              <a:spLocks noEditPoints="1"/>
            </p:cNvSpPr>
            <p:nvPr/>
          </p:nvSpPr>
          <p:spPr bwMode="auto">
            <a:xfrm>
              <a:off x="162" y="3626"/>
              <a:ext cx="708" cy="5"/>
            </a:xfrm>
            <a:custGeom>
              <a:avLst/>
              <a:gdLst>
                <a:gd name="T0" fmla="*/ 726 w 706"/>
                <a:gd name="T1" fmla="*/ 5 h 5"/>
                <a:gd name="T2" fmla="*/ 495 w 706"/>
                <a:gd name="T3" fmla="*/ 5 h 5"/>
                <a:gd name="T4" fmla="*/ 495 w 706"/>
                <a:gd name="T5" fmla="*/ 0 h 5"/>
                <a:gd name="T6" fmla="*/ 723 w 706"/>
                <a:gd name="T7" fmla="*/ 0 h 5"/>
                <a:gd name="T8" fmla="*/ 726 w 706"/>
                <a:gd name="T9" fmla="*/ 5 h 5"/>
                <a:gd name="T10" fmla="*/ 223 w 706"/>
                <a:gd name="T11" fmla="*/ 5 h 5"/>
                <a:gd name="T12" fmla="*/ 104 w 706"/>
                <a:gd name="T13" fmla="*/ 5 h 5"/>
                <a:gd name="T14" fmla="*/ 104 w 706"/>
                <a:gd name="T15" fmla="*/ 0 h 5"/>
                <a:gd name="T16" fmla="*/ 223 w 706"/>
                <a:gd name="T17" fmla="*/ 0 h 5"/>
                <a:gd name="T18" fmla="*/ 223 w 706"/>
                <a:gd name="T19" fmla="*/ 5 h 5"/>
                <a:gd name="T20" fmla="*/ 44 w 706"/>
                <a:gd name="T21" fmla="*/ 5 h 5"/>
                <a:gd name="T22" fmla="*/ 0 w 706"/>
                <a:gd name="T23" fmla="*/ 5 h 5"/>
                <a:gd name="T24" fmla="*/ 0 w 706"/>
                <a:gd name="T25" fmla="*/ 0 h 5"/>
                <a:gd name="T26" fmla="*/ 47 w 706"/>
                <a:gd name="T27" fmla="*/ 0 h 5"/>
                <a:gd name="T28" fmla="*/ 47 w 706"/>
                <a:gd name="T29" fmla="*/ 3 h 5"/>
                <a:gd name="T30" fmla="*/ 47 w 706"/>
                <a:gd name="T31" fmla="*/ 3 h 5"/>
                <a:gd name="T32" fmla="*/ 47 w 706"/>
                <a:gd name="T33" fmla="*/ 3 h 5"/>
                <a:gd name="T34" fmla="*/ 47 w 706"/>
                <a:gd name="T35" fmla="*/ 3 h 5"/>
                <a:gd name="T36" fmla="*/ 47 w 706"/>
                <a:gd name="T37" fmla="*/ 5 h 5"/>
                <a:gd name="T38" fmla="*/ 47 w 706"/>
                <a:gd name="T39" fmla="*/ 5 h 5"/>
                <a:gd name="T40" fmla="*/ 44 w 706"/>
                <a:gd name="T41" fmla="*/ 5 h 5"/>
                <a:gd name="T42" fmla="*/ 44 w 706"/>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6" h="5">
                  <a:moveTo>
                    <a:pt x="706" y="5"/>
                  </a:moveTo>
                  <a:lnTo>
                    <a:pt x="485" y="5"/>
                  </a:lnTo>
                  <a:lnTo>
                    <a:pt x="485" y="0"/>
                  </a:lnTo>
                  <a:lnTo>
                    <a:pt x="703" y="0"/>
                  </a:lnTo>
                  <a:lnTo>
                    <a:pt x="706" y="5"/>
                  </a:lnTo>
                  <a:close/>
                  <a:moveTo>
                    <a:pt x="213" y="5"/>
                  </a:moveTo>
                  <a:lnTo>
                    <a:pt x="104" y="5"/>
                  </a:lnTo>
                  <a:lnTo>
                    <a:pt x="104" y="0"/>
                  </a:lnTo>
                  <a:lnTo>
                    <a:pt x="213" y="0"/>
                  </a:lnTo>
                  <a:lnTo>
                    <a:pt x="213" y="5"/>
                  </a:lnTo>
                  <a:close/>
                  <a:moveTo>
                    <a:pt x="44" y="5"/>
                  </a:moveTo>
                  <a:lnTo>
                    <a:pt x="0" y="5"/>
                  </a:lnTo>
                  <a:lnTo>
                    <a:pt x="0" y="0"/>
                  </a:lnTo>
                  <a:lnTo>
                    <a:pt x="47" y="0"/>
                  </a:lnTo>
                  <a:lnTo>
                    <a:pt x="47" y="3"/>
                  </a:lnTo>
                  <a:lnTo>
                    <a:pt x="47" y="5"/>
                  </a:lnTo>
                  <a:lnTo>
                    <a:pt x="44" y="5"/>
                  </a:lnTo>
                  <a:close/>
                </a:path>
              </a:pathLst>
            </a:custGeom>
            <a:solidFill>
              <a:srgbClr val="3E6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7" name="Freeform 67"/>
            <p:cNvSpPr>
              <a:spLocks noEditPoints="1"/>
            </p:cNvSpPr>
            <p:nvPr/>
          </p:nvSpPr>
          <p:spPr bwMode="auto">
            <a:xfrm>
              <a:off x="162" y="3623"/>
              <a:ext cx="708" cy="5"/>
            </a:xfrm>
            <a:custGeom>
              <a:avLst/>
              <a:gdLst>
                <a:gd name="T0" fmla="*/ 726 w 706"/>
                <a:gd name="T1" fmla="*/ 3 h 6"/>
                <a:gd name="T2" fmla="*/ 495 w 706"/>
                <a:gd name="T3" fmla="*/ 3 h 6"/>
                <a:gd name="T4" fmla="*/ 495 w 706"/>
                <a:gd name="T5" fmla="*/ 0 h 6"/>
                <a:gd name="T6" fmla="*/ 721 w 706"/>
                <a:gd name="T7" fmla="*/ 0 h 6"/>
                <a:gd name="T8" fmla="*/ 726 w 706"/>
                <a:gd name="T9" fmla="*/ 3 h 6"/>
                <a:gd name="T10" fmla="*/ 223 w 706"/>
                <a:gd name="T11" fmla="*/ 3 h 6"/>
                <a:gd name="T12" fmla="*/ 104 w 706"/>
                <a:gd name="T13" fmla="*/ 3 h 6"/>
                <a:gd name="T14" fmla="*/ 104 w 706"/>
                <a:gd name="T15" fmla="*/ 0 h 6"/>
                <a:gd name="T16" fmla="*/ 223 w 706"/>
                <a:gd name="T17" fmla="*/ 0 h 6"/>
                <a:gd name="T18" fmla="*/ 223 w 706"/>
                <a:gd name="T19" fmla="*/ 3 h 6"/>
                <a:gd name="T20" fmla="*/ 47 w 706"/>
                <a:gd name="T21" fmla="*/ 3 h 6"/>
                <a:gd name="T22" fmla="*/ 0 w 706"/>
                <a:gd name="T23" fmla="*/ 3 h 6"/>
                <a:gd name="T24" fmla="*/ 0 w 706"/>
                <a:gd name="T25" fmla="*/ 0 h 6"/>
                <a:gd name="T26" fmla="*/ 47 w 706"/>
                <a:gd name="T27" fmla="*/ 0 h 6"/>
                <a:gd name="T28" fmla="*/ 47 w 706"/>
                <a:gd name="T29" fmla="*/ 3 h 6"/>
                <a:gd name="T30" fmla="*/ 47 w 706"/>
                <a:gd name="T31" fmla="*/ 3 h 6"/>
                <a:gd name="T32" fmla="*/ 47 w 706"/>
                <a:gd name="T33" fmla="*/ 3 h 6"/>
                <a:gd name="T34" fmla="*/ 47 w 706"/>
                <a:gd name="T35" fmla="*/ 3 h 6"/>
                <a:gd name="T36" fmla="*/ 47 w 706"/>
                <a:gd name="T37" fmla="*/ 3 h 6"/>
                <a:gd name="T38" fmla="*/ 47 w 706"/>
                <a:gd name="T39" fmla="*/ 3 h 6"/>
                <a:gd name="T40" fmla="*/ 47 w 706"/>
                <a:gd name="T41" fmla="*/ 3 h 6"/>
                <a:gd name="T42" fmla="*/ 47 w 706"/>
                <a:gd name="T43" fmla="*/ 3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6" h="6">
                  <a:moveTo>
                    <a:pt x="706" y="6"/>
                  </a:moveTo>
                  <a:lnTo>
                    <a:pt x="485" y="6"/>
                  </a:lnTo>
                  <a:lnTo>
                    <a:pt x="485" y="0"/>
                  </a:lnTo>
                  <a:lnTo>
                    <a:pt x="701" y="0"/>
                  </a:lnTo>
                  <a:lnTo>
                    <a:pt x="706" y="6"/>
                  </a:lnTo>
                  <a:close/>
                  <a:moveTo>
                    <a:pt x="213" y="6"/>
                  </a:moveTo>
                  <a:lnTo>
                    <a:pt x="104" y="6"/>
                  </a:lnTo>
                  <a:lnTo>
                    <a:pt x="104" y="0"/>
                  </a:lnTo>
                  <a:lnTo>
                    <a:pt x="213" y="0"/>
                  </a:lnTo>
                  <a:lnTo>
                    <a:pt x="213" y="6"/>
                  </a:lnTo>
                  <a:close/>
                  <a:moveTo>
                    <a:pt x="47" y="6"/>
                  </a:moveTo>
                  <a:lnTo>
                    <a:pt x="0" y="6"/>
                  </a:lnTo>
                  <a:lnTo>
                    <a:pt x="0" y="0"/>
                  </a:lnTo>
                  <a:lnTo>
                    <a:pt x="47" y="0"/>
                  </a:lnTo>
                  <a:lnTo>
                    <a:pt x="47" y="3"/>
                  </a:lnTo>
                  <a:lnTo>
                    <a:pt x="47" y="6"/>
                  </a:lnTo>
                  <a:close/>
                </a:path>
              </a:pathLst>
            </a:custGeom>
            <a:solidFill>
              <a:srgbClr val="3E6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8" name="Freeform 68"/>
            <p:cNvSpPr>
              <a:spLocks noEditPoints="1"/>
            </p:cNvSpPr>
            <p:nvPr/>
          </p:nvSpPr>
          <p:spPr bwMode="auto">
            <a:xfrm>
              <a:off x="162" y="3621"/>
              <a:ext cx="703" cy="5"/>
            </a:xfrm>
            <a:custGeom>
              <a:avLst/>
              <a:gdLst>
                <a:gd name="T0" fmla="*/ 703 w 703"/>
                <a:gd name="T1" fmla="*/ 5 h 5"/>
                <a:gd name="T2" fmla="*/ 485 w 703"/>
                <a:gd name="T3" fmla="*/ 5 h 5"/>
                <a:gd name="T4" fmla="*/ 485 w 703"/>
                <a:gd name="T5" fmla="*/ 0 h 5"/>
                <a:gd name="T6" fmla="*/ 698 w 703"/>
                <a:gd name="T7" fmla="*/ 0 h 5"/>
                <a:gd name="T8" fmla="*/ 703 w 703"/>
                <a:gd name="T9" fmla="*/ 5 h 5"/>
                <a:gd name="T10" fmla="*/ 213 w 703"/>
                <a:gd name="T11" fmla="*/ 5 h 5"/>
                <a:gd name="T12" fmla="*/ 104 w 703"/>
                <a:gd name="T13" fmla="*/ 5 h 5"/>
                <a:gd name="T14" fmla="*/ 104 w 703"/>
                <a:gd name="T15" fmla="*/ 0 h 5"/>
                <a:gd name="T16" fmla="*/ 213 w 703"/>
                <a:gd name="T17" fmla="*/ 0 h 5"/>
                <a:gd name="T18" fmla="*/ 213 w 703"/>
                <a:gd name="T19" fmla="*/ 5 h 5"/>
                <a:gd name="T20" fmla="*/ 47 w 703"/>
                <a:gd name="T21" fmla="*/ 5 h 5"/>
                <a:gd name="T22" fmla="*/ 0 w 703"/>
                <a:gd name="T23" fmla="*/ 5 h 5"/>
                <a:gd name="T24" fmla="*/ 0 w 703"/>
                <a:gd name="T25" fmla="*/ 0 h 5"/>
                <a:gd name="T26" fmla="*/ 47 w 703"/>
                <a:gd name="T27" fmla="*/ 0 h 5"/>
                <a:gd name="T28" fmla="*/ 47 w 703"/>
                <a:gd name="T29" fmla="*/ 2 h 5"/>
                <a:gd name="T30" fmla="*/ 47 w 703"/>
                <a:gd name="T31" fmla="*/ 2 h 5"/>
                <a:gd name="T32" fmla="*/ 47 w 703"/>
                <a:gd name="T33" fmla="*/ 2 h 5"/>
                <a:gd name="T34" fmla="*/ 47 w 703"/>
                <a:gd name="T35" fmla="*/ 2 h 5"/>
                <a:gd name="T36" fmla="*/ 47 w 703"/>
                <a:gd name="T37" fmla="*/ 2 h 5"/>
                <a:gd name="T38" fmla="*/ 47 w 703"/>
                <a:gd name="T39" fmla="*/ 5 h 5"/>
                <a:gd name="T40" fmla="*/ 47 w 703"/>
                <a:gd name="T41" fmla="*/ 5 h 5"/>
                <a:gd name="T42" fmla="*/ 47 w 703"/>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3" h="5">
                  <a:moveTo>
                    <a:pt x="703" y="5"/>
                  </a:moveTo>
                  <a:lnTo>
                    <a:pt x="485" y="5"/>
                  </a:lnTo>
                  <a:lnTo>
                    <a:pt x="485" y="0"/>
                  </a:lnTo>
                  <a:lnTo>
                    <a:pt x="698" y="0"/>
                  </a:lnTo>
                  <a:lnTo>
                    <a:pt x="703" y="5"/>
                  </a:lnTo>
                  <a:close/>
                  <a:moveTo>
                    <a:pt x="213" y="5"/>
                  </a:moveTo>
                  <a:lnTo>
                    <a:pt x="104" y="5"/>
                  </a:lnTo>
                  <a:lnTo>
                    <a:pt x="104" y="0"/>
                  </a:lnTo>
                  <a:lnTo>
                    <a:pt x="213" y="0"/>
                  </a:lnTo>
                  <a:lnTo>
                    <a:pt x="213" y="5"/>
                  </a:lnTo>
                  <a:close/>
                  <a:moveTo>
                    <a:pt x="47" y="5"/>
                  </a:moveTo>
                  <a:lnTo>
                    <a:pt x="0" y="5"/>
                  </a:lnTo>
                  <a:lnTo>
                    <a:pt x="0" y="0"/>
                  </a:lnTo>
                  <a:lnTo>
                    <a:pt x="47" y="0"/>
                  </a:lnTo>
                  <a:lnTo>
                    <a:pt x="47" y="2"/>
                  </a:lnTo>
                  <a:lnTo>
                    <a:pt x="47" y="5"/>
                  </a:lnTo>
                  <a:close/>
                </a:path>
              </a:pathLst>
            </a:custGeom>
            <a:solidFill>
              <a:srgbClr val="3C6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9" name="Freeform 69"/>
            <p:cNvSpPr>
              <a:spLocks noEditPoints="1"/>
            </p:cNvSpPr>
            <p:nvPr/>
          </p:nvSpPr>
          <p:spPr bwMode="auto">
            <a:xfrm>
              <a:off x="162" y="3619"/>
              <a:ext cx="701" cy="5"/>
            </a:xfrm>
            <a:custGeom>
              <a:avLst/>
              <a:gdLst>
                <a:gd name="T0" fmla="*/ 701 w 701"/>
                <a:gd name="T1" fmla="*/ 5 h 5"/>
                <a:gd name="T2" fmla="*/ 485 w 701"/>
                <a:gd name="T3" fmla="*/ 5 h 5"/>
                <a:gd name="T4" fmla="*/ 485 w 701"/>
                <a:gd name="T5" fmla="*/ 0 h 5"/>
                <a:gd name="T6" fmla="*/ 696 w 701"/>
                <a:gd name="T7" fmla="*/ 0 h 5"/>
                <a:gd name="T8" fmla="*/ 701 w 701"/>
                <a:gd name="T9" fmla="*/ 5 h 5"/>
                <a:gd name="T10" fmla="*/ 213 w 701"/>
                <a:gd name="T11" fmla="*/ 5 h 5"/>
                <a:gd name="T12" fmla="*/ 104 w 701"/>
                <a:gd name="T13" fmla="*/ 5 h 5"/>
                <a:gd name="T14" fmla="*/ 104 w 701"/>
                <a:gd name="T15" fmla="*/ 0 h 5"/>
                <a:gd name="T16" fmla="*/ 213 w 701"/>
                <a:gd name="T17" fmla="*/ 0 h 5"/>
                <a:gd name="T18" fmla="*/ 213 w 701"/>
                <a:gd name="T19" fmla="*/ 5 h 5"/>
                <a:gd name="T20" fmla="*/ 47 w 701"/>
                <a:gd name="T21" fmla="*/ 5 h 5"/>
                <a:gd name="T22" fmla="*/ 0 w 701"/>
                <a:gd name="T23" fmla="*/ 5 h 5"/>
                <a:gd name="T24" fmla="*/ 0 w 701"/>
                <a:gd name="T25" fmla="*/ 0 h 5"/>
                <a:gd name="T26" fmla="*/ 47 w 701"/>
                <a:gd name="T27" fmla="*/ 0 h 5"/>
                <a:gd name="T28" fmla="*/ 47 w 701"/>
                <a:gd name="T29" fmla="*/ 3 h 5"/>
                <a:gd name="T30" fmla="*/ 47 w 701"/>
                <a:gd name="T31" fmla="*/ 3 h 5"/>
                <a:gd name="T32" fmla="*/ 47 w 701"/>
                <a:gd name="T33" fmla="*/ 3 h 5"/>
                <a:gd name="T34" fmla="*/ 47 w 701"/>
                <a:gd name="T35" fmla="*/ 3 h 5"/>
                <a:gd name="T36" fmla="*/ 47 w 701"/>
                <a:gd name="T37" fmla="*/ 3 h 5"/>
                <a:gd name="T38" fmla="*/ 47 w 701"/>
                <a:gd name="T39" fmla="*/ 5 h 5"/>
                <a:gd name="T40" fmla="*/ 47 w 701"/>
                <a:gd name="T41" fmla="*/ 5 h 5"/>
                <a:gd name="T42" fmla="*/ 47 w 701"/>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1" h="5">
                  <a:moveTo>
                    <a:pt x="701" y="5"/>
                  </a:moveTo>
                  <a:lnTo>
                    <a:pt x="485" y="5"/>
                  </a:lnTo>
                  <a:lnTo>
                    <a:pt x="485" y="0"/>
                  </a:lnTo>
                  <a:lnTo>
                    <a:pt x="696" y="0"/>
                  </a:lnTo>
                  <a:lnTo>
                    <a:pt x="701" y="5"/>
                  </a:lnTo>
                  <a:close/>
                  <a:moveTo>
                    <a:pt x="213" y="5"/>
                  </a:moveTo>
                  <a:lnTo>
                    <a:pt x="104" y="5"/>
                  </a:lnTo>
                  <a:lnTo>
                    <a:pt x="104" y="0"/>
                  </a:lnTo>
                  <a:lnTo>
                    <a:pt x="213" y="0"/>
                  </a:lnTo>
                  <a:lnTo>
                    <a:pt x="213" y="5"/>
                  </a:lnTo>
                  <a:close/>
                  <a:moveTo>
                    <a:pt x="47" y="5"/>
                  </a:moveTo>
                  <a:lnTo>
                    <a:pt x="0" y="5"/>
                  </a:lnTo>
                  <a:lnTo>
                    <a:pt x="0" y="0"/>
                  </a:lnTo>
                  <a:lnTo>
                    <a:pt x="47" y="0"/>
                  </a:lnTo>
                  <a:lnTo>
                    <a:pt x="47" y="3"/>
                  </a:lnTo>
                  <a:lnTo>
                    <a:pt x="47" y="5"/>
                  </a:lnTo>
                  <a:close/>
                </a:path>
              </a:pathLst>
            </a:custGeom>
            <a:solidFill>
              <a:srgbClr val="3F6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0" name="Freeform 70"/>
            <p:cNvSpPr>
              <a:spLocks noEditPoints="1"/>
            </p:cNvSpPr>
            <p:nvPr/>
          </p:nvSpPr>
          <p:spPr bwMode="auto">
            <a:xfrm>
              <a:off x="162" y="3614"/>
              <a:ext cx="699" cy="7"/>
            </a:xfrm>
            <a:custGeom>
              <a:avLst/>
              <a:gdLst>
                <a:gd name="T0" fmla="*/ 708 w 698"/>
                <a:gd name="T1" fmla="*/ 29 h 6"/>
                <a:gd name="T2" fmla="*/ 495 w 698"/>
                <a:gd name="T3" fmla="*/ 29 h 6"/>
                <a:gd name="T4" fmla="*/ 495 w 698"/>
                <a:gd name="T5" fmla="*/ 0 h 6"/>
                <a:gd name="T6" fmla="*/ 703 w 698"/>
                <a:gd name="T7" fmla="*/ 0 h 6"/>
                <a:gd name="T8" fmla="*/ 708 w 698"/>
                <a:gd name="T9" fmla="*/ 29 h 6"/>
                <a:gd name="T10" fmla="*/ 213 w 698"/>
                <a:gd name="T11" fmla="*/ 29 h 6"/>
                <a:gd name="T12" fmla="*/ 104 w 698"/>
                <a:gd name="T13" fmla="*/ 29 h 6"/>
                <a:gd name="T14" fmla="*/ 104 w 698"/>
                <a:gd name="T15" fmla="*/ 0 h 6"/>
                <a:gd name="T16" fmla="*/ 213 w 698"/>
                <a:gd name="T17" fmla="*/ 0 h 6"/>
                <a:gd name="T18" fmla="*/ 213 w 698"/>
                <a:gd name="T19" fmla="*/ 29 h 6"/>
                <a:gd name="T20" fmla="*/ 47 w 698"/>
                <a:gd name="T21" fmla="*/ 29 h 6"/>
                <a:gd name="T22" fmla="*/ 0 w 698"/>
                <a:gd name="T23" fmla="*/ 29 h 6"/>
                <a:gd name="T24" fmla="*/ 0 w 698"/>
                <a:gd name="T25" fmla="*/ 0 h 6"/>
                <a:gd name="T26" fmla="*/ 50 w 698"/>
                <a:gd name="T27" fmla="*/ 0 h 6"/>
                <a:gd name="T28" fmla="*/ 50 w 698"/>
                <a:gd name="T29" fmla="*/ 0 h 6"/>
                <a:gd name="T30" fmla="*/ 50 w 698"/>
                <a:gd name="T31" fmla="*/ 18 h 6"/>
                <a:gd name="T32" fmla="*/ 50 w 698"/>
                <a:gd name="T33" fmla="*/ 18 h 6"/>
                <a:gd name="T34" fmla="*/ 50 w 698"/>
                <a:gd name="T35" fmla="*/ 18 h 6"/>
                <a:gd name="T36" fmla="*/ 47 w 698"/>
                <a:gd name="T37" fmla="*/ 18 h 6"/>
                <a:gd name="T38" fmla="*/ 47 w 698"/>
                <a:gd name="T39" fmla="*/ 29 h 6"/>
                <a:gd name="T40" fmla="*/ 47 w 698"/>
                <a:gd name="T41" fmla="*/ 29 h 6"/>
                <a:gd name="T42" fmla="*/ 47 w 698"/>
                <a:gd name="T43" fmla="*/ 29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8" h="6">
                  <a:moveTo>
                    <a:pt x="698" y="6"/>
                  </a:moveTo>
                  <a:lnTo>
                    <a:pt x="485" y="6"/>
                  </a:lnTo>
                  <a:lnTo>
                    <a:pt x="485" y="0"/>
                  </a:lnTo>
                  <a:lnTo>
                    <a:pt x="693" y="0"/>
                  </a:lnTo>
                  <a:lnTo>
                    <a:pt x="698" y="6"/>
                  </a:lnTo>
                  <a:close/>
                  <a:moveTo>
                    <a:pt x="213" y="6"/>
                  </a:moveTo>
                  <a:lnTo>
                    <a:pt x="104" y="6"/>
                  </a:lnTo>
                  <a:lnTo>
                    <a:pt x="104" y="0"/>
                  </a:lnTo>
                  <a:lnTo>
                    <a:pt x="213" y="0"/>
                  </a:lnTo>
                  <a:lnTo>
                    <a:pt x="213" y="6"/>
                  </a:lnTo>
                  <a:close/>
                  <a:moveTo>
                    <a:pt x="47" y="6"/>
                  </a:moveTo>
                  <a:lnTo>
                    <a:pt x="0" y="6"/>
                  </a:lnTo>
                  <a:lnTo>
                    <a:pt x="0" y="0"/>
                  </a:lnTo>
                  <a:lnTo>
                    <a:pt x="50" y="0"/>
                  </a:lnTo>
                  <a:lnTo>
                    <a:pt x="50" y="3"/>
                  </a:lnTo>
                  <a:lnTo>
                    <a:pt x="47" y="3"/>
                  </a:lnTo>
                  <a:lnTo>
                    <a:pt x="47" y="6"/>
                  </a:lnTo>
                  <a:close/>
                </a:path>
              </a:pathLst>
            </a:custGeom>
            <a:solidFill>
              <a:srgbClr val="3E6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1" name="Freeform 71"/>
            <p:cNvSpPr>
              <a:spLocks noEditPoints="1"/>
            </p:cNvSpPr>
            <p:nvPr/>
          </p:nvSpPr>
          <p:spPr bwMode="auto">
            <a:xfrm>
              <a:off x="162" y="3614"/>
              <a:ext cx="696" cy="5"/>
            </a:xfrm>
            <a:custGeom>
              <a:avLst/>
              <a:gdLst>
                <a:gd name="T0" fmla="*/ 696 w 696"/>
                <a:gd name="T1" fmla="*/ 5 h 5"/>
                <a:gd name="T2" fmla="*/ 485 w 696"/>
                <a:gd name="T3" fmla="*/ 5 h 5"/>
                <a:gd name="T4" fmla="*/ 485 w 696"/>
                <a:gd name="T5" fmla="*/ 0 h 5"/>
                <a:gd name="T6" fmla="*/ 693 w 696"/>
                <a:gd name="T7" fmla="*/ 0 h 5"/>
                <a:gd name="T8" fmla="*/ 696 w 696"/>
                <a:gd name="T9" fmla="*/ 5 h 5"/>
                <a:gd name="T10" fmla="*/ 213 w 696"/>
                <a:gd name="T11" fmla="*/ 5 h 5"/>
                <a:gd name="T12" fmla="*/ 104 w 696"/>
                <a:gd name="T13" fmla="*/ 5 h 5"/>
                <a:gd name="T14" fmla="*/ 104 w 696"/>
                <a:gd name="T15" fmla="*/ 0 h 5"/>
                <a:gd name="T16" fmla="*/ 213 w 696"/>
                <a:gd name="T17" fmla="*/ 0 h 5"/>
                <a:gd name="T18" fmla="*/ 213 w 696"/>
                <a:gd name="T19" fmla="*/ 5 h 5"/>
                <a:gd name="T20" fmla="*/ 47 w 696"/>
                <a:gd name="T21" fmla="*/ 5 h 5"/>
                <a:gd name="T22" fmla="*/ 0 w 696"/>
                <a:gd name="T23" fmla="*/ 5 h 5"/>
                <a:gd name="T24" fmla="*/ 0 w 696"/>
                <a:gd name="T25" fmla="*/ 0 h 5"/>
                <a:gd name="T26" fmla="*/ 50 w 696"/>
                <a:gd name="T27" fmla="*/ 0 h 5"/>
                <a:gd name="T28" fmla="*/ 50 w 696"/>
                <a:gd name="T29" fmla="*/ 0 h 5"/>
                <a:gd name="T30" fmla="*/ 50 w 696"/>
                <a:gd name="T31" fmla="*/ 2 h 5"/>
                <a:gd name="T32" fmla="*/ 50 w 696"/>
                <a:gd name="T33" fmla="*/ 2 h 5"/>
                <a:gd name="T34" fmla="*/ 50 w 696"/>
                <a:gd name="T35" fmla="*/ 2 h 5"/>
                <a:gd name="T36" fmla="*/ 50 w 696"/>
                <a:gd name="T37" fmla="*/ 2 h 5"/>
                <a:gd name="T38" fmla="*/ 50 w 696"/>
                <a:gd name="T39" fmla="*/ 5 h 5"/>
                <a:gd name="T40" fmla="*/ 50 w 696"/>
                <a:gd name="T41" fmla="*/ 5 h 5"/>
                <a:gd name="T42" fmla="*/ 47 w 696"/>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6" h="5">
                  <a:moveTo>
                    <a:pt x="696" y="5"/>
                  </a:moveTo>
                  <a:lnTo>
                    <a:pt x="485" y="5"/>
                  </a:lnTo>
                  <a:lnTo>
                    <a:pt x="485" y="0"/>
                  </a:lnTo>
                  <a:lnTo>
                    <a:pt x="693" y="0"/>
                  </a:lnTo>
                  <a:lnTo>
                    <a:pt x="696" y="5"/>
                  </a:lnTo>
                  <a:close/>
                  <a:moveTo>
                    <a:pt x="213" y="5"/>
                  </a:moveTo>
                  <a:lnTo>
                    <a:pt x="104" y="5"/>
                  </a:lnTo>
                  <a:lnTo>
                    <a:pt x="104" y="0"/>
                  </a:lnTo>
                  <a:lnTo>
                    <a:pt x="213" y="0"/>
                  </a:lnTo>
                  <a:lnTo>
                    <a:pt x="213" y="5"/>
                  </a:lnTo>
                  <a:close/>
                  <a:moveTo>
                    <a:pt x="47" y="5"/>
                  </a:moveTo>
                  <a:lnTo>
                    <a:pt x="0" y="5"/>
                  </a:lnTo>
                  <a:lnTo>
                    <a:pt x="0" y="0"/>
                  </a:lnTo>
                  <a:lnTo>
                    <a:pt x="50" y="0"/>
                  </a:lnTo>
                  <a:lnTo>
                    <a:pt x="50" y="2"/>
                  </a:lnTo>
                  <a:lnTo>
                    <a:pt x="50" y="5"/>
                  </a:lnTo>
                  <a:lnTo>
                    <a:pt x="47" y="5"/>
                  </a:lnTo>
                  <a:close/>
                </a:path>
              </a:pathLst>
            </a:custGeom>
            <a:solidFill>
              <a:srgbClr val="416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2" name="Freeform 72"/>
            <p:cNvSpPr>
              <a:spLocks noEditPoints="1"/>
            </p:cNvSpPr>
            <p:nvPr/>
          </p:nvSpPr>
          <p:spPr bwMode="auto">
            <a:xfrm>
              <a:off x="162" y="3609"/>
              <a:ext cx="694" cy="5"/>
            </a:xfrm>
            <a:custGeom>
              <a:avLst/>
              <a:gdLst>
                <a:gd name="T0" fmla="*/ 703 w 693"/>
                <a:gd name="T1" fmla="*/ 5 h 5"/>
                <a:gd name="T2" fmla="*/ 495 w 693"/>
                <a:gd name="T3" fmla="*/ 5 h 5"/>
                <a:gd name="T4" fmla="*/ 495 w 693"/>
                <a:gd name="T5" fmla="*/ 0 h 5"/>
                <a:gd name="T6" fmla="*/ 700 w 693"/>
                <a:gd name="T7" fmla="*/ 0 h 5"/>
                <a:gd name="T8" fmla="*/ 703 w 693"/>
                <a:gd name="T9" fmla="*/ 5 h 5"/>
                <a:gd name="T10" fmla="*/ 213 w 693"/>
                <a:gd name="T11" fmla="*/ 5 h 5"/>
                <a:gd name="T12" fmla="*/ 104 w 693"/>
                <a:gd name="T13" fmla="*/ 5 h 5"/>
                <a:gd name="T14" fmla="*/ 104 w 693"/>
                <a:gd name="T15" fmla="*/ 0 h 5"/>
                <a:gd name="T16" fmla="*/ 213 w 693"/>
                <a:gd name="T17" fmla="*/ 0 h 5"/>
                <a:gd name="T18" fmla="*/ 213 w 693"/>
                <a:gd name="T19" fmla="*/ 5 h 5"/>
                <a:gd name="T20" fmla="*/ 50 w 693"/>
                <a:gd name="T21" fmla="*/ 5 h 5"/>
                <a:gd name="T22" fmla="*/ 0 w 693"/>
                <a:gd name="T23" fmla="*/ 5 h 5"/>
                <a:gd name="T24" fmla="*/ 0 w 693"/>
                <a:gd name="T25" fmla="*/ 0 h 5"/>
                <a:gd name="T26" fmla="*/ 52 w 693"/>
                <a:gd name="T27" fmla="*/ 0 h 5"/>
                <a:gd name="T28" fmla="*/ 52 w 693"/>
                <a:gd name="T29" fmla="*/ 0 h 5"/>
                <a:gd name="T30" fmla="*/ 52 w 693"/>
                <a:gd name="T31" fmla="*/ 3 h 5"/>
                <a:gd name="T32" fmla="*/ 50 w 693"/>
                <a:gd name="T33" fmla="*/ 3 h 5"/>
                <a:gd name="T34" fmla="*/ 50 w 693"/>
                <a:gd name="T35" fmla="*/ 3 h 5"/>
                <a:gd name="T36" fmla="*/ 50 w 693"/>
                <a:gd name="T37" fmla="*/ 3 h 5"/>
                <a:gd name="T38" fmla="*/ 50 w 693"/>
                <a:gd name="T39" fmla="*/ 5 h 5"/>
                <a:gd name="T40" fmla="*/ 50 w 693"/>
                <a:gd name="T41" fmla="*/ 5 h 5"/>
                <a:gd name="T42" fmla="*/ 50 w 693"/>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3" h="5">
                  <a:moveTo>
                    <a:pt x="693" y="5"/>
                  </a:moveTo>
                  <a:lnTo>
                    <a:pt x="485" y="5"/>
                  </a:lnTo>
                  <a:lnTo>
                    <a:pt x="485" y="0"/>
                  </a:lnTo>
                  <a:lnTo>
                    <a:pt x="690" y="0"/>
                  </a:lnTo>
                  <a:lnTo>
                    <a:pt x="693" y="5"/>
                  </a:lnTo>
                  <a:close/>
                  <a:moveTo>
                    <a:pt x="213" y="5"/>
                  </a:moveTo>
                  <a:lnTo>
                    <a:pt x="104" y="5"/>
                  </a:lnTo>
                  <a:lnTo>
                    <a:pt x="104" y="0"/>
                  </a:lnTo>
                  <a:lnTo>
                    <a:pt x="213" y="0"/>
                  </a:lnTo>
                  <a:lnTo>
                    <a:pt x="213" y="5"/>
                  </a:lnTo>
                  <a:close/>
                  <a:moveTo>
                    <a:pt x="50" y="5"/>
                  </a:moveTo>
                  <a:lnTo>
                    <a:pt x="0" y="5"/>
                  </a:lnTo>
                  <a:lnTo>
                    <a:pt x="0" y="0"/>
                  </a:lnTo>
                  <a:lnTo>
                    <a:pt x="52" y="0"/>
                  </a:lnTo>
                  <a:lnTo>
                    <a:pt x="52" y="3"/>
                  </a:lnTo>
                  <a:lnTo>
                    <a:pt x="50" y="3"/>
                  </a:lnTo>
                  <a:lnTo>
                    <a:pt x="50" y="5"/>
                  </a:lnTo>
                  <a:close/>
                </a:path>
              </a:pathLst>
            </a:custGeom>
            <a:solidFill>
              <a:srgbClr val="406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3" name="Freeform 73"/>
            <p:cNvSpPr>
              <a:spLocks noEditPoints="1"/>
            </p:cNvSpPr>
            <p:nvPr/>
          </p:nvSpPr>
          <p:spPr bwMode="auto">
            <a:xfrm>
              <a:off x="162" y="3609"/>
              <a:ext cx="694" cy="5"/>
            </a:xfrm>
            <a:custGeom>
              <a:avLst/>
              <a:gdLst>
                <a:gd name="T0" fmla="*/ 703 w 693"/>
                <a:gd name="T1" fmla="*/ 5 h 5"/>
                <a:gd name="T2" fmla="*/ 495 w 693"/>
                <a:gd name="T3" fmla="*/ 5 h 5"/>
                <a:gd name="T4" fmla="*/ 495 w 693"/>
                <a:gd name="T5" fmla="*/ 0 h 5"/>
                <a:gd name="T6" fmla="*/ 698 w 693"/>
                <a:gd name="T7" fmla="*/ 0 h 5"/>
                <a:gd name="T8" fmla="*/ 703 w 693"/>
                <a:gd name="T9" fmla="*/ 5 h 5"/>
                <a:gd name="T10" fmla="*/ 213 w 693"/>
                <a:gd name="T11" fmla="*/ 5 h 5"/>
                <a:gd name="T12" fmla="*/ 104 w 693"/>
                <a:gd name="T13" fmla="*/ 5 h 5"/>
                <a:gd name="T14" fmla="*/ 104 w 693"/>
                <a:gd name="T15" fmla="*/ 0 h 5"/>
                <a:gd name="T16" fmla="*/ 213 w 693"/>
                <a:gd name="T17" fmla="*/ 0 h 5"/>
                <a:gd name="T18" fmla="*/ 213 w 693"/>
                <a:gd name="T19" fmla="*/ 5 h 5"/>
                <a:gd name="T20" fmla="*/ 50 w 693"/>
                <a:gd name="T21" fmla="*/ 5 h 5"/>
                <a:gd name="T22" fmla="*/ 0 w 693"/>
                <a:gd name="T23" fmla="*/ 5 h 5"/>
                <a:gd name="T24" fmla="*/ 0 w 693"/>
                <a:gd name="T25" fmla="*/ 0 h 5"/>
                <a:gd name="T26" fmla="*/ 55 w 693"/>
                <a:gd name="T27" fmla="*/ 0 h 5"/>
                <a:gd name="T28" fmla="*/ 55 w 693"/>
                <a:gd name="T29" fmla="*/ 0 h 5"/>
                <a:gd name="T30" fmla="*/ 52 w 693"/>
                <a:gd name="T31" fmla="*/ 2 h 5"/>
                <a:gd name="T32" fmla="*/ 52 w 693"/>
                <a:gd name="T33" fmla="*/ 2 h 5"/>
                <a:gd name="T34" fmla="*/ 52 w 693"/>
                <a:gd name="T35" fmla="*/ 2 h 5"/>
                <a:gd name="T36" fmla="*/ 52 w 693"/>
                <a:gd name="T37" fmla="*/ 2 h 5"/>
                <a:gd name="T38" fmla="*/ 52 w 693"/>
                <a:gd name="T39" fmla="*/ 5 h 5"/>
                <a:gd name="T40" fmla="*/ 50 w 693"/>
                <a:gd name="T41" fmla="*/ 5 h 5"/>
                <a:gd name="T42" fmla="*/ 50 w 693"/>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3" h="5">
                  <a:moveTo>
                    <a:pt x="693" y="5"/>
                  </a:moveTo>
                  <a:lnTo>
                    <a:pt x="485" y="5"/>
                  </a:lnTo>
                  <a:lnTo>
                    <a:pt x="485" y="0"/>
                  </a:lnTo>
                  <a:lnTo>
                    <a:pt x="688" y="0"/>
                  </a:lnTo>
                  <a:lnTo>
                    <a:pt x="693" y="5"/>
                  </a:lnTo>
                  <a:close/>
                  <a:moveTo>
                    <a:pt x="213" y="5"/>
                  </a:moveTo>
                  <a:lnTo>
                    <a:pt x="104" y="5"/>
                  </a:lnTo>
                  <a:lnTo>
                    <a:pt x="104" y="0"/>
                  </a:lnTo>
                  <a:lnTo>
                    <a:pt x="213" y="0"/>
                  </a:lnTo>
                  <a:lnTo>
                    <a:pt x="213" y="5"/>
                  </a:lnTo>
                  <a:close/>
                  <a:moveTo>
                    <a:pt x="50" y="5"/>
                  </a:moveTo>
                  <a:lnTo>
                    <a:pt x="0" y="5"/>
                  </a:lnTo>
                  <a:lnTo>
                    <a:pt x="0" y="0"/>
                  </a:lnTo>
                  <a:lnTo>
                    <a:pt x="55" y="0"/>
                  </a:lnTo>
                  <a:lnTo>
                    <a:pt x="52" y="2"/>
                  </a:lnTo>
                  <a:lnTo>
                    <a:pt x="52" y="5"/>
                  </a:lnTo>
                  <a:lnTo>
                    <a:pt x="50" y="5"/>
                  </a:lnTo>
                  <a:close/>
                </a:path>
              </a:pathLst>
            </a:custGeom>
            <a:solidFill>
              <a:srgbClr val="436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4" name="Freeform 74"/>
            <p:cNvSpPr>
              <a:spLocks noEditPoints="1"/>
            </p:cNvSpPr>
            <p:nvPr/>
          </p:nvSpPr>
          <p:spPr bwMode="auto">
            <a:xfrm>
              <a:off x="162" y="3604"/>
              <a:ext cx="692" cy="5"/>
            </a:xfrm>
            <a:custGeom>
              <a:avLst/>
              <a:gdLst>
                <a:gd name="T0" fmla="*/ 710 w 690"/>
                <a:gd name="T1" fmla="*/ 5 h 5"/>
                <a:gd name="T2" fmla="*/ 495 w 690"/>
                <a:gd name="T3" fmla="*/ 5 h 5"/>
                <a:gd name="T4" fmla="*/ 495 w 690"/>
                <a:gd name="T5" fmla="*/ 0 h 5"/>
                <a:gd name="T6" fmla="*/ 705 w 690"/>
                <a:gd name="T7" fmla="*/ 0 h 5"/>
                <a:gd name="T8" fmla="*/ 710 w 690"/>
                <a:gd name="T9" fmla="*/ 5 h 5"/>
                <a:gd name="T10" fmla="*/ 223 w 690"/>
                <a:gd name="T11" fmla="*/ 5 h 5"/>
                <a:gd name="T12" fmla="*/ 104 w 690"/>
                <a:gd name="T13" fmla="*/ 5 h 5"/>
                <a:gd name="T14" fmla="*/ 104 w 690"/>
                <a:gd name="T15" fmla="*/ 0 h 5"/>
                <a:gd name="T16" fmla="*/ 223 w 690"/>
                <a:gd name="T17" fmla="*/ 0 h 5"/>
                <a:gd name="T18" fmla="*/ 223 w 690"/>
                <a:gd name="T19" fmla="*/ 5 h 5"/>
                <a:gd name="T20" fmla="*/ 52 w 690"/>
                <a:gd name="T21" fmla="*/ 5 h 5"/>
                <a:gd name="T22" fmla="*/ 0 w 690"/>
                <a:gd name="T23" fmla="*/ 5 h 5"/>
                <a:gd name="T24" fmla="*/ 0 w 690"/>
                <a:gd name="T25" fmla="*/ 0 h 5"/>
                <a:gd name="T26" fmla="*/ 60 w 690"/>
                <a:gd name="T27" fmla="*/ 0 h 5"/>
                <a:gd name="T28" fmla="*/ 57 w 690"/>
                <a:gd name="T29" fmla="*/ 0 h 5"/>
                <a:gd name="T30" fmla="*/ 57 w 690"/>
                <a:gd name="T31" fmla="*/ 3 h 5"/>
                <a:gd name="T32" fmla="*/ 55 w 690"/>
                <a:gd name="T33" fmla="*/ 3 h 5"/>
                <a:gd name="T34" fmla="*/ 55 w 690"/>
                <a:gd name="T35" fmla="*/ 3 h 5"/>
                <a:gd name="T36" fmla="*/ 55 w 690"/>
                <a:gd name="T37" fmla="*/ 3 h 5"/>
                <a:gd name="T38" fmla="*/ 52 w 690"/>
                <a:gd name="T39" fmla="*/ 5 h 5"/>
                <a:gd name="T40" fmla="*/ 52 w 690"/>
                <a:gd name="T41" fmla="*/ 5 h 5"/>
                <a:gd name="T42" fmla="*/ 52 w 690"/>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0" h="5">
                  <a:moveTo>
                    <a:pt x="690" y="5"/>
                  </a:moveTo>
                  <a:lnTo>
                    <a:pt x="485" y="5"/>
                  </a:lnTo>
                  <a:lnTo>
                    <a:pt x="485" y="0"/>
                  </a:lnTo>
                  <a:lnTo>
                    <a:pt x="685" y="0"/>
                  </a:lnTo>
                  <a:lnTo>
                    <a:pt x="690" y="5"/>
                  </a:lnTo>
                  <a:close/>
                  <a:moveTo>
                    <a:pt x="213" y="5"/>
                  </a:moveTo>
                  <a:lnTo>
                    <a:pt x="104" y="5"/>
                  </a:lnTo>
                  <a:lnTo>
                    <a:pt x="104" y="0"/>
                  </a:lnTo>
                  <a:lnTo>
                    <a:pt x="213" y="0"/>
                  </a:lnTo>
                  <a:lnTo>
                    <a:pt x="213" y="5"/>
                  </a:lnTo>
                  <a:close/>
                  <a:moveTo>
                    <a:pt x="52" y="5"/>
                  </a:moveTo>
                  <a:lnTo>
                    <a:pt x="0" y="5"/>
                  </a:lnTo>
                  <a:lnTo>
                    <a:pt x="0" y="0"/>
                  </a:lnTo>
                  <a:lnTo>
                    <a:pt x="60" y="0"/>
                  </a:lnTo>
                  <a:lnTo>
                    <a:pt x="57" y="0"/>
                  </a:lnTo>
                  <a:lnTo>
                    <a:pt x="57" y="3"/>
                  </a:lnTo>
                  <a:lnTo>
                    <a:pt x="55" y="3"/>
                  </a:lnTo>
                  <a:lnTo>
                    <a:pt x="52" y="5"/>
                  </a:lnTo>
                  <a:close/>
                </a:path>
              </a:pathLst>
            </a:custGeom>
            <a:solidFill>
              <a:srgbClr val="426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5" name="Freeform 75"/>
            <p:cNvSpPr>
              <a:spLocks noEditPoints="1"/>
            </p:cNvSpPr>
            <p:nvPr/>
          </p:nvSpPr>
          <p:spPr bwMode="auto">
            <a:xfrm>
              <a:off x="162" y="3602"/>
              <a:ext cx="690" cy="7"/>
            </a:xfrm>
            <a:custGeom>
              <a:avLst/>
              <a:gdLst>
                <a:gd name="T0" fmla="*/ 708 w 688"/>
                <a:gd name="T1" fmla="*/ 29 h 6"/>
                <a:gd name="T2" fmla="*/ 495 w 688"/>
                <a:gd name="T3" fmla="*/ 29 h 6"/>
                <a:gd name="T4" fmla="*/ 495 w 688"/>
                <a:gd name="T5" fmla="*/ 0 h 6"/>
                <a:gd name="T6" fmla="*/ 703 w 688"/>
                <a:gd name="T7" fmla="*/ 0 h 6"/>
                <a:gd name="T8" fmla="*/ 708 w 688"/>
                <a:gd name="T9" fmla="*/ 29 h 6"/>
                <a:gd name="T10" fmla="*/ 223 w 688"/>
                <a:gd name="T11" fmla="*/ 29 h 6"/>
                <a:gd name="T12" fmla="*/ 104 w 688"/>
                <a:gd name="T13" fmla="*/ 29 h 6"/>
                <a:gd name="T14" fmla="*/ 104 w 688"/>
                <a:gd name="T15" fmla="*/ 0 h 6"/>
                <a:gd name="T16" fmla="*/ 223 w 688"/>
                <a:gd name="T17" fmla="*/ 0 h 6"/>
                <a:gd name="T18" fmla="*/ 223 w 688"/>
                <a:gd name="T19" fmla="*/ 29 h 6"/>
                <a:gd name="T20" fmla="*/ 55 w 688"/>
                <a:gd name="T21" fmla="*/ 29 h 6"/>
                <a:gd name="T22" fmla="*/ 0 w 688"/>
                <a:gd name="T23" fmla="*/ 29 h 6"/>
                <a:gd name="T24" fmla="*/ 0 w 688"/>
                <a:gd name="T25" fmla="*/ 0 h 6"/>
                <a:gd name="T26" fmla="*/ 65 w 688"/>
                <a:gd name="T27" fmla="*/ 0 h 6"/>
                <a:gd name="T28" fmla="*/ 63 w 688"/>
                <a:gd name="T29" fmla="*/ 0 h 6"/>
                <a:gd name="T30" fmla="*/ 63 w 688"/>
                <a:gd name="T31" fmla="*/ 18 h 6"/>
                <a:gd name="T32" fmla="*/ 60 w 688"/>
                <a:gd name="T33" fmla="*/ 18 h 6"/>
                <a:gd name="T34" fmla="*/ 60 w 688"/>
                <a:gd name="T35" fmla="*/ 18 h 6"/>
                <a:gd name="T36" fmla="*/ 57 w 688"/>
                <a:gd name="T37" fmla="*/ 18 h 6"/>
                <a:gd name="T38" fmla="*/ 57 w 688"/>
                <a:gd name="T39" fmla="*/ 29 h 6"/>
                <a:gd name="T40" fmla="*/ 55 w 688"/>
                <a:gd name="T41" fmla="*/ 29 h 6"/>
                <a:gd name="T42" fmla="*/ 55 w 688"/>
                <a:gd name="T43" fmla="*/ 29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8" h="6">
                  <a:moveTo>
                    <a:pt x="688" y="6"/>
                  </a:moveTo>
                  <a:lnTo>
                    <a:pt x="485" y="6"/>
                  </a:lnTo>
                  <a:lnTo>
                    <a:pt x="485" y="0"/>
                  </a:lnTo>
                  <a:lnTo>
                    <a:pt x="683" y="0"/>
                  </a:lnTo>
                  <a:lnTo>
                    <a:pt x="688" y="6"/>
                  </a:lnTo>
                  <a:close/>
                  <a:moveTo>
                    <a:pt x="213" y="6"/>
                  </a:moveTo>
                  <a:lnTo>
                    <a:pt x="104" y="6"/>
                  </a:lnTo>
                  <a:lnTo>
                    <a:pt x="104" y="0"/>
                  </a:lnTo>
                  <a:lnTo>
                    <a:pt x="213" y="0"/>
                  </a:lnTo>
                  <a:lnTo>
                    <a:pt x="213" y="6"/>
                  </a:lnTo>
                  <a:close/>
                  <a:moveTo>
                    <a:pt x="55" y="6"/>
                  </a:moveTo>
                  <a:lnTo>
                    <a:pt x="0" y="6"/>
                  </a:lnTo>
                  <a:lnTo>
                    <a:pt x="0" y="0"/>
                  </a:lnTo>
                  <a:lnTo>
                    <a:pt x="65" y="0"/>
                  </a:lnTo>
                  <a:lnTo>
                    <a:pt x="63" y="0"/>
                  </a:lnTo>
                  <a:lnTo>
                    <a:pt x="63" y="3"/>
                  </a:lnTo>
                  <a:lnTo>
                    <a:pt x="60" y="3"/>
                  </a:lnTo>
                  <a:lnTo>
                    <a:pt x="57" y="3"/>
                  </a:lnTo>
                  <a:lnTo>
                    <a:pt x="57" y="6"/>
                  </a:lnTo>
                  <a:lnTo>
                    <a:pt x="55" y="6"/>
                  </a:lnTo>
                  <a:close/>
                </a:path>
              </a:pathLst>
            </a:custGeom>
            <a:solidFill>
              <a:srgbClr val="426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6" name="Freeform 76"/>
            <p:cNvSpPr>
              <a:spLocks noEditPoints="1"/>
            </p:cNvSpPr>
            <p:nvPr/>
          </p:nvSpPr>
          <p:spPr bwMode="auto">
            <a:xfrm>
              <a:off x="162" y="3600"/>
              <a:ext cx="687" cy="5"/>
            </a:xfrm>
            <a:custGeom>
              <a:avLst/>
              <a:gdLst>
                <a:gd name="T0" fmla="*/ 705 w 685"/>
                <a:gd name="T1" fmla="*/ 5 h 5"/>
                <a:gd name="T2" fmla="*/ 495 w 685"/>
                <a:gd name="T3" fmla="*/ 5 h 5"/>
                <a:gd name="T4" fmla="*/ 495 w 685"/>
                <a:gd name="T5" fmla="*/ 0 h 5"/>
                <a:gd name="T6" fmla="*/ 700 w 685"/>
                <a:gd name="T7" fmla="*/ 0 h 5"/>
                <a:gd name="T8" fmla="*/ 705 w 685"/>
                <a:gd name="T9" fmla="*/ 5 h 5"/>
                <a:gd name="T10" fmla="*/ 223 w 685"/>
                <a:gd name="T11" fmla="*/ 5 h 5"/>
                <a:gd name="T12" fmla="*/ 104 w 685"/>
                <a:gd name="T13" fmla="*/ 5 h 5"/>
                <a:gd name="T14" fmla="*/ 104 w 685"/>
                <a:gd name="T15" fmla="*/ 0 h 5"/>
                <a:gd name="T16" fmla="*/ 223 w 685"/>
                <a:gd name="T17" fmla="*/ 0 h 5"/>
                <a:gd name="T18" fmla="*/ 223 w 685"/>
                <a:gd name="T19" fmla="*/ 5 h 5"/>
                <a:gd name="T20" fmla="*/ 60 w 685"/>
                <a:gd name="T21" fmla="*/ 5 h 5"/>
                <a:gd name="T22" fmla="*/ 0 w 685"/>
                <a:gd name="T23" fmla="*/ 5 h 5"/>
                <a:gd name="T24" fmla="*/ 0 w 685"/>
                <a:gd name="T25" fmla="*/ 0 h 5"/>
                <a:gd name="T26" fmla="*/ 73 w 685"/>
                <a:gd name="T27" fmla="*/ 0 h 5"/>
                <a:gd name="T28" fmla="*/ 70 w 685"/>
                <a:gd name="T29" fmla="*/ 2 h 5"/>
                <a:gd name="T30" fmla="*/ 68 w 685"/>
                <a:gd name="T31" fmla="*/ 2 h 5"/>
                <a:gd name="T32" fmla="*/ 65 w 685"/>
                <a:gd name="T33" fmla="*/ 2 h 5"/>
                <a:gd name="T34" fmla="*/ 65 w 685"/>
                <a:gd name="T35" fmla="*/ 2 h 5"/>
                <a:gd name="T36" fmla="*/ 63 w 685"/>
                <a:gd name="T37" fmla="*/ 5 h 5"/>
                <a:gd name="T38" fmla="*/ 63 w 685"/>
                <a:gd name="T39" fmla="*/ 5 h 5"/>
                <a:gd name="T40" fmla="*/ 60 w 685"/>
                <a:gd name="T41" fmla="*/ 5 h 5"/>
                <a:gd name="T42" fmla="*/ 60 w 685"/>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5" h="5">
                  <a:moveTo>
                    <a:pt x="685" y="5"/>
                  </a:moveTo>
                  <a:lnTo>
                    <a:pt x="485" y="5"/>
                  </a:lnTo>
                  <a:lnTo>
                    <a:pt x="485" y="0"/>
                  </a:lnTo>
                  <a:lnTo>
                    <a:pt x="680" y="0"/>
                  </a:lnTo>
                  <a:lnTo>
                    <a:pt x="685" y="5"/>
                  </a:lnTo>
                  <a:close/>
                  <a:moveTo>
                    <a:pt x="213" y="5"/>
                  </a:moveTo>
                  <a:lnTo>
                    <a:pt x="104" y="5"/>
                  </a:lnTo>
                  <a:lnTo>
                    <a:pt x="104" y="0"/>
                  </a:lnTo>
                  <a:lnTo>
                    <a:pt x="213" y="0"/>
                  </a:lnTo>
                  <a:lnTo>
                    <a:pt x="213" y="5"/>
                  </a:lnTo>
                  <a:close/>
                  <a:moveTo>
                    <a:pt x="60" y="5"/>
                  </a:moveTo>
                  <a:lnTo>
                    <a:pt x="0" y="5"/>
                  </a:lnTo>
                  <a:lnTo>
                    <a:pt x="0" y="0"/>
                  </a:lnTo>
                  <a:lnTo>
                    <a:pt x="73" y="0"/>
                  </a:lnTo>
                  <a:lnTo>
                    <a:pt x="70" y="2"/>
                  </a:lnTo>
                  <a:lnTo>
                    <a:pt x="68" y="2"/>
                  </a:lnTo>
                  <a:lnTo>
                    <a:pt x="65" y="2"/>
                  </a:lnTo>
                  <a:lnTo>
                    <a:pt x="63" y="5"/>
                  </a:lnTo>
                  <a:lnTo>
                    <a:pt x="60" y="5"/>
                  </a:lnTo>
                  <a:close/>
                </a:path>
              </a:pathLst>
            </a:custGeom>
            <a:solidFill>
              <a:srgbClr val="446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7" name="Freeform 77"/>
            <p:cNvSpPr>
              <a:spLocks noEditPoints="1"/>
            </p:cNvSpPr>
            <p:nvPr/>
          </p:nvSpPr>
          <p:spPr bwMode="auto">
            <a:xfrm>
              <a:off x="162" y="3597"/>
              <a:ext cx="685" cy="5"/>
            </a:xfrm>
            <a:custGeom>
              <a:avLst/>
              <a:gdLst>
                <a:gd name="T0" fmla="*/ 703 w 683"/>
                <a:gd name="T1" fmla="*/ 5 h 5"/>
                <a:gd name="T2" fmla="*/ 495 w 683"/>
                <a:gd name="T3" fmla="*/ 5 h 5"/>
                <a:gd name="T4" fmla="*/ 495 w 683"/>
                <a:gd name="T5" fmla="*/ 0 h 5"/>
                <a:gd name="T6" fmla="*/ 700 w 683"/>
                <a:gd name="T7" fmla="*/ 0 h 5"/>
                <a:gd name="T8" fmla="*/ 703 w 683"/>
                <a:gd name="T9" fmla="*/ 5 h 5"/>
                <a:gd name="T10" fmla="*/ 223 w 683"/>
                <a:gd name="T11" fmla="*/ 5 h 5"/>
                <a:gd name="T12" fmla="*/ 104 w 683"/>
                <a:gd name="T13" fmla="*/ 5 h 5"/>
                <a:gd name="T14" fmla="*/ 104 w 683"/>
                <a:gd name="T15" fmla="*/ 0 h 5"/>
                <a:gd name="T16" fmla="*/ 223 w 683"/>
                <a:gd name="T17" fmla="*/ 0 h 5"/>
                <a:gd name="T18" fmla="*/ 223 w 683"/>
                <a:gd name="T19" fmla="*/ 5 h 5"/>
                <a:gd name="T20" fmla="*/ 65 w 683"/>
                <a:gd name="T21" fmla="*/ 5 h 5"/>
                <a:gd name="T22" fmla="*/ 0 w 683"/>
                <a:gd name="T23" fmla="*/ 5 h 5"/>
                <a:gd name="T24" fmla="*/ 0 w 683"/>
                <a:gd name="T25" fmla="*/ 0 h 5"/>
                <a:gd name="T26" fmla="*/ 81 w 683"/>
                <a:gd name="T27" fmla="*/ 0 h 5"/>
                <a:gd name="T28" fmla="*/ 78 w 683"/>
                <a:gd name="T29" fmla="*/ 3 h 5"/>
                <a:gd name="T30" fmla="*/ 76 w 683"/>
                <a:gd name="T31" fmla="*/ 3 h 5"/>
                <a:gd name="T32" fmla="*/ 73 w 683"/>
                <a:gd name="T33" fmla="*/ 3 h 5"/>
                <a:gd name="T34" fmla="*/ 70 w 683"/>
                <a:gd name="T35" fmla="*/ 3 h 5"/>
                <a:gd name="T36" fmla="*/ 70 w 683"/>
                <a:gd name="T37" fmla="*/ 5 h 5"/>
                <a:gd name="T38" fmla="*/ 68 w 683"/>
                <a:gd name="T39" fmla="*/ 5 h 5"/>
                <a:gd name="T40" fmla="*/ 65 w 683"/>
                <a:gd name="T41" fmla="*/ 5 h 5"/>
                <a:gd name="T42" fmla="*/ 65 w 683"/>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3" h="5">
                  <a:moveTo>
                    <a:pt x="683" y="5"/>
                  </a:moveTo>
                  <a:lnTo>
                    <a:pt x="485" y="5"/>
                  </a:lnTo>
                  <a:lnTo>
                    <a:pt x="485" y="0"/>
                  </a:lnTo>
                  <a:lnTo>
                    <a:pt x="680" y="0"/>
                  </a:lnTo>
                  <a:lnTo>
                    <a:pt x="683" y="5"/>
                  </a:lnTo>
                  <a:close/>
                  <a:moveTo>
                    <a:pt x="213" y="5"/>
                  </a:moveTo>
                  <a:lnTo>
                    <a:pt x="104" y="5"/>
                  </a:lnTo>
                  <a:lnTo>
                    <a:pt x="104" y="0"/>
                  </a:lnTo>
                  <a:lnTo>
                    <a:pt x="213" y="0"/>
                  </a:lnTo>
                  <a:lnTo>
                    <a:pt x="213" y="5"/>
                  </a:lnTo>
                  <a:close/>
                  <a:moveTo>
                    <a:pt x="65" y="5"/>
                  </a:moveTo>
                  <a:lnTo>
                    <a:pt x="0" y="5"/>
                  </a:lnTo>
                  <a:lnTo>
                    <a:pt x="0" y="0"/>
                  </a:lnTo>
                  <a:lnTo>
                    <a:pt x="81" y="0"/>
                  </a:lnTo>
                  <a:lnTo>
                    <a:pt x="78" y="3"/>
                  </a:lnTo>
                  <a:lnTo>
                    <a:pt x="76" y="3"/>
                  </a:lnTo>
                  <a:lnTo>
                    <a:pt x="73" y="3"/>
                  </a:lnTo>
                  <a:lnTo>
                    <a:pt x="70" y="3"/>
                  </a:lnTo>
                  <a:lnTo>
                    <a:pt x="70" y="5"/>
                  </a:lnTo>
                  <a:lnTo>
                    <a:pt x="68" y="5"/>
                  </a:lnTo>
                  <a:lnTo>
                    <a:pt x="65" y="5"/>
                  </a:lnTo>
                  <a:close/>
                </a:path>
              </a:pathLst>
            </a:custGeom>
            <a:solidFill>
              <a:srgbClr val="446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8" name="Freeform 78"/>
            <p:cNvSpPr>
              <a:spLocks noEditPoints="1"/>
            </p:cNvSpPr>
            <p:nvPr/>
          </p:nvSpPr>
          <p:spPr bwMode="auto">
            <a:xfrm>
              <a:off x="162" y="3595"/>
              <a:ext cx="680" cy="5"/>
            </a:xfrm>
            <a:custGeom>
              <a:avLst/>
              <a:gdLst>
                <a:gd name="T0" fmla="*/ 680 w 680"/>
                <a:gd name="T1" fmla="*/ 5 h 5"/>
                <a:gd name="T2" fmla="*/ 485 w 680"/>
                <a:gd name="T3" fmla="*/ 5 h 5"/>
                <a:gd name="T4" fmla="*/ 485 w 680"/>
                <a:gd name="T5" fmla="*/ 0 h 5"/>
                <a:gd name="T6" fmla="*/ 677 w 680"/>
                <a:gd name="T7" fmla="*/ 0 h 5"/>
                <a:gd name="T8" fmla="*/ 680 w 680"/>
                <a:gd name="T9" fmla="*/ 5 h 5"/>
                <a:gd name="T10" fmla="*/ 213 w 680"/>
                <a:gd name="T11" fmla="*/ 5 h 5"/>
                <a:gd name="T12" fmla="*/ 104 w 680"/>
                <a:gd name="T13" fmla="*/ 5 h 5"/>
                <a:gd name="T14" fmla="*/ 104 w 680"/>
                <a:gd name="T15" fmla="*/ 0 h 5"/>
                <a:gd name="T16" fmla="*/ 213 w 680"/>
                <a:gd name="T17" fmla="*/ 0 h 5"/>
                <a:gd name="T18" fmla="*/ 213 w 680"/>
                <a:gd name="T19" fmla="*/ 5 h 5"/>
                <a:gd name="T20" fmla="*/ 73 w 680"/>
                <a:gd name="T21" fmla="*/ 5 h 5"/>
                <a:gd name="T22" fmla="*/ 0 w 680"/>
                <a:gd name="T23" fmla="*/ 5 h 5"/>
                <a:gd name="T24" fmla="*/ 0 w 680"/>
                <a:gd name="T25" fmla="*/ 0 h 5"/>
                <a:gd name="T26" fmla="*/ 83 w 680"/>
                <a:gd name="T27" fmla="*/ 0 h 5"/>
                <a:gd name="T28" fmla="*/ 83 w 680"/>
                <a:gd name="T29" fmla="*/ 2 h 5"/>
                <a:gd name="T30" fmla="*/ 81 w 680"/>
                <a:gd name="T31" fmla="*/ 2 h 5"/>
                <a:gd name="T32" fmla="*/ 81 w 680"/>
                <a:gd name="T33" fmla="*/ 2 h 5"/>
                <a:gd name="T34" fmla="*/ 78 w 680"/>
                <a:gd name="T35" fmla="*/ 2 h 5"/>
                <a:gd name="T36" fmla="*/ 78 w 680"/>
                <a:gd name="T37" fmla="*/ 5 h 5"/>
                <a:gd name="T38" fmla="*/ 76 w 680"/>
                <a:gd name="T39" fmla="*/ 5 h 5"/>
                <a:gd name="T40" fmla="*/ 76 w 680"/>
                <a:gd name="T41" fmla="*/ 5 h 5"/>
                <a:gd name="T42" fmla="*/ 73 w 680"/>
                <a:gd name="T43" fmla="*/ 5 h 5"/>
                <a:gd name="T44" fmla="*/ 73 w 680"/>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0" h="5">
                  <a:moveTo>
                    <a:pt x="680" y="5"/>
                  </a:moveTo>
                  <a:lnTo>
                    <a:pt x="485" y="5"/>
                  </a:lnTo>
                  <a:lnTo>
                    <a:pt x="485" y="0"/>
                  </a:lnTo>
                  <a:lnTo>
                    <a:pt x="677" y="0"/>
                  </a:lnTo>
                  <a:lnTo>
                    <a:pt x="680" y="5"/>
                  </a:lnTo>
                  <a:close/>
                  <a:moveTo>
                    <a:pt x="213" y="5"/>
                  </a:moveTo>
                  <a:lnTo>
                    <a:pt x="104" y="5"/>
                  </a:lnTo>
                  <a:lnTo>
                    <a:pt x="104" y="0"/>
                  </a:lnTo>
                  <a:lnTo>
                    <a:pt x="213" y="0"/>
                  </a:lnTo>
                  <a:lnTo>
                    <a:pt x="213" y="5"/>
                  </a:lnTo>
                  <a:close/>
                  <a:moveTo>
                    <a:pt x="73" y="5"/>
                  </a:moveTo>
                  <a:lnTo>
                    <a:pt x="0" y="5"/>
                  </a:lnTo>
                  <a:lnTo>
                    <a:pt x="0" y="0"/>
                  </a:lnTo>
                  <a:lnTo>
                    <a:pt x="83" y="0"/>
                  </a:lnTo>
                  <a:lnTo>
                    <a:pt x="83" y="2"/>
                  </a:lnTo>
                  <a:lnTo>
                    <a:pt x="81" y="2"/>
                  </a:lnTo>
                  <a:lnTo>
                    <a:pt x="78" y="2"/>
                  </a:lnTo>
                  <a:lnTo>
                    <a:pt x="78" y="5"/>
                  </a:lnTo>
                  <a:lnTo>
                    <a:pt x="76" y="5"/>
                  </a:lnTo>
                  <a:lnTo>
                    <a:pt x="73" y="5"/>
                  </a:lnTo>
                  <a:close/>
                </a:path>
              </a:pathLst>
            </a:custGeom>
            <a:solidFill>
              <a:srgbClr val="456D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9" name="Freeform 79"/>
            <p:cNvSpPr>
              <a:spLocks noEditPoints="1"/>
            </p:cNvSpPr>
            <p:nvPr/>
          </p:nvSpPr>
          <p:spPr bwMode="auto">
            <a:xfrm>
              <a:off x="162" y="3593"/>
              <a:ext cx="680" cy="5"/>
            </a:xfrm>
            <a:custGeom>
              <a:avLst/>
              <a:gdLst>
                <a:gd name="T0" fmla="*/ 680 w 680"/>
                <a:gd name="T1" fmla="*/ 5 h 5"/>
                <a:gd name="T2" fmla="*/ 485 w 680"/>
                <a:gd name="T3" fmla="*/ 5 h 5"/>
                <a:gd name="T4" fmla="*/ 485 w 680"/>
                <a:gd name="T5" fmla="*/ 0 h 5"/>
                <a:gd name="T6" fmla="*/ 675 w 680"/>
                <a:gd name="T7" fmla="*/ 0 h 5"/>
                <a:gd name="T8" fmla="*/ 680 w 680"/>
                <a:gd name="T9" fmla="*/ 5 h 5"/>
                <a:gd name="T10" fmla="*/ 213 w 680"/>
                <a:gd name="T11" fmla="*/ 5 h 5"/>
                <a:gd name="T12" fmla="*/ 104 w 680"/>
                <a:gd name="T13" fmla="*/ 5 h 5"/>
                <a:gd name="T14" fmla="*/ 104 w 680"/>
                <a:gd name="T15" fmla="*/ 0 h 5"/>
                <a:gd name="T16" fmla="*/ 213 w 680"/>
                <a:gd name="T17" fmla="*/ 0 h 5"/>
                <a:gd name="T18" fmla="*/ 213 w 680"/>
                <a:gd name="T19" fmla="*/ 5 h 5"/>
                <a:gd name="T20" fmla="*/ 81 w 680"/>
                <a:gd name="T21" fmla="*/ 5 h 5"/>
                <a:gd name="T22" fmla="*/ 0 w 680"/>
                <a:gd name="T23" fmla="*/ 5 h 5"/>
                <a:gd name="T24" fmla="*/ 0 w 680"/>
                <a:gd name="T25" fmla="*/ 0 h 5"/>
                <a:gd name="T26" fmla="*/ 83 w 680"/>
                <a:gd name="T27" fmla="*/ 0 h 5"/>
                <a:gd name="T28" fmla="*/ 83 w 680"/>
                <a:gd name="T29" fmla="*/ 5 h 5"/>
                <a:gd name="T30" fmla="*/ 83 w 680"/>
                <a:gd name="T31" fmla="*/ 5 h 5"/>
                <a:gd name="T32" fmla="*/ 83 w 680"/>
                <a:gd name="T33" fmla="*/ 5 h 5"/>
                <a:gd name="T34" fmla="*/ 83 w 680"/>
                <a:gd name="T35" fmla="*/ 5 h 5"/>
                <a:gd name="T36" fmla="*/ 81 w 680"/>
                <a:gd name="T37" fmla="*/ 5 h 5"/>
                <a:gd name="T38" fmla="*/ 81 w 680"/>
                <a:gd name="T39" fmla="*/ 5 h 5"/>
                <a:gd name="T40" fmla="*/ 81 w 680"/>
                <a:gd name="T41" fmla="*/ 5 h 5"/>
                <a:gd name="T42" fmla="*/ 81 w 680"/>
                <a:gd name="T43" fmla="*/ 5 h 5"/>
                <a:gd name="T44" fmla="*/ 81 w 680"/>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0" h="5">
                  <a:moveTo>
                    <a:pt x="680" y="5"/>
                  </a:moveTo>
                  <a:lnTo>
                    <a:pt x="485" y="5"/>
                  </a:lnTo>
                  <a:lnTo>
                    <a:pt x="485" y="0"/>
                  </a:lnTo>
                  <a:lnTo>
                    <a:pt x="675" y="0"/>
                  </a:lnTo>
                  <a:lnTo>
                    <a:pt x="680" y="5"/>
                  </a:lnTo>
                  <a:close/>
                  <a:moveTo>
                    <a:pt x="213" y="5"/>
                  </a:moveTo>
                  <a:lnTo>
                    <a:pt x="104" y="5"/>
                  </a:lnTo>
                  <a:lnTo>
                    <a:pt x="104" y="0"/>
                  </a:lnTo>
                  <a:lnTo>
                    <a:pt x="213" y="0"/>
                  </a:lnTo>
                  <a:lnTo>
                    <a:pt x="213" y="5"/>
                  </a:lnTo>
                  <a:close/>
                  <a:moveTo>
                    <a:pt x="81" y="5"/>
                  </a:moveTo>
                  <a:lnTo>
                    <a:pt x="0" y="5"/>
                  </a:lnTo>
                  <a:lnTo>
                    <a:pt x="0" y="0"/>
                  </a:lnTo>
                  <a:lnTo>
                    <a:pt x="83" y="0"/>
                  </a:lnTo>
                  <a:lnTo>
                    <a:pt x="83" y="5"/>
                  </a:lnTo>
                  <a:lnTo>
                    <a:pt x="81" y="5"/>
                  </a:lnTo>
                  <a:close/>
                </a:path>
              </a:pathLst>
            </a:custGeom>
            <a:solidFill>
              <a:srgbClr val="456D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0" name="Freeform 80"/>
            <p:cNvSpPr>
              <a:spLocks noEditPoints="1"/>
            </p:cNvSpPr>
            <p:nvPr/>
          </p:nvSpPr>
          <p:spPr bwMode="auto">
            <a:xfrm>
              <a:off x="162" y="3588"/>
              <a:ext cx="678" cy="7"/>
            </a:xfrm>
            <a:custGeom>
              <a:avLst/>
              <a:gdLst>
                <a:gd name="T0" fmla="*/ 687 w 677"/>
                <a:gd name="T1" fmla="*/ 29 h 6"/>
                <a:gd name="T2" fmla="*/ 495 w 677"/>
                <a:gd name="T3" fmla="*/ 29 h 6"/>
                <a:gd name="T4" fmla="*/ 495 w 677"/>
                <a:gd name="T5" fmla="*/ 0 h 6"/>
                <a:gd name="T6" fmla="*/ 682 w 677"/>
                <a:gd name="T7" fmla="*/ 0 h 6"/>
                <a:gd name="T8" fmla="*/ 687 w 677"/>
                <a:gd name="T9" fmla="*/ 29 h 6"/>
                <a:gd name="T10" fmla="*/ 213 w 677"/>
                <a:gd name="T11" fmla="*/ 29 h 6"/>
                <a:gd name="T12" fmla="*/ 104 w 677"/>
                <a:gd name="T13" fmla="*/ 29 h 6"/>
                <a:gd name="T14" fmla="*/ 104 w 677"/>
                <a:gd name="T15" fmla="*/ 0 h 6"/>
                <a:gd name="T16" fmla="*/ 213 w 677"/>
                <a:gd name="T17" fmla="*/ 0 h 6"/>
                <a:gd name="T18" fmla="*/ 213 w 677"/>
                <a:gd name="T19" fmla="*/ 29 h 6"/>
                <a:gd name="T20" fmla="*/ 83 w 677"/>
                <a:gd name="T21" fmla="*/ 29 h 6"/>
                <a:gd name="T22" fmla="*/ 0 w 677"/>
                <a:gd name="T23" fmla="*/ 29 h 6"/>
                <a:gd name="T24" fmla="*/ 0 w 677"/>
                <a:gd name="T25" fmla="*/ 0 h 6"/>
                <a:gd name="T26" fmla="*/ 83 w 677"/>
                <a:gd name="T27" fmla="*/ 0 h 6"/>
                <a:gd name="T28" fmla="*/ 83 w 677"/>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7" h="6">
                  <a:moveTo>
                    <a:pt x="677" y="6"/>
                  </a:moveTo>
                  <a:lnTo>
                    <a:pt x="485" y="6"/>
                  </a:lnTo>
                  <a:lnTo>
                    <a:pt x="485" y="0"/>
                  </a:lnTo>
                  <a:lnTo>
                    <a:pt x="672" y="0"/>
                  </a:lnTo>
                  <a:lnTo>
                    <a:pt x="677" y="6"/>
                  </a:lnTo>
                  <a:close/>
                  <a:moveTo>
                    <a:pt x="213" y="6"/>
                  </a:moveTo>
                  <a:lnTo>
                    <a:pt x="104" y="6"/>
                  </a:lnTo>
                  <a:lnTo>
                    <a:pt x="104" y="0"/>
                  </a:lnTo>
                  <a:lnTo>
                    <a:pt x="213" y="0"/>
                  </a:lnTo>
                  <a:lnTo>
                    <a:pt x="213" y="6"/>
                  </a:lnTo>
                  <a:close/>
                  <a:moveTo>
                    <a:pt x="83" y="6"/>
                  </a:moveTo>
                  <a:lnTo>
                    <a:pt x="0" y="6"/>
                  </a:lnTo>
                  <a:lnTo>
                    <a:pt x="0" y="0"/>
                  </a:lnTo>
                  <a:lnTo>
                    <a:pt x="83" y="0"/>
                  </a:lnTo>
                  <a:lnTo>
                    <a:pt x="83" y="6"/>
                  </a:lnTo>
                  <a:close/>
                </a:path>
              </a:pathLst>
            </a:custGeom>
            <a:solidFill>
              <a:srgbClr val="486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1" name="Freeform 81"/>
            <p:cNvSpPr>
              <a:spLocks noEditPoints="1"/>
            </p:cNvSpPr>
            <p:nvPr/>
          </p:nvSpPr>
          <p:spPr bwMode="auto">
            <a:xfrm>
              <a:off x="162" y="3588"/>
              <a:ext cx="676" cy="5"/>
            </a:xfrm>
            <a:custGeom>
              <a:avLst/>
              <a:gdLst>
                <a:gd name="T0" fmla="*/ 685 w 675"/>
                <a:gd name="T1" fmla="*/ 5 h 5"/>
                <a:gd name="T2" fmla="*/ 495 w 675"/>
                <a:gd name="T3" fmla="*/ 5 h 5"/>
                <a:gd name="T4" fmla="*/ 495 w 675"/>
                <a:gd name="T5" fmla="*/ 0 h 5"/>
                <a:gd name="T6" fmla="*/ 680 w 675"/>
                <a:gd name="T7" fmla="*/ 0 h 5"/>
                <a:gd name="T8" fmla="*/ 685 w 675"/>
                <a:gd name="T9" fmla="*/ 5 h 5"/>
                <a:gd name="T10" fmla="*/ 213 w 675"/>
                <a:gd name="T11" fmla="*/ 5 h 5"/>
                <a:gd name="T12" fmla="*/ 104 w 675"/>
                <a:gd name="T13" fmla="*/ 5 h 5"/>
                <a:gd name="T14" fmla="*/ 104 w 675"/>
                <a:gd name="T15" fmla="*/ 0 h 5"/>
                <a:gd name="T16" fmla="*/ 213 w 675"/>
                <a:gd name="T17" fmla="*/ 0 h 5"/>
                <a:gd name="T18" fmla="*/ 213 w 675"/>
                <a:gd name="T19" fmla="*/ 5 h 5"/>
                <a:gd name="T20" fmla="*/ 83 w 675"/>
                <a:gd name="T21" fmla="*/ 5 h 5"/>
                <a:gd name="T22" fmla="*/ 0 w 675"/>
                <a:gd name="T23" fmla="*/ 5 h 5"/>
                <a:gd name="T24" fmla="*/ 0 w 675"/>
                <a:gd name="T25" fmla="*/ 0 h 5"/>
                <a:gd name="T26" fmla="*/ 83 w 675"/>
                <a:gd name="T27" fmla="*/ 0 h 5"/>
                <a:gd name="T28" fmla="*/ 83 w 675"/>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5">
                  <a:moveTo>
                    <a:pt x="675" y="5"/>
                  </a:moveTo>
                  <a:lnTo>
                    <a:pt x="485" y="5"/>
                  </a:lnTo>
                  <a:lnTo>
                    <a:pt x="485" y="0"/>
                  </a:lnTo>
                  <a:lnTo>
                    <a:pt x="670" y="0"/>
                  </a:lnTo>
                  <a:lnTo>
                    <a:pt x="675"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86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2" name="Freeform 82"/>
            <p:cNvSpPr>
              <a:spLocks noEditPoints="1"/>
            </p:cNvSpPr>
            <p:nvPr/>
          </p:nvSpPr>
          <p:spPr bwMode="auto">
            <a:xfrm>
              <a:off x="162" y="3583"/>
              <a:ext cx="673" cy="5"/>
            </a:xfrm>
            <a:custGeom>
              <a:avLst/>
              <a:gdLst>
                <a:gd name="T0" fmla="*/ 682 w 672"/>
                <a:gd name="T1" fmla="*/ 5 h 5"/>
                <a:gd name="T2" fmla="*/ 495 w 672"/>
                <a:gd name="T3" fmla="*/ 5 h 5"/>
                <a:gd name="T4" fmla="*/ 495 w 672"/>
                <a:gd name="T5" fmla="*/ 0 h 5"/>
                <a:gd name="T6" fmla="*/ 677 w 672"/>
                <a:gd name="T7" fmla="*/ 0 h 5"/>
                <a:gd name="T8" fmla="*/ 682 w 672"/>
                <a:gd name="T9" fmla="*/ 5 h 5"/>
                <a:gd name="T10" fmla="*/ 213 w 672"/>
                <a:gd name="T11" fmla="*/ 5 h 5"/>
                <a:gd name="T12" fmla="*/ 104 w 672"/>
                <a:gd name="T13" fmla="*/ 5 h 5"/>
                <a:gd name="T14" fmla="*/ 104 w 672"/>
                <a:gd name="T15" fmla="*/ 0 h 5"/>
                <a:gd name="T16" fmla="*/ 213 w 672"/>
                <a:gd name="T17" fmla="*/ 0 h 5"/>
                <a:gd name="T18" fmla="*/ 213 w 672"/>
                <a:gd name="T19" fmla="*/ 5 h 5"/>
                <a:gd name="T20" fmla="*/ 83 w 672"/>
                <a:gd name="T21" fmla="*/ 5 h 5"/>
                <a:gd name="T22" fmla="*/ 0 w 672"/>
                <a:gd name="T23" fmla="*/ 5 h 5"/>
                <a:gd name="T24" fmla="*/ 0 w 672"/>
                <a:gd name="T25" fmla="*/ 0 h 5"/>
                <a:gd name="T26" fmla="*/ 83 w 672"/>
                <a:gd name="T27" fmla="*/ 0 h 5"/>
                <a:gd name="T28" fmla="*/ 83 w 672"/>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2" h="5">
                  <a:moveTo>
                    <a:pt x="672" y="5"/>
                  </a:moveTo>
                  <a:lnTo>
                    <a:pt x="485" y="5"/>
                  </a:lnTo>
                  <a:lnTo>
                    <a:pt x="485" y="0"/>
                  </a:lnTo>
                  <a:lnTo>
                    <a:pt x="667" y="0"/>
                  </a:lnTo>
                  <a:lnTo>
                    <a:pt x="672"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770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3" name="Freeform 83"/>
            <p:cNvSpPr>
              <a:spLocks noEditPoints="1"/>
            </p:cNvSpPr>
            <p:nvPr/>
          </p:nvSpPr>
          <p:spPr bwMode="auto">
            <a:xfrm>
              <a:off x="162" y="3581"/>
              <a:ext cx="671" cy="7"/>
            </a:xfrm>
            <a:custGeom>
              <a:avLst/>
              <a:gdLst>
                <a:gd name="T0" fmla="*/ 680 w 670"/>
                <a:gd name="T1" fmla="*/ 151 h 5"/>
                <a:gd name="T2" fmla="*/ 495 w 670"/>
                <a:gd name="T3" fmla="*/ 151 h 5"/>
                <a:gd name="T4" fmla="*/ 495 w 670"/>
                <a:gd name="T5" fmla="*/ 0 h 5"/>
                <a:gd name="T6" fmla="*/ 677 w 670"/>
                <a:gd name="T7" fmla="*/ 0 h 5"/>
                <a:gd name="T8" fmla="*/ 680 w 670"/>
                <a:gd name="T9" fmla="*/ 151 h 5"/>
                <a:gd name="T10" fmla="*/ 213 w 670"/>
                <a:gd name="T11" fmla="*/ 151 h 5"/>
                <a:gd name="T12" fmla="*/ 104 w 670"/>
                <a:gd name="T13" fmla="*/ 151 h 5"/>
                <a:gd name="T14" fmla="*/ 104 w 670"/>
                <a:gd name="T15" fmla="*/ 0 h 5"/>
                <a:gd name="T16" fmla="*/ 213 w 670"/>
                <a:gd name="T17" fmla="*/ 0 h 5"/>
                <a:gd name="T18" fmla="*/ 213 w 670"/>
                <a:gd name="T19" fmla="*/ 151 h 5"/>
                <a:gd name="T20" fmla="*/ 83 w 670"/>
                <a:gd name="T21" fmla="*/ 151 h 5"/>
                <a:gd name="T22" fmla="*/ 0 w 670"/>
                <a:gd name="T23" fmla="*/ 151 h 5"/>
                <a:gd name="T24" fmla="*/ 0 w 670"/>
                <a:gd name="T25" fmla="*/ 0 h 5"/>
                <a:gd name="T26" fmla="*/ 83 w 670"/>
                <a:gd name="T27" fmla="*/ 0 h 5"/>
                <a:gd name="T28" fmla="*/ 83 w 670"/>
                <a:gd name="T29" fmla="*/ 15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0" h="5">
                  <a:moveTo>
                    <a:pt x="670" y="5"/>
                  </a:moveTo>
                  <a:lnTo>
                    <a:pt x="485" y="5"/>
                  </a:lnTo>
                  <a:lnTo>
                    <a:pt x="485" y="0"/>
                  </a:lnTo>
                  <a:lnTo>
                    <a:pt x="667" y="0"/>
                  </a:lnTo>
                  <a:lnTo>
                    <a:pt x="670"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971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4" name="Freeform 84"/>
            <p:cNvSpPr>
              <a:spLocks noEditPoints="1"/>
            </p:cNvSpPr>
            <p:nvPr/>
          </p:nvSpPr>
          <p:spPr bwMode="auto">
            <a:xfrm>
              <a:off x="162" y="3579"/>
              <a:ext cx="669" cy="5"/>
            </a:xfrm>
            <a:custGeom>
              <a:avLst/>
              <a:gdLst>
                <a:gd name="T0" fmla="*/ 687 w 667"/>
                <a:gd name="T1" fmla="*/ 5 h 5"/>
                <a:gd name="T2" fmla="*/ 495 w 667"/>
                <a:gd name="T3" fmla="*/ 5 h 5"/>
                <a:gd name="T4" fmla="*/ 495 w 667"/>
                <a:gd name="T5" fmla="*/ 0 h 5"/>
                <a:gd name="T6" fmla="*/ 684 w 667"/>
                <a:gd name="T7" fmla="*/ 0 h 5"/>
                <a:gd name="T8" fmla="*/ 687 w 667"/>
                <a:gd name="T9" fmla="*/ 5 h 5"/>
                <a:gd name="T10" fmla="*/ 223 w 667"/>
                <a:gd name="T11" fmla="*/ 5 h 5"/>
                <a:gd name="T12" fmla="*/ 104 w 667"/>
                <a:gd name="T13" fmla="*/ 5 h 5"/>
                <a:gd name="T14" fmla="*/ 104 w 667"/>
                <a:gd name="T15" fmla="*/ 0 h 5"/>
                <a:gd name="T16" fmla="*/ 223 w 667"/>
                <a:gd name="T17" fmla="*/ 0 h 5"/>
                <a:gd name="T18" fmla="*/ 223 w 667"/>
                <a:gd name="T19" fmla="*/ 5 h 5"/>
                <a:gd name="T20" fmla="*/ 83 w 667"/>
                <a:gd name="T21" fmla="*/ 5 h 5"/>
                <a:gd name="T22" fmla="*/ 0 w 667"/>
                <a:gd name="T23" fmla="*/ 5 h 5"/>
                <a:gd name="T24" fmla="*/ 0 w 667"/>
                <a:gd name="T25" fmla="*/ 0 h 5"/>
                <a:gd name="T26" fmla="*/ 83 w 667"/>
                <a:gd name="T27" fmla="*/ 0 h 5"/>
                <a:gd name="T28" fmla="*/ 83 w 667"/>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7" h="5">
                  <a:moveTo>
                    <a:pt x="667" y="5"/>
                  </a:moveTo>
                  <a:lnTo>
                    <a:pt x="485" y="5"/>
                  </a:lnTo>
                  <a:lnTo>
                    <a:pt x="485" y="0"/>
                  </a:lnTo>
                  <a:lnTo>
                    <a:pt x="664" y="0"/>
                  </a:lnTo>
                  <a:lnTo>
                    <a:pt x="667"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87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5" name="Freeform 85"/>
            <p:cNvSpPr>
              <a:spLocks noEditPoints="1"/>
            </p:cNvSpPr>
            <p:nvPr/>
          </p:nvSpPr>
          <p:spPr bwMode="auto">
            <a:xfrm>
              <a:off x="162" y="3576"/>
              <a:ext cx="669" cy="5"/>
            </a:xfrm>
            <a:custGeom>
              <a:avLst/>
              <a:gdLst>
                <a:gd name="T0" fmla="*/ 687 w 667"/>
                <a:gd name="T1" fmla="*/ 3 h 6"/>
                <a:gd name="T2" fmla="*/ 495 w 667"/>
                <a:gd name="T3" fmla="*/ 3 h 6"/>
                <a:gd name="T4" fmla="*/ 495 w 667"/>
                <a:gd name="T5" fmla="*/ 0 h 6"/>
                <a:gd name="T6" fmla="*/ 682 w 667"/>
                <a:gd name="T7" fmla="*/ 0 h 6"/>
                <a:gd name="T8" fmla="*/ 687 w 667"/>
                <a:gd name="T9" fmla="*/ 3 h 6"/>
                <a:gd name="T10" fmla="*/ 223 w 667"/>
                <a:gd name="T11" fmla="*/ 3 h 6"/>
                <a:gd name="T12" fmla="*/ 104 w 667"/>
                <a:gd name="T13" fmla="*/ 3 h 6"/>
                <a:gd name="T14" fmla="*/ 104 w 667"/>
                <a:gd name="T15" fmla="*/ 0 h 6"/>
                <a:gd name="T16" fmla="*/ 223 w 667"/>
                <a:gd name="T17" fmla="*/ 0 h 6"/>
                <a:gd name="T18" fmla="*/ 223 w 667"/>
                <a:gd name="T19" fmla="*/ 3 h 6"/>
                <a:gd name="T20" fmla="*/ 83 w 667"/>
                <a:gd name="T21" fmla="*/ 3 h 6"/>
                <a:gd name="T22" fmla="*/ 0 w 667"/>
                <a:gd name="T23" fmla="*/ 3 h 6"/>
                <a:gd name="T24" fmla="*/ 0 w 667"/>
                <a:gd name="T25" fmla="*/ 0 h 6"/>
                <a:gd name="T26" fmla="*/ 83 w 667"/>
                <a:gd name="T27" fmla="*/ 0 h 6"/>
                <a:gd name="T28" fmla="*/ 83 w 667"/>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7" h="6">
                  <a:moveTo>
                    <a:pt x="667" y="6"/>
                  </a:moveTo>
                  <a:lnTo>
                    <a:pt x="485" y="6"/>
                  </a:lnTo>
                  <a:lnTo>
                    <a:pt x="485" y="0"/>
                  </a:lnTo>
                  <a:lnTo>
                    <a:pt x="662" y="0"/>
                  </a:lnTo>
                  <a:lnTo>
                    <a:pt x="667" y="6"/>
                  </a:lnTo>
                  <a:close/>
                  <a:moveTo>
                    <a:pt x="213" y="6"/>
                  </a:moveTo>
                  <a:lnTo>
                    <a:pt x="104" y="6"/>
                  </a:lnTo>
                  <a:lnTo>
                    <a:pt x="104" y="0"/>
                  </a:lnTo>
                  <a:lnTo>
                    <a:pt x="213" y="0"/>
                  </a:lnTo>
                  <a:lnTo>
                    <a:pt x="213" y="6"/>
                  </a:lnTo>
                  <a:close/>
                  <a:moveTo>
                    <a:pt x="83" y="6"/>
                  </a:moveTo>
                  <a:lnTo>
                    <a:pt x="0" y="6"/>
                  </a:lnTo>
                  <a:lnTo>
                    <a:pt x="0" y="0"/>
                  </a:lnTo>
                  <a:lnTo>
                    <a:pt x="83" y="0"/>
                  </a:lnTo>
                  <a:lnTo>
                    <a:pt x="83" y="6"/>
                  </a:lnTo>
                  <a:close/>
                </a:path>
              </a:pathLst>
            </a:custGeom>
            <a:solidFill>
              <a:srgbClr val="4B7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6" name="Freeform 86"/>
            <p:cNvSpPr>
              <a:spLocks noEditPoints="1"/>
            </p:cNvSpPr>
            <p:nvPr/>
          </p:nvSpPr>
          <p:spPr bwMode="auto">
            <a:xfrm>
              <a:off x="162" y="3574"/>
              <a:ext cx="664" cy="5"/>
            </a:xfrm>
            <a:custGeom>
              <a:avLst/>
              <a:gdLst>
                <a:gd name="T0" fmla="*/ 664 w 664"/>
                <a:gd name="T1" fmla="*/ 5 h 5"/>
                <a:gd name="T2" fmla="*/ 485 w 664"/>
                <a:gd name="T3" fmla="*/ 5 h 5"/>
                <a:gd name="T4" fmla="*/ 485 w 664"/>
                <a:gd name="T5" fmla="*/ 0 h 5"/>
                <a:gd name="T6" fmla="*/ 659 w 664"/>
                <a:gd name="T7" fmla="*/ 0 h 5"/>
                <a:gd name="T8" fmla="*/ 664 w 664"/>
                <a:gd name="T9" fmla="*/ 5 h 5"/>
                <a:gd name="T10" fmla="*/ 213 w 664"/>
                <a:gd name="T11" fmla="*/ 5 h 5"/>
                <a:gd name="T12" fmla="*/ 104 w 664"/>
                <a:gd name="T13" fmla="*/ 5 h 5"/>
                <a:gd name="T14" fmla="*/ 104 w 664"/>
                <a:gd name="T15" fmla="*/ 0 h 5"/>
                <a:gd name="T16" fmla="*/ 213 w 664"/>
                <a:gd name="T17" fmla="*/ 0 h 5"/>
                <a:gd name="T18" fmla="*/ 213 w 664"/>
                <a:gd name="T19" fmla="*/ 5 h 5"/>
                <a:gd name="T20" fmla="*/ 83 w 664"/>
                <a:gd name="T21" fmla="*/ 5 h 5"/>
                <a:gd name="T22" fmla="*/ 0 w 664"/>
                <a:gd name="T23" fmla="*/ 5 h 5"/>
                <a:gd name="T24" fmla="*/ 0 w 664"/>
                <a:gd name="T25" fmla="*/ 0 h 5"/>
                <a:gd name="T26" fmla="*/ 83 w 664"/>
                <a:gd name="T27" fmla="*/ 0 h 5"/>
                <a:gd name="T28" fmla="*/ 83 w 66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4" h="5">
                  <a:moveTo>
                    <a:pt x="664" y="5"/>
                  </a:moveTo>
                  <a:lnTo>
                    <a:pt x="485" y="5"/>
                  </a:lnTo>
                  <a:lnTo>
                    <a:pt x="485" y="0"/>
                  </a:lnTo>
                  <a:lnTo>
                    <a:pt x="659" y="0"/>
                  </a:lnTo>
                  <a:lnTo>
                    <a:pt x="664"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A7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7" name="Freeform 87"/>
            <p:cNvSpPr>
              <a:spLocks noEditPoints="1"/>
            </p:cNvSpPr>
            <p:nvPr/>
          </p:nvSpPr>
          <p:spPr bwMode="auto">
            <a:xfrm>
              <a:off x="162" y="3572"/>
              <a:ext cx="662" cy="5"/>
            </a:xfrm>
            <a:custGeom>
              <a:avLst/>
              <a:gdLst>
                <a:gd name="T0" fmla="*/ 662 w 662"/>
                <a:gd name="T1" fmla="*/ 5 h 5"/>
                <a:gd name="T2" fmla="*/ 485 w 662"/>
                <a:gd name="T3" fmla="*/ 5 h 5"/>
                <a:gd name="T4" fmla="*/ 485 w 662"/>
                <a:gd name="T5" fmla="*/ 0 h 5"/>
                <a:gd name="T6" fmla="*/ 657 w 662"/>
                <a:gd name="T7" fmla="*/ 0 h 5"/>
                <a:gd name="T8" fmla="*/ 662 w 662"/>
                <a:gd name="T9" fmla="*/ 5 h 5"/>
                <a:gd name="T10" fmla="*/ 213 w 662"/>
                <a:gd name="T11" fmla="*/ 5 h 5"/>
                <a:gd name="T12" fmla="*/ 104 w 662"/>
                <a:gd name="T13" fmla="*/ 5 h 5"/>
                <a:gd name="T14" fmla="*/ 104 w 662"/>
                <a:gd name="T15" fmla="*/ 0 h 5"/>
                <a:gd name="T16" fmla="*/ 213 w 662"/>
                <a:gd name="T17" fmla="*/ 0 h 5"/>
                <a:gd name="T18" fmla="*/ 213 w 662"/>
                <a:gd name="T19" fmla="*/ 5 h 5"/>
                <a:gd name="T20" fmla="*/ 83 w 662"/>
                <a:gd name="T21" fmla="*/ 5 h 5"/>
                <a:gd name="T22" fmla="*/ 0 w 662"/>
                <a:gd name="T23" fmla="*/ 5 h 5"/>
                <a:gd name="T24" fmla="*/ 0 w 662"/>
                <a:gd name="T25" fmla="*/ 0 h 5"/>
                <a:gd name="T26" fmla="*/ 83 w 662"/>
                <a:gd name="T27" fmla="*/ 0 h 5"/>
                <a:gd name="T28" fmla="*/ 83 w 662"/>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2" h="5">
                  <a:moveTo>
                    <a:pt x="662" y="5"/>
                  </a:moveTo>
                  <a:lnTo>
                    <a:pt x="485" y="5"/>
                  </a:lnTo>
                  <a:lnTo>
                    <a:pt x="485" y="0"/>
                  </a:lnTo>
                  <a:lnTo>
                    <a:pt x="657" y="0"/>
                  </a:lnTo>
                  <a:lnTo>
                    <a:pt x="662"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C7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8" name="Freeform 88"/>
            <p:cNvSpPr>
              <a:spLocks noEditPoints="1"/>
            </p:cNvSpPr>
            <p:nvPr/>
          </p:nvSpPr>
          <p:spPr bwMode="auto">
            <a:xfrm>
              <a:off x="162" y="3567"/>
              <a:ext cx="660" cy="7"/>
            </a:xfrm>
            <a:custGeom>
              <a:avLst/>
              <a:gdLst>
                <a:gd name="T0" fmla="*/ 669 w 659"/>
                <a:gd name="T1" fmla="*/ 29 h 6"/>
                <a:gd name="T2" fmla="*/ 495 w 659"/>
                <a:gd name="T3" fmla="*/ 29 h 6"/>
                <a:gd name="T4" fmla="*/ 495 w 659"/>
                <a:gd name="T5" fmla="*/ 0 h 6"/>
                <a:gd name="T6" fmla="*/ 664 w 659"/>
                <a:gd name="T7" fmla="*/ 0 h 6"/>
                <a:gd name="T8" fmla="*/ 669 w 659"/>
                <a:gd name="T9" fmla="*/ 29 h 6"/>
                <a:gd name="T10" fmla="*/ 213 w 659"/>
                <a:gd name="T11" fmla="*/ 29 h 6"/>
                <a:gd name="T12" fmla="*/ 104 w 659"/>
                <a:gd name="T13" fmla="*/ 29 h 6"/>
                <a:gd name="T14" fmla="*/ 104 w 659"/>
                <a:gd name="T15" fmla="*/ 0 h 6"/>
                <a:gd name="T16" fmla="*/ 213 w 659"/>
                <a:gd name="T17" fmla="*/ 0 h 6"/>
                <a:gd name="T18" fmla="*/ 213 w 659"/>
                <a:gd name="T19" fmla="*/ 29 h 6"/>
                <a:gd name="T20" fmla="*/ 83 w 659"/>
                <a:gd name="T21" fmla="*/ 29 h 6"/>
                <a:gd name="T22" fmla="*/ 0 w 659"/>
                <a:gd name="T23" fmla="*/ 29 h 6"/>
                <a:gd name="T24" fmla="*/ 0 w 659"/>
                <a:gd name="T25" fmla="*/ 0 h 6"/>
                <a:gd name="T26" fmla="*/ 83 w 659"/>
                <a:gd name="T27" fmla="*/ 0 h 6"/>
                <a:gd name="T28" fmla="*/ 83 w 659"/>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9" h="6">
                  <a:moveTo>
                    <a:pt x="659" y="6"/>
                  </a:moveTo>
                  <a:lnTo>
                    <a:pt x="485" y="6"/>
                  </a:lnTo>
                  <a:lnTo>
                    <a:pt x="485" y="0"/>
                  </a:lnTo>
                  <a:lnTo>
                    <a:pt x="654" y="0"/>
                  </a:lnTo>
                  <a:lnTo>
                    <a:pt x="659" y="6"/>
                  </a:lnTo>
                  <a:close/>
                  <a:moveTo>
                    <a:pt x="213" y="6"/>
                  </a:moveTo>
                  <a:lnTo>
                    <a:pt x="104" y="6"/>
                  </a:lnTo>
                  <a:lnTo>
                    <a:pt x="104" y="0"/>
                  </a:lnTo>
                  <a:lnTo>
                    <a:pt x="213" y="0"/>
                  </a:lnTo>
                  <a:lnTo>
                    <a:pt x="213" y="6"/>
                  </a:lnTo>
                  <a:close/>
                  <a:moveTo>
                    <a:pt x="83" y="6"/>
                  </a:moveTo>
                  <a:lnTo>
                    <a:pt x="0" y="6"/>
                  </a:lnTo>
                  <a:lnTo>
                    <a:pt x="0" y="0"/>
                  </a:lnTo>
                  <a:lnTo>
                    <a:pt x="83" y="0"/>
                  </a:lnTo>
                  <a:lnTo>
                    <a:pt x="83" y="6"/>
                  </a:lnTo>
                  <a:close/>
                </a:path>
              </a:pathLst>
            </a:custGeom>
            <a:solidFill>
              <a:srgbClr val="4C7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9" name="Freeform 89"/>
            <p:cNvSpPr>
              <a:spLocks noEditPoints="1"/>
            </p:cNvSpPr>
            <p:nvPr/>
          </p:nvSpPr>
          <p:spPr bwMode="auto">
            <a:xfrm>
              <a:off x="162" y="3567"/>
              <a:ext cx="657" cy="5"/>
            </a:xfrm>
            <a:custGeom>
              <a:avLst/>
              <a:gdLst>
                <a:gd name="T0" fmla="*/ 657 w 657"/>
                <a:gd name="T1" fmla="*/ 5 h 5"/>
                <a:gd name="T2" fmla="*/ 485 w 657"/>
                <a:gd name="T3" fmla="*/ 5 h 5"/>
                <a:gd name="T4" fmla="*/ 485 w 657"/>
                <a:gd name="T5" fmla="*/ 0 h 5"/>
                <a:gd name="T6" fmla="*/ 654 w 657"/>
                <a:gd name="T7" fmla="*/ 0 h 5"/>
                <a:gd name="T8" fmla="*/ 657 w 657"/>
                <a:gd name="T9" fmla="*/ 5 h 5"/>
                <a:gd name="T10" fmla="*/ 213 w 657"/>
                <a:gd name="T11" fmla="*/ 5 h 5"/>
                <a:gd name="T12" fmla="*/ 104 w 657"/>
                <a:gd name="T13" fmla="*/ 5 h 5"/>
                <a:gd name="T14" fmla="*/ 104 w 657"/>
                <a:gd name="T15" fmla="*/ 0 h 5"/>
                <a:gd name="T16" fmla="*/ 213 w 657"/>
                <a:gd name="T17" fmla="*/ 0 h 5"/>
                <a:gd name="T18" fmla="*/ 213 w 657"/>
                <a:gd name="T19" fmla="*/ 5 h 5"/>
                <a:gd name="T20" fmla="*/ 83 w 657"/>
                <a:gd name="T21" fmla="*/ 5 h 5"/>
                <a:gd name="T22" fmla="*/ 0 w 657"/>
                <a:gd name="T23" fmla="*/ 5 h 5"/>
                <a:gd name="T24" fmla="*/ 0 w 657"/>
                <a:gd name="T25" fmla="*/ 0 h 5"/>
                <a:gd name="T26" fmla="*/ 83 w 657"/>
                <a:gd name="T27" fmla="*/ 0 h 5"/>
                <a:gd name="T28" fmla="*/ 83 w 657"/>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7" h="5">
                  <a:moveTo>
                    <a:pt x="657" y="5"/>
                  </a:moveTo>
                  <a:lnTo>
                    <a:pt x="485" y="5"/>
                  </a:lnTo>
                  <a:lnTo>
                    <a:pt x="485" y="0"/>
                  </a:lnTo>
                  <a:lnTo>
                    <a:pt x="654" y="0"/>
                  </a:lnTo>
                  <a:lnTo>
                    <a:pt x="657"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A77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0" name="Freeform 90"/>
            <p:cNvSpPr>
              <a:spLocks noEditPoints="1"/>
            </p:cNvSpPr>
            <p:nvPr/>
          </p:nvSpPr>
          <p:spPr bwMode="auto">
            <a:xfrm>
              <a:off x="162" y="3562"/>
              <a:ext cx="655" cy="5"/>
            </a:xfrm>
            <a:custGeom>
              <a:avLst/>
              <a:gdLst>
                <a:gd name="T0" fmla="*/ 664 w 654"/>
                <a:gd name="T1" fmla="*/ 5 h 5"/>
                <a:gd name="T2" fmla="*/ 495 w 654"/>
                <a:gd name="T3" fmla="*/ 5 h 5"/>
                <a:gd name="T4" fmla="*/ 495 w 654"/>
                <a:gd name="T5" fmla="*/ 0 h 5"/>
                <a:gd name="T6" fmla="*/ 661 w 654"/>
                <a:gd name="T7" fmla="*/ 0 h 5"/>
                <a:gd name="T8" fmla="*/ 664 w 654"/>
                <a:gd name="T9" fmla="*/ 5 h 5"/>
                <a:gd name="T10" fmla="*/ 213 w 654"/>
                <a:gd name="T11" fmla="*/ 5 h 5"/>
                <a:gd name="T12" fmla="*/ 104 w 654"/>
                <a:gd name="T13" fmla="*/ 5 h 5"/>
                <a:gd name="T14" fmla="*/ 104 w 654"/>
                <a:gd name="T15" fmla="*/ 0 h 5"/>
                <a:gd name="T16" fmla="*/ 213 w 654"/>
                <a:gd name="T17" fmla="*/ 0 h 5"/>
                <a:gd name="T18" fmla="*/ 213 w 654"/>
                <a:gd name="T19" fmla="*/ 5 h 5"/>
                <a:gd name="T20" fmla="*/ 83 w 654"/>
                <a:gd name="T21" fmla="*/ 5 h 5"/>
                <a:gd name="T22" fmla="*/ 0 w 654"/>
                <a:gd name="T23" fmla="*/ 5 h 5"/>
                <a:gd name="T24" fmla="*/ 0 w 654"/>
                <a:gd name="T25" fmla="*/ 0 h 5"/>
                <a:gd name="T26" fmla="*/ 83 w 654"/>
                <a:gd name="T27" fmla="*/ 0 h 5"/>
                <a:gd name="T28" fmla="*/ 83 w 65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4" h="5">
                  <a:moveTo>
                    <a:pt x="654" y="5"/>
                  </a:moveTo>
                  <a:lnTo>
                    <a:pt x="485" y="5"/>
                  </a:lnTo>
                  <a:lnTo>
                    <a:pt x="485" y="0"/>
                  </a:lnTo>
                  <a:lnTo>
                    <a:pt x="651" y="0"/>
                  </a:lnTo>
                  <a:lnTo>
                    <a:pt x="654"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D78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1" name="Freeform 91"/>
            <p:cNvSpPr>
              <a:spLocks noEditPoints="1"/>
            </p:cNvSpPr>
            <p:nvPr/>
          </p:nvSpPr>
          <p:spPr bwMode="auto">
            <a:xfrm>
              <a:off x="162" y="3562"/>
              <a:ext cx="655" cy="5"/>
            </a:xfrm>
            <a:custGeom>
              <a:avLst/>
              <a:gdLst>
                <a:gd name="T0" fmla="*/ 664 w 654"/>
                <a:gd name="T1" fmla="*/ 5 h 5"/>
                <a:gd name="T2" fmla="*/ 495 w 654"/>
                <a:gd name="T3" fmla="*/ 5 h 5"/>
                <a:gd name="T4" fmla="*/ 495 w 654"/>
                <a:gd name="T5" fmla="*/ 0 h 5"/>
                <a:gd name="T6" fmla="*/ 659 w 654"/>
                <a:gd name="T7" fmla="*/ 0 h 5"/>
                <a:gd name="T8" fmla="*/ 664 w 654"/>
                <a:gd name="T9" fmla="*/ 5 h 5"/>
                <a:gd name="T10" fmla="*/ 213 w 654"/>
                <a:gd name="T11" fmla="*/ 5 h 5"/>
                <a:gd name="T12" fmla="*/ 104 w 654"/>
                <a:gd name="T13" fmla="*/ 5 h 5"/>
                <a:gd name="T14" fmla="*/ 104 w 654"/>
                <a:gd name="T15" fmla="*/ 0 h 5"/>
                <a:gd name="T16" fmla="*/ 213 w 654"/>
                <a:gd name="T17" fmla="*/ 0 h 5"/>
                <a:gd name="T18" fmla="*/ 213 w 654"/>
                <a:gd name="T19" fmla="*/ 5 h 5"/>
                <a:gd name="T20" fmla="*/ 83 w 654"/>
                <a:gd name="T21" fmla="*/ 5 h 5"/>
                <a:gd name="T22" fmla="*/ 0 w 654"/>
                <a:gd name="T23" fmla="*/ 5 h 5"/>
                <a:gd name="T24" fmla="*/ 0 w 654"/>
                <a:gd name="T25" fmla="*/ 0 h 5"/>
                <a:gd name="T26" fmla="*/ 83 w 654"/>
                <a:gd name="T27" fmla="*/ 0 h 5"/>
                <a:gd name="T28" fmla="*/ 83 w 65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4" h="5">
                  <a:moveTo>
                    <a:pt x="654" y="5"/>
                  </a:moveTo>
                  <a:lnTo>
                    <a:pt x="485" y="5"/>
                  </a:lnTo>
                  <a:lnTo>
                    <a:pt x="485" y="0"/>
                  </a:lnTo>
                  <a:lnTo>
                    <a:pt x="649" y="0"/>
                  </a:lnTo>
                  <a:lnTo>
                    <a:pt x="654"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D7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2" name="Freeform 92"/>
            <p:cNvSpPr>
              <a:spLocks noEditPoints="1"/>
            </p:cNvSpPr>
            <p:nvPr/>
          </p:nvSpPr>
          <p:spPr bwMode="auto">
            <a:xfrm>
              <a:off x="162" y="3557"/>
              <a:ext cx="653" cy="5"/>
            </a:xfrm>
            <a:custGeom>
              <a:avLst/>
              <a:gdLst>
                <a:gd name="T0" fmla="*/ 671 w 651"/>
                <a:gd name="T1" fmla="*/ 5 h 5"/>
                <a:gd name="T2" fmla="*/ 501 w 651"/>
                <a:gd name="T3" fmla="*/ 5 h 5"/>
                <a:gd name="T4" fmla="*/ 501 w 651"/>
                <a:gd name="T5" fmla="*/ 0 h 5"/>
                <a:gd name="T6" fmla="*/ 669 w 651"/>
                <a:gd name="T7" fmla="*/ 0 h 5"/>
                <a:gd name="T8" fmla="*/ 669 w 651"/>
                <a:gd name="T9" fmla="*/ 3 h 5"/>
                <a:gd name="T10" fmla="*/ 671 w 651"/>
                <a:gd name="T11" fmla="*/ 5 h 5"/>
                <a:gd name="T12" fmla="*/ 223 w 651"/>
                <a:gd name="T13" fmla="*/ 5 h 5"/>
                <a:gd name="T14" fmla="*/ 104 w 651"/>
                <a:gd name="T15" fmla="*/ 5 h 5"/>
                <a:gd name="T16" fmla="*/ 104 w 651"/>
                <a:gd name="T17" fmla="*/ 0 h 5"/>
                <a:gd name="T18" fmla="*/ 223 w 651"/>
                <a:gd name="T19" fmla="*/ 0 h 5"/>
                <a:gd name="T20" fmla="*/ 223 w 651"/>
                <a:gd name="T21" fmla="*/ 5 h 5"/>
                <a:gd name="T22" fmla="*/ 83 w 651"/>
                <a:gd name="T23" fmla="*/ 5 h 5"/>
                <a:gd name="T24" fmla="*/ 0 w 651"/>
                <a:gd name="T25" fmla="*/ 5 h 5"/>
                <a:gd name="T26" fmla="*/ 0 w 651"/>
                <a:gd name="T27" fmla="*/ 0 h 5"/>
                <a:gd name="T28" fmla="*/ 83 w 651"/>
                <a:gd name="T29" fmla="*/ 0 h 5"/>
                <a:gd name="T30" fmla="*/ 83 w 651"/>
                <a:gd name="T31" fmla="*/ 5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1" h="5">
                  <a:moveTo>
                    <a:pt x="651" y="5"/>
                  </a:moveTo>
                  <a:lnTo>
                    <a:pt x="485" y="5"/>
                  </a:lnTo>
                  <a:lnTo>
                    <a:pt x="485" y="0"/>
                  </a:lnTo>
                  <a:lnTo>
                    <a:pt x="649" y="0"/>
                  </a:lnTo>
                  <a:lnTo>
                    <a:pt x="649" y="3"/>
                  </a:lnTo>
                  <a:lnTo>
                    <a:pt x="651"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F7A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3" name="Freeform 93"/>
            <p:cNvSpPr>
              <a:spLocks noEditPoints="1"/>
            </p:cNvSpPr>
            <p:nvPr/>
          </p:nvSpPr>
          <p:spPr bwMode="auto">
            <a:xfrm>
              <a:off x="162" y="3555"/>
              <a:ext cx="653" cy="7"/>
            </a:xfrm>
            <a:custGeom>
              <a:avLst/>
              <a:gdLst>
                <a:gd name="T0" fmla="*/ 669 w 651"/>
                <a:gd name="T1" fmla="*/ 29 h 6"/>
                <a:gd name="T2" fmla="*/ 501 w 651"/>
                <a:gd name="T3" fmla="*/ 29 h 6"/>
                <a:gd name="T4" fmla="*/ 501 w 651"/>
                <a:gd name="T5" fmla="*/ 0 h 6"/>
                <a:gd name="T6" fmla="*/ 671 w 651"/>
                <a:gd name="T7" fmla="*/ 0 h 6"/>
                <a:gd name="T8" fmla="*/ 669 w 651"/>
                <a:gd name="T9" fmla="*/ 29 h 6"/>
                <a:gd name="T10" fmla="*/ 669 w 651"/>
                <a:gd name="T11" fmla="*/ 29 h 6"/>
                <a:gd name="T12" fmla="*/ 223 w 651"/>
                <a:gd name="T13" fmla="*/ 29 h 6"/>
                <a:gd name="T14" fmla="*/ 104 w 651"/>
                <a:gd name="T15" fmla="*/ 29 h 6"/>
                <a:gd name="T16" fmla="*/ 104 w 651"/>
                <a:gd name="T17" fmla="*/ 0 h 6"/>
                <a:gd name="T18" fmla="*/ 223 w 651"/>
                <a:gd name="T19" fmla="*/ 0 h 6"/>
                <a:gd name="T20" fmla="*/ 223 w 651"/>
                <a:gd name="T21" fmla="*/ 29 h 6"/>
                <a:gd name="T22" fmla="*/ 83 w 651"/>
                <a:gd name="T23" fmla="*/ 29 h 6"/>
                <a:gd name="T24" fmla="*/ 0 w 651"/>
                <a:gd name="T25" fmla="*/ 29 h 6"/>
                <a:gd name="T26" fmla="*/ 0 w 651"/>
                <a:gd name="T27" fmla="*/ 0 h 6"/>
                <a:gd name="T28" fmla="*/ 83 w 651"/>
                <a:gd name="T29" fmla="*/ 0 h 6"/>
                <a:gd name="T30" fmla="*/ 83 w 651"/>
                <a:gd name="T31" fmla="*/ 29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1" h="6">
                  <a:moveTo>
                    <a:pt x="649" y="6"/>
                  </a:moveTo>
                  <a:lnTo>
                    <a:pt x="485" y="6"/>
                  </a:lnTo>
                  <a:lnTo>
                    <a:pt x="485" y="0"/>
                  </a:lnTo>
                  <a:lnTo>
                    <a:pt x="651" y="0"/>
                  </a:lnTo>
                  <a:lnTo>
                    <a:pt x="649" y="6"/>
                  </a:lnTo>
                  <a:close/>
                  <a:moveTo>
                    <a:pt x="213" y="6"/>
                  </a:moveTo>
                  <a:lnTo>
                    <a:pt x="104" y="6"/>
                  </a:lnTo>
                  <a:lnTo>
                    <a:pt x="104" y="0"/>
                  </a:lnTo>
                  <a:lnTo>
                    <a:pt x="213" y="0"/>
                  </a:lnTo>
                  <a:lnTo>
                    <a:pt x="213" y="6"/>
                  </a:lnTo>
                  <a:close/>
                  <a:moveTo>
                    <a:pt x="83" y="6"/>
                  </a:moveTo>
                  <a:lnTo>
                    <a:pt x="0" y="6"/>
                  </a:lnTo>
                  <a:lnTo>
                    <a:pt x="0" y="0"/>
                  </a:lnTo>
                  <a:lnTo>
                    <a:pt x="83" y="0"/>
                  </a:lnTo>
                  <a:lnTo>
                    <a:pt x="83" y="6"/>
                  </a:lnTo>
                  <a:close/>
                </a:path>
              </a:pathLst>
            </a:custGeom>
            <a:solidFill>
              <a:srgbClr val="4E7B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4" name="Freeform 94"/>
            <p:cNvSpPr>
              <a:spLocks noEditPoints="1"/>
            </p:cNvSpPr>
            <p:nvPr/>
          </p:nvSpPr>
          <p:spPr bwMode="auto">
            <a:xfrm>
              <a:off x="162" y="3553"/>
              <a:ext cx="655" cy="5"/>
            </a:xfrm>
            <a:custGeom>
              <a:avLst/>
              <a:gdLst>
                <a:gd name="T0" fmla="*/ 659 w 654"/>
                <a:gd name="T1" fmla="*/ 5 h 5"/>
                <a:gd name="T2" fmla="*/ 495 w 654"/>
                <a:gd name="T3" fmla="*/ 5 h 5"/>
                <a:gd name="T4" fmla="*/ 495 w 654"/>
                <a:gd name="T5" fmla="*/ 0 h 5"/>
                <a:gd name="T6" fmla="*/ 664 w 654"/>
                <a:gd name="T7" fmla="*/ 0 h 5"/>
                <a:gd name="T8" fmla="*/ 659 w 654"/>
                <a:gd name="T9" fmla="*/ 5 h 5"/>
                <a:gd name="T10" fmla="*/ 213 w 654"/>
                <a:gd name="T11" fmla="*/ 5 h 5"/>
                <a:gd name="T12" fmla="*/ 104 w 654"/>
                <a:gd name="T13" fmla="*/ 5 h 5"/>
                <a:gd name="T14" fmla="*/ 104 w 654"/>
                <a:gd name="T15" fmla="*/ 0 h 5"/>
                <a:gd name="T16" fmla="*/ 213 w 654"/>
                <a:gd name="T17" fmla="*/ 0 h 5"/>
                <a:gd name="T18" fmla="*/ 213 w 654"/>
                <a:gd name="T19" fmla="*/ 5 h 5"/>
                <a:gd name="T20" fmla="*/ 83 w 654"/>
                <a:gd name="T21" fmla="*/ 5 h 5"/>
                <a:gd name="T22" fmla="*/ 0 w 654"/>
                <a:gd name="T23" fmla="*/ 5 h 5"/>
                <a:gd name="T24" fmla="*/ 0 w 654"/>
                <a:gd name="T25" fmla="*/ 0 h 5"/>
                <a:gd name="T26" fmla="*/ 68 w 654"/>
                <a:gd name="T27" fmla="*/ 0 h 5"/>
                <a:gd name="T28" fmla="*/ 70 w 654"/>
                <a:gd name="T29" fmla="*/ 0 h 5"/>
                <a:gd name="T30" fmla="*/ 70 w 654"/>
                <a:gd name="T31" fmla="*/ 0 h 5"/>
                <a:gd name="T32" fmla="*/ 73 w 654"/>
                <a:gd name="T33" fmla="*/ 2 h 5"/>
                <a:gd name="T34" fmla="*/ 76 w 654"/>
                <a:gd name="T35" fmla="*/ 2 h 5"/>
                <a:gd name="T36" fmla="*/ 78 w 654"/>
                <a:gd name="T37" fmla="*/ 2 h 5"/>
                <a:gd name="T38" fmla="*/ 78 w 654"/>
                <a:gd name="T39" fmla="*/ 2 h 5"/>
                <a:gd name="T40" fmla="*/ 81 w 654"/>
                <a:gd name="T41" fmla="*/ 2 h 5"/>
                <a:gd name="T42" fmla="*/ 83 w 654"/>
                <a:gd name="T43" fmla="*/ 2 h 5"/>
                <a:gd name="T44" fmla="*/ 83 w 654"/>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4" h="5">
                  <a:moveTo>
                    <a:pt x="649" y="5"/>
                  </a:moveTo>
                  <a:lnTo>
                    <a:pt x="485" y="5"/>
                  </a:lnTo>
                  <a:lnTo>
                    <a:pt x="485" y="0"/>
                  </a:lnTo>
                  <a:lnTo>
                    <a:pt x="654" y="0"/>
                  </a:lnTo>
                  <a:lnTo>
                    <a:pt x="649" y="5"/>
                  </a:lnTo>
                  <a:close/>
                  <a:moveTo>
                    <a:pt x="213" y="5"/>
                  </a:moveTo>
                  <a:lnTo>
                    <a:pt x="104" y="5"/>
                  </a:lnTo>
                  <a:lnTo>
                    <a:pt x="104" y="0"/>
                  </a:lnTo>
                  <a:lnTo>
                    <a:pt x="213" y="0"/>
                  </a:lnTo>
                  <a:lnTo>
                    <a:pt x="213" y="5"/>
                  </a:lnTo>
                  <a:close/>
                  <a:moveTo>
                    <a:pt x="83" y="5"/>
                  </a:moveTo>
                  <a:lnTo>
                    <a:pt x="0" y="5"/>
                  </a:lnTo>
                  <a:lnTo>
                    <a:pt x="0" y="0"/>
                  </a:lnTo>
                  <a:lnTo>
                    <a:pt x="68" y="0"/>
                  </a:lnTo>
                  <a:lnTo>
                    <a:pt x="70" y="0"/>
                  </a:lnTo>
                  <a:lnTo>
                    <a:pt x="73" y="2"/>
                  </a:lnTo>
                  <a:lnTo>
                    <a:pt x="76" y="2"/>
                  </a:lnTo>
                  <a:lnTo>
                    <a:pt x="78" y="2"/>
                  </a:lnTo>
                  <a:lnTo>
                    <a:pt x="81" y="2"/>
                  </a:lnTo>
                  <a:lnTo>
                    <a:pt x="83" y="2"/>
                  </a:lnTo>
                  <a:lnTo>
                    <a:pt x="83" y="5"/>
                  </a:lnTo>
                  <a:close/>
                </a:path>
              </a:pathLst>
            </a:custGeom>
            <a:solidFill>
              <a:srgbClr val="4E7B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5" name="Freeform 95"/>
            <p:cNvSpPr>
              <a:spLocks noEditPoints="1"/>
            </p:cNvSpPr>
            <p:nvPr/>
          </p:nvSpPr>
          <p:spPr bwMode="auto">
            <a:xfrm>
              <a:off x="162" y="3550"/>
              <a:ext cx="657" cy="5"/>
            </a:xfrm>
            <a:custGeom>
              <a:avLst/>
              <a:gdLst>
                <a:gd name="T0" fmla="*/ 651 w 657"/>
                <a:gd name="T1" fmla="*/ 5 h 5"/>
                <a:gd name="T2" fmla="*/ 485 w 657"/>
                <a:gd name="T3" fmla="*/ 5 h 5"/>
                <a:gd name="T4" fmla="*/ 485 w 657"/>
                <a:gd name="T5" fmla="*/ 0 h 5"/>
                <a:gd name="T6" fmla="*/ 657 w 657"/>
                <a:gd name="T7" fmla="*/ 0 h 5"/>
                <a:gd name="T8" fmla="*/ 651 w 657"/>
                <a:gd name="T9" fmla="*/ 5 h 5"/>
                <a:gd name="T10" fmla="*/ 213 w 657"/>
                <a:gd name="T11" fmla="*/ 5 h 5"/>
                <a:gd name="T12" fmla="*/ 104 w 657"/>
                <a:gd name="T13" fmla="*/ 5 h 5"/>
                <a:gd name="T14" fmla="*/ 104 w 657"/>
                <a:gd name="T15" fmla="*/ 0 h 5"/>
                <a:gd name="T16" fmla="*/ 213 w 657"/>
                <a:gd name="T17" fmla="*/ 0 h 5"/>
                <a:gd name="T18" fmla="*/ 213 w 657"/>
                <a:gd name="T19" fmla="*/ 5 h 5"/>
                <a:gd name="T20" fmla="*/ 83 w 657"/>
                <a:gd name="T21" fmla="*/ 5 h 5"/>
                <a:gd name="T22" fmla="*/ 0 w 657"/>
                <a:gd name="T23" fmla="*/ 5 h 5"/>
                <a:gd name="T24" fmla="*/ 0 w 657"/>
                <a:gd name="T25" fmla="*/ 0 h 5"/>
                <a:gd name="T26" fmla="*/ 60 w 657"/>
                <a:gd name="T27" fmla="*/ 0 h 5"/>
                <a:gd name="T28" fmla="*/ 63 w 657"/>
                <a:gd name="T29" fmla="*/ 3 h 5"/>
                <a:gd name="T30" fmla="*/ 65 w 657"/>
                <a:gd name="T31" fmla="*/ 3 h 5"/>
                <a:gd name="T32" fmla="*/ 68 w 657"/>
                <a:gd name="T33" fmla="*/ 3 h 5"/>
                <a:gd name="T34" fmla="*/ 70 w 657"/>
                <a:gd name="T35" fmla="*/ 3 h 5"/>
                <a:gd name="T36" fmla="*/ 73 w 657"/>
                <a:gd name="T37" fmla="*/ 5 h 5"/>
                <a:gd name="T38" fmla="*/ 76 w 657"/>
                <a:gd name="T39" fmla="*/ 5 h 5"/>
                <a:gd name="T40" fmla="*/ 81 w 657"/>
                <a:gd name="T41" fmla="*/ 5 h 5"/>
                <a:gd name="T42" fmla="*/ 83 w 657"/>
                <a:gd name="T43" fmla="*/ 5 h 5"/>
                <a:gd name="T44" fmla="*/ 83 w 657"/>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7" h="5">
                  <a:moveTo>
                    <a:pt x="651" y="5"/>
                  </a:moveTo>
                  <a:lnTo>
                    <a:pt x="485" y="5"/>
                  </a:lnTo>
                  <a:lnTo>
                    <a:pt x="485" y="0"/>
                  </a:lnTo>
                  <a:lnTo>
                    <a:pt x="657" y="0"/>
                  </a:lnTo>
                  <a:lnTo>
                    <a:pt x="651" y="5"/>
                  </a:lnTo>
                  <a:close/>
                  <a:moveTo>
                    <a:pt x="213" y="5"/>
                  </a:moveTo>
                  <a:lnTo>
                    <a:pt x="104" y="5"/>
                  </a:lnTo>
                  <a:lnTo>
                    <a:pt x="104" y="0"/>
                  </a:lnTo>
                  <a:lnTo>
                    <a:pt x="213" y="0"/>
                  </a:lnTo>
                  <a:lnTo>
                    <a:pt x="213" y="5"/>
                  </a:lnTo>
                  <a:close/>
                  <a:moveTo>
                    <a:pt x="83" y="5"/>
                  </a:moveTo>
                  <a:lnTo>
                    <a:pt x="0" y="5"/>
                  </a:lnTo>
                  <a:lnTo>
                    <a:pt x="0" y="0"/>
                  </a:lnTo>
                  <a:lnTo>
                    <a:pt x="60" y="0"/>
                  </a:lnTo>
                  <a:lnTo>
                    <a:pt x="63" y="3"/>
                  </a:lnTo>
                  <a:lnTo>
                    <a:pt x="65" y="3"/>
                  </a:lnTo>
                  <a:lnTo>
                    <a:pt x="68" y="3"/>
                  </a:lnTo>
                  <a:lnTo>
                    <a:pt x="70" y="3"/>
                  </a:lnTo>
                  <a:lnTo>
                    <a:pt x="73" y="5"/>
                  </a:lnTo>
                  <a:lnTo>
                    <a:pt x="76" y="5"/>
                  </a:lnTo>
                  <a:lnTo>
                    <a:pt x="81" y="5"/>
                  </a:lnTo>
                  <a:lnTo>
                    <a:pt x="83" y="5"/>
                  </a:lnTo>
                  <a:close/>
                </a:path>
              </a:pathLst>
            </a:custGeom>
            <a:solidFill>
              <a:srgbClr val="507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6" name="Freeform 96"/>
            <p:cNvSpPr>
              <a:spLocks noEditPoints="1"/>
            </p:cNvSpPr>
            <p:nvPr/>
          </p:nvSpPr>
          <p:spPr bwMode="auto">
            <a:xfrm>
              <a:off x="162" y="3548"/>
              <a:ext cx="660" cy="5"/>
            </a:xfrm>
            <a:custGeom>
              <a:avLst/>
              <a:gdLst>
                <a:gd name="T0" fmla="*/ 664 w 659"/>
                <a:gd name="T1" fmla="*/ 5 h 5"/>
                <a:gd name="T2" fmla="*/ 495 w 659"/>
                <a:gd name="T3" fmla="*/ 5 h 5"/>
                <a:gd name="T4" fmla="*/ 495 w 659"/>
                <a:gd name="T5" fmla="*/ 0 h 5"/>
                <a:gd name="T6" fmla="*/ 669 w 659"/>
                <a:gd name="T7" fmla="*/ 0 h 5"/>
                <a:gd name="T8" fmla="*/ 664 w 659"/>
                <a:gd name="T9" fmla="*/ 5 h 5"/>
                <a:gd name="T10" fmla="*/ 213 w 659"/>
                <a:gd name="T11" fmla="*/ 5 h 5"/>
                <a:gd name="T12" fmla="*/ 104 w 659"/>
                <a:gd name="T13" fmla="*/ 5 h 5"/>
                <a:gd name="T14" fmla="*/ 104 w 659"/>
                <a:gd name="T15" fmla="*/ 0 h 5"/>
                <a:gd name="T16" fmla="*/ 213 w 659"/>
                <a:gd name="T17" fmla="*/ 0 h 5"/>
                <a:gd name="T18" fmla="*/ 213 w 659"/>
                <a:gd name="T19" fmla="*/ 5 h 5"/>
                <a:gd name="T20" fmla="*/ 68 w 659"/>
                <a:gd name="T21" fmla="*/ 5 h 5"/>
                <a:gd name="T22" fmla="*/ 0 w 659"/>
                <a:gd name="T23" fmla="*/ 5 h 5"/>
                <a:gd name="T24" fmla="*/ 0 w 659"/>
                <a:gd name="T25" fmla="*/ 0 h 5"/>
                <a:gd name="T26" fmla="*/ 57 w 659"/>
                <a:gd name="T27" fmla="*/ 0 h 5"/>
                <a:gd name="T28" fmla="*/ 57 w 659"/>
                <a:gd name="T29" fmla="*/ 0 h 5"/>
                <a:gd name="T30" fmla="*/ 60 w 659"/>
                <a:gd name="T31" fmla="*/ 2 h 5"/>
                <a:gd name="T32" fmla="*/ 60 w 659"/>
                <a:gd name="T33" fmla="*/ 2 h 5"/>
                <a:gd name="T34" fmla="*/ 63 w 659"/>
                <a:gd name="T35" fmla="*/ 2 h 5"/>
                <a:gd name="T36" fmla="*/ 63 w 659"/>
                <a:gd name="T37" fmla="*/ 5 h 5"/>
                <a:gd name="T38" fmla="*/ 65 w 659"/>
                <a:gd name="T39" fmla="*/ 5 h 5"/>
                <a:gd name="T40" fmla="*/ 65 w 659"/>
                <a:gd name="T41" fmla="*/ 5 h 5"/>
                <a:gd name="T42" fmla="*/ 68 w 659"/>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9" h="5">
                  <a:moveTo>
                    <a:pt x="654" y="5"/>
                  </a:moveTo>
                  <a:lnTo>
                    <a:pt x="485" y="5"/>
                  </a:lnTo>
                  <a:lnTo>
                    <a:pt x="485" y="0"/>
                  </a:lnTo>
                  <a:lnTo>
                    <a:pt x="659" y="0"/>
                  </a:lnTo>
                  <a:lnTo>
                    <a:pt x="654" y="5"/>
                  </a:lnTo>
                  <a:close/>
                  <a:moveTo>
                    <a:pt x="213" y="5"/>
                  </a:moveTo>
                  <a:lnTo>
                    <a:pt x="104" y="5"/>
                  </a:lnTo>
                  <a:lnTo>
                    <a:pt x="104" y="0"/>
                  </a:lnTo>
                  <a:lnTo>
                    <a:pt x="213" y="0"/>
                  </a:lnTo>
                  <a:lnTo>
                    <a:pt x="213" y="5"/>
                  </a:lnTo>
                  <a:close/>
                  <a:moveTo>
                    <a:pt x="68" y="5"/>
                  </a:moveTo>
                  <a:lnTo>
                    <a:pt x="0" y="5"/>
                  </a:lnTo>
                  <a:lnTo>
                    <a:pt x="0" y="0"/>
                  </a:lnTo>
                  <a:lnTo>
                    <a:pt x="57" y="0"/>
                  </a:lnTo>
                  <a:lnTo>
                    <a:pt x="60" y="2"/>
                  </a:lnTo>
                  <a:lnTo>
                    <a:pt x="63" y="2"/>
                  </a:lnTo>
                  <a:lnTo>
                    <a:pt x="63" y="5"/>
                  </a:lnTo>
                  <a:lnTo>
                    <a:pt x="65" y="5"/>
                  </a:lnTo>
                  <a:lnTo>
                    <a:pt x="68" y="5"/>
                  </a:lnTo>
                  <a:close/>
                </a:path>
              </a:pathLst>
            </a:custGeom>
            <a:solidFill>
              <a:srgbClr val="507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7" name="Freeform 97"/>
            <p:cNvSpPr>
              <a:spLocks noEditPoints="1"/>
            </p:cNvSpPr>
            <p:nvPr/>
          </p:nvSpPr>
          <p:spPr bwMode="auto">
            <a:xfrm>
              <a:off x="162" y="3546"/>
              <a:ext cx="660" cy="5"/>
            </a:xfrm>
            <a:custGeom>
              <a:avLst/>
              <a:gdLst>
                <a:gd name="T0" fmla="*/ 667 w 659"/>
                <a:gd name="T1" fmla="*/ 5 h 5"/>
                <a:gd name="T2" fmla="*/ 495 w 659"/>
                <a:gd name="T3" fmla="*/ 5 h 5"/>
                <a:gd name="T4" fmla="*/ 495 w 659"/>
                <a:gd name="T5" fmla="*/ 0 h 5"/>
                <a:gd name="T6" fmla="*/ 669 w 659"/>
                <a:gd name="T7" fmla="*/ 0 h 5"/>
                <a:gd name="T8" fmla="*/ 667 w 659"/>
                <a:gd name="T9" fmla="*/ 5 h 5"/>
                <a:gd name="T10" fmla="*/ 213 w 659"/>
                <a:gd name="T11" fmla="*/ 5 h 5"/>
                <a:gd name="T12" fmla="*/ 104 w 659"/>
                <a:gd name="T13" fmla="*/ 5 h 5"/>
                <a:gd name="T14" fmla="*/ 104 w 659"/>
                <a:gd name="T15" fmla="*/ 0 h 5"/>
                <a:gd name="T16" fmla="*/ 213 w 659"/>
                <a:gd name="T17" fmla="*/ 0 h 5"/>
                <a:gd name="T18" fmla="*/ 213 w 659"/>
                <a:gd name="T19" fmla="*/ 5 h 5"/>
                <a:gd name="T20" fmla="*/ 60 w 659"/>
                <a:gd name="T21" fmla="*/ 5 h 5"/>
                <a:gd name="T22" fmla="*/ 0 w 659"/>
                <a:gd name="T23" fmla="*/ 5 h 5"/>
                <a:gd name="T24" fmla="*/ 0 w 659"/>
                <a:gd name="T25" fmla="*/ 0 h 5"/>
                <a:gd name="T26" fmla="*/ 55 w 659"/>
                <a:gd name="T27" fmla="*/ 0 h 5"/>
                <a:gd name="T28" fmla="*/ 55 w 659"/>
                <a:gd name="T29" fmla="*/ 0 h 5"/>
                <a:gd name="T30" fmla="*/ 55 w 659"/>
                <a:gd name="T31" fmla="*/ 3 h 5"/>
                <a:gd name="T32" fmla="*/ 57 w 659"/>
                <a:gd name="T33" fmla="*/ 3 h 5"/>
                <a:gd name="T34" fmla="*/ 57 w 659"/>
                <a:gd name="T35" fmla="*/ 3 h 5"/>
                <a:gd name="T36" fmla="*/ 57 w 659"/>
                <a:gd name="T37" fmla="*/ 5 h 5"/>
                <a:gd name="T38" fmla="*/ 60 w 659"/>
                <a:gd name="T39" fmla="*/ 5 h 5"/>
                <a:gd name="T40" fmla="*/ 60 w 659"/>
                <a:gd name="T41" fmla="*/ 5 h 5"/>
                <a:gd name="T42" fmla="*/ 60 w 659"/>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9" h="5">
                  <a:moveTo>
                    <a:pt x="657" y="5"/>
                  </a:moveTo>
                  <a:lnTo>
                    <a:pt x="485" y="5"/>
                  </a:lnTo>
                  <a:lnTo>
                    <a:pt x="485" y="0"/>
                  </a:lnTo>
                  <a:lnTo>
                    <a:pt x="659" y="0"/>
                  </a:lnTo>
                  <a:lnTo>
                    <a:pt x="657" y="5"/>
                  </a:lnTo>
                  <a:close/>
                  <a:moveTo>
                    <a:pt x="213" y="5"/>
                  </a:moveTo>
                  <a:lnTo>
                    <a:pt x="104" y="5"/>
                  </a:lnTo>
                  <a:lnTo>
                    <a:pt x="104" y="0"/>
                  </a:lnTo>
                  <a:lnTo>
                    <a:pt x="213" y="0"/>
                  </a:lnTo>
                  <a:lnTo>
                    <a:pt x="213" y="5"/>
                  </a:lnTo>
                  <a:close/>
                  <a:moveTo>
                    <a:pt x="60" y="5"/>
                  </a:moveTo>
                  <a:lnTo>
                    <a:pt x="0" y="5"/>
                  </a:lnTo>
                  <a:lnTo>
                    <a:pt x="0" y="0"/>
                  </a:lnTo>
                  <a:lnTo>
                    <a:pt x="55" y="0"/>
                  </a:lnTo>
                  <a:lnTo>
                    <a:pt x="55" y="3"/>
                  </a:lnTo>
                  <a:lnTo>
                    <a:pt x="57" y="3"/>
                  </a:lnTo>
                  <a:lnTo>
                    <a:pt x="57" y="5"/>
                  </a:lnTo>
                  <a:lnTo>
                    <a:pt x="60" y="5"/>
                  </a:lnTo>
                  <a:close/>
                </a:path>
              </a:pathLst>
            </a:custGeom>
            <a:solidFill>
              <a:srgbClr val="527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8" name="Freeform 98"/>
            <p:cNvSpPr>
              <a:spLocks noEditPoints="1"/>
            </p:cNvSpPr>
            <p:nvPr/>
          </p:nvSpPr>
          <p:spPr bwMode="auto">
            <a:xfrm>
              <a:off x="162" y="3541"/>
              <a:ext cx="662" cy="7"/>
            </a:xfrm>
            <a:custGeom>
              <a:avLst/>
              <a:gdLst>
                <a:gd name="T0" fmla="*/ 659 w 662"/>
                <a:gd name="T1" fmla="*/ 29 h 6"/>
                <a:gd name="T2" fmla="*/ 485 w 662"/>
                <a:gd name="T3" fmla="*/ 29 h 6"/>
                <a:gd name="T4" fmla="*/ 485 w 662"/>
                <a:gd name="T5" fmla="*/ 0 h 6"/>
                <a:gd name="T6" fmla="*/ 662 w 662"/>
                <a:gd name="T7" fmla="*/ 0 h 6"/>
                <a:gd name="T8" fmla="*/ 659 w 662"/>
                <a:gd name="T9" fmla="*/ 29 h 6"/>
                <a:gd name="T10" fmla="*/ 213 w 662"/>
                <a:gd name="T11" fmla="*/ 29 h 6"/>
                <a:gd name="T12" fmla="*/ 104 w 662"/>
                <a:gd name="T13" fmla="*/ 29 h 6"/>
                <a:gd name="T14" fmla="*/ 104 w 662"/>
                <a:gd name="T15" fmla="*/ 0 h 6"/>
                <a:gd name="T16" fmla="*/ 213 w 662"/>
                <a:gd name="T17" fmla="*/ 0 h 6"/>
                <a:gd name="T18" fmla="*/ 213 w 662"/>
                <a:gd name="T19" fmla="*/ 29 h 6"/>
                <a:gd name="T20" fmla="*/ 57 w 662"/>
                <a:gd name="T21" fmla="*/ 29 h 6"/>
                <a:gd name="T22" fmla="*/ 0 w 662"/>
                <a:gd name="T23" fmla="*/ 29 h 6"/>
                <a:gd name="T24" fmla="*/ 0 w 662"/>
                <a:gd name="T25" fmla="*/ 0 h 6"/>
                <a:gd name="T26" fmla="*/ 52 w 662"/>
                <a:gd name="T27" fmla="*/ 0 h 6"/>
                <a:gd name="T28" fmla="*/ 52 w 662"/>
                <a:gd name="T29" fmla="*/ 0 h 6"/>
                <a:gd name="T30" fmla="*/ 55 w 662"/>
                <a:gd name="T31" fmla="*/ 18 h 6"/>
                <a:gd name="T32" fmla="*/ 55 w 662"/>
                <a:gd name="T33" fmla="*/ 18 h 6"/>
                <a:gd name="T34" fmla="*/ 55 w 662"/>
                <a:gd name="T35" fmla="*/ 18 h 6"/>
                <a:gd name="T36" fmla="*/ 55 w 662"/>
                <a:gd name="T37" fmla="*/ 18 h 6"/>
                <a:gd name="T38" fmla="*/ 55 w 662"/>
                <a:gd name="T39" fmla="*/ 29 h 6"/>
                <a:gd name="T40" fmla="*/ 57 w 662"/>
                <a:gd name="T41" fmla="*/ 29 h 6"/>
                <a:gd name="T42" fmla="*/ 57 w 662"/>
                <a:gd name="T43" fmla="*/ 29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2" h="6">
                  <a:moveTo>
                    <a:pt x="659" y="6"/>
                  </a:moveTo>
                  <a:lnTo>
                    <a:pt x="485" y="6"/>
                  </a:lnTo>
                  <a:lnTo>
                    <a:pt x="485" y="0"/>
                  </a:lnTo>
                  <a:lnTo>
                    <a:pt x="662" y="0"/>
                  </a:lnTo>
                  <a:lnTo>
                    <a:pt x="659" y="6"/>
                  </a:lnTo>
                  <a:close/>
                  <a:moveTo>
                    <a:pt x="213" y="6"/>
                  </a:moveTo>
                  <a:lnTo>
                    <a:pt x="104" y="6"/>
                  </a:lnTo>
                  <a:lnTo>
                    <a:pt x="104" y="0"/>
                  </a:lnTo>
                  <a:lnTo>
                    <a:pt x="213" y="0"/>
                  </a:lnTo>
                  <a:lnTo>
                    <a:pt x="213" y="6"/>
                  </a:lnTo>
                  <a:close/>
                  <a:moveTo>
                    <a:pt x="57" y="6"/>
                  </a:moveTo>
                  <a:lnTo>
                    <a:pt x="0" y="6"/>
                  </a:lnTo>
                  <a:lnTo>
                    <a:pt x="0" y="0"/>
                  </a:lnTo>
                  <a:lnTo>
                    <a:pt x="52" y="0"/>
                  </a:lnTo>
                  <a:lnTo>
                    <a:pt x="55" y="3"/>
                  </a:lnTo>
                  <a:lnTo>
                    <a:pt x="55" y="6"/>
                  </a:lnTo>
                  <a:lnTo>
                    <a:pt x="57" y="6"/>
                  </a:lnTo>
                  <a:close/>
                </a:path>
              </a:pathLst>
            </a:custGeom>
            <a:solidFill>
              <a:srgbClr val="527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9" name="Freeform 99"/>
            <p:cNvSpPr>
              <a:spLocks noEditPoints="1"/>
            </p:cNvSpPr>
            <p:nvPr/>
          </p:nvSpPr>
          <p:spPr bwMode="auto">
            <a:xfrm>
              <a:off x="162" y="3541"/>
              <a:ext cx="664" cy="5"/>
            </a:xfrm>
            <a:custGeom>
              <a:avLst/>
              <a:gdLst>
                <a:gd name="T0" fmla="*/ 659 w 664"/>
                <a:gd name="T1" fmla="*/ 5 h 5"/>
                <a:gd name="T2" fmla="*/ 485 w 664"/>
                <a:gd name="T3" fmla="*/ 5 h 5"/>
                <a:gd name="T4" fmla="*/ 485 w 664"/>
                <a:gd name="T5" fmla="*/ 0 h 5"/>
                <a:gd name="T6" fmla="*/ 664 w 664"/>
                <a:gd name="T7" fmla="*/ 0 h 5"/>
                <a:gd name="T8" fmla="*/ 659 w 664"/>
                <a:gd name="T9" fmla="*/ 5 h 5"/>
                <a:gd name="T10" fmla="*/ 213 w 664"/>
                <a:gd name="T11" fmla="*/ 5 h 5"/>
                <a:gd name="T12" fmla="*/ 104 w 664"/>
                <a:gd name="T13" fmla="*/ 5 h 5"/>
                <a:gd name="T14" fmla="*/ 104 w 664"/>
                <a:gd name="T15" fmla="*/ 0 h 5"/>
                <a:gd name="T16" fmla="*/ 213 w 664"/>
                <a:gd name="T17" fmla="*/ 0 h 5"/>
                <a:gd name="T18" fmla="*/ 213 w 664"/>
                <a:gd name="T19" fmla="*/ 5 h 5"/>
                <a:gd name="T20" fmla="*/ 55 w 664"/>
                <a:gd name="T21" fmla="*/ 5 h 5"/>
                <a:gd name="T22" fmla="*/ 0 w 664"/>
                <a:gd name="T23" fmla="*/ 5 h 5"/>
                <a:gd name="T24" fmla="*/ 0 w 664"/>
                <a:gd name="T25" fmla="*/ 0 h 5"/>
                <a:gd name="T26" fmla="*/ 52 w 664"/>
                <a:gd name="T27" fmla="*/ 0 h 5"/>
                <a:gd name="T28" fmla="*/ 52 w 664"/>
                <a:gd name="T29" fmla="*/ 0 h 5"/>
                <a:gd name="T30" fmla="*/ 52 w 664"/>
                <a:gd name="T31" fmla="*/ 2 h 5"/>
                <a:gd name="T32" fmla="*/ 52 w 664"/>
                <a:gd name="T33" fmla="*/ 2 h 5"/>
                <a:gd name="T34" fmla="*/ 52 w 664"/>
                <a:gd name="T35" fmla="*/ 2 h 5"/>
                <a:gd name="T36" fmla="*/ 52 w 664"/>
                <a:gd name="T37" fmla="*/ 2 h 5"/>
                <a:gd name="T38" fmla="*/ 55 w 664"/>
                <a:gd name="T39" fmla="*/ 5 h 5"/>
                <a:gd name="T40" fmla="*/ 55 w 664"/>
                <a:gd name="T41" fmla="*/ 5 h 5"/>
                <a:gd name="T42" fmla="*/ 55 w 664"/>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4" h="5">
                  <a:moveTo>
                    <a:pt x="659" y="5"/>
                  </a:moveTo>
                  <a:lnTo>
                    <a:pt x="485" y="5"/>
                  </a:lnTo>
                  <a:lnTo>
                    <a:pt x="485" y="0"/>
                  </a:lnTo>
                  <a:lnTo>
                    <a:pt x="664" y="0"/>
                  </a:lnTo>
                  <a:lnTo>
                    <a:pt x="659" y="5"/>
                  </a:lnTo>
                  <a:close/>
                  <a:moveTo>
                    <a:pt x="213" y="5"/>
                  </a:moveTo>
                  <a:lnTo>
                    <a:pt x="104" y="5"/>
                  </a:lnTo>
                  <a:lnTo>
                    <a:pt x="104" y="0"/>
                  </a:lnTo>
                  <a:lnTo>
                    <a:pt x="213" y="0"/>
                  </a:lnTo>
                  <a:lnTo>
                    <a:pt x="213" y="5"/>
                  </a:lnTo>
                  <a:close/>
                  <a:moveTo>
                    <a:pt x="55" y="5"/>
                  </a:moveTo>
                  <a:lnTo>
                    <a:pt x="0" y="5"/>
                  </a:lnTo>
                  <a:lnTo>
                    <a:pt x="0" y="0"/>
                  </a:lnTo>
                  <a:lnTo>
                    <a:pt x="52" y="0"/>
                  </a:lnTo>
                  <a:lnTo>
                    <a:pt x="52" y="2"/>
                  </a:lnTo>
                  <a:lnTo>
                    <a:pt x="55" y="5"/>
                  </a:lnTo>
                  <a:close/>
                </a:path>
              </a:pathLst>
            </a:custGeom>
            <a:solidFill>
              <a:srgbClr val="53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0" name="Freeform 100"/>
            <p:cNvSpPr>
              <a:spLocks noEditPoints="1"/>
            </p:cNvSpPr>
            <p:nvPr/>
          </p:nvSpPr>
          <p:spPr bwMode="auto">
            <a:xfrm>
              <a:off x="162" y="3536"/>
              <a:ext cx="669" cy="5"/>
            </a:xfrm>
            <a:custGeom>
              <a:avLst/>
              <a:gdLst>
                <a:gd name="T0" fmla="*/ 682 w 667"/>
                <a:gd name="T1" fmla="*/ 5 h 5"/>
                <a:gd name="T2" fmla="*/ 495 w 667"/>
                <a:gd name="T3" fmla="*/ 5 h 5"/>
                <a:gd name="T4" fmla="*/ 495 w 667"/>
                <a:gd name="T5" fmla="*/ 0 h 5"/>
                <a:gd name="T6" fmla="*/ 687 w 667"/>
                <a:gd name="T7" fmla="*/ 0 h 5"/>
                <a:gd name="T8" fmla="*/ 682 w 667"/>
                <a:gd name="T9" fmla="*/ 5 h 5"/>
                <a:gd name="T10" fmla="*/ 223 w 667"/>
                <a:gd name="T11" fmla="*/ 5 h 5"/>
                <a:gd name="T12" fmla="*/ 104 w 667"/>
                <a:gd name="T13" fmla="*/ 5 h 5"/>
                <a:gd name="T14" fmla="*/ 104 w 667"/>
                <a:gd name="T15" fmla="*/ 0 h 5"/>
                <a:gd name="T16" fmla="*/ 223 w 667"/>
                <a:gd name="T17" fmla="*/ 0 h 5"/>
                <a:gd name="T18" fmla="*/ 223 w 667"/>
                <a:gd name="T19" fmla="*/ 5 h 5"/>
                <a:gd name="T20" fmla="*/ 52 w 667"/>
                <a:gd name="T21" fmla="*/ 5 h 5"/>
                <a:gd name="T22" fmla="*/ 0 w 667"/>
                <a:gd name="T23" fmla="*/ 5 h 5"/>
                <a:gd name="T24" fmla="*/ 0 w 667"/>
                <a:gd name="T25" fmla="*/ 0 h 5"/>
                <a:gd name="T26" fmla="*/ 52 w 667"/>
                <a:gd name="T27" fmla="*/ 0 h 5"/>
                <a:gd name="T28" fmla="*/ 52 w 667"/>
                <a:gd name="T29" fmla="*/ 0 h 5"/>
                <a:gd name="T30" fmla="*/ 52 w 667"/>
                <a:gd name="T31" fmla="*/ 3 h 5"/>
                <a:gd name="T32" fmla="*/ 52 w 667"/>
                <a:gd name="T33" fmla="*/ 3 h 5"/>
                <a:gd name="T34" fmla="*/ 52 w 667"/>
                <a:gd name="T35" fmla="*/ 3 h 5"/>
                <a:gd name="T36" fmla="*/ 52 w 667"/>
                <a:gd name="T37" fmla="*/ 3 h 5"/>
                <a:gd name="T38" fmla="*/ 52 w 667"/>
                <a:gd name="T39" fmla="*/ 5 h 5"/>
                <a:gd name="T40" fmla="*/ 52 w 667"/>
                <a:gd name="T41" fmla="*/ 5 h 5"/>
                <a:gd name="T42" fmla="*/ 52 w 667"/>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7" h="5">
                  <a:moveTo>
                    <a:pt x="662" y="5"/>
                  </a:moveTo>
                  <a:lnTo>
                    <a:pt x="485" y="5"/>
                  </a:lnTo>
                  <a:lnTo>
                    <a:pt x="485" y="0"/>
                  </a:lnTo>
                  <a:lnTo>
                    <a:pt x="667" y="0"/>
                  </a:lnTo>
                  <a:lnTo>
                    <a:pt x="662" y="5"/>
                  </a:lnTo>
                  <a:close/>
                  <a:moveTo>
                    <a:pt x="213" y="5"/>
                  </a:moveTo>
                  <a:lnTo>
                    <a:pt x="104" y="5"/>
                  </a:lnTo>
                  <a:lnTo>
                    <a:pt x="104" y="0"/>
                  </a:lnTo>
                  <a:lnTo>
                    <a:pt x="213" y="0"/>
                  </a:lnTo>
                  <a:lnTo>
                    <a:pt x="213" y="5"/>
                  </a:lnTo>
                  <a:close/>
                  <a:moveTo>
                    <a:pt x="52" y="5"/>
                  </a:moveTo>
                  <a:lnTo>
                    <a:pt x="0" y="5"/>
                  </a:lnTo>
                  <a:lnTo>
                    <a:pt x="0" y="0"/>
                  </a:lnTo>
                  <a:lnTo>
                    <a:pt x="52" y="0"/>
                  </a:lnTo>
                  <a:lnTo>
                    <a:pt x="52" y="3"/>
                  </a:lnTo>
                  <a:lnTo>
                    <a:pt x="52" y="5"/>
                  </a:lnTo>
                  <a:close/>
                </a:path>
              </a:pathLst>
            </a:custGeom>
            <a:solidFill>
              <a:srgbClr val="53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1" name="Freeform 101"/>
            <p:cNvSpPr>
              <a:spLocks noEditPoints="1"/>
            </p:cNvSpPr>
            <p:nvPr/>
          </p:nvSpPr>
          <p:spPr bwMode="auto">
            <a:xfrm>
              <a:off x="162" y="3534"/>
              <a:ext cx="671" cy="7"/>
            </a:xfrm>
            <a:custGeom>
              <a:avLst/>
              <a:gdLst>
                <a:gd name="T0" fmla="*/ 674 w 670"/>
                <a:gd name="T1" fmla="*/ 151 h 5"/>
                <a:gd name="T2" fmla="*/ 495 w 670"/>
                <a:gd name="T3" fmla="*/ 151 h 5"/>
                <a:gd name="T4" fmla="*/ 495 w 670"/>
                <a:gd name="T5" fmla="*/ 0 h 5"/>
                <a:gd name="T6" fmla="*/ 680 w 670"/>
                <a:gd name="T7" fmla="*/ 0 h 5"/>
                <a:gd name="T8" fmla="*/ 674 w 670"/>
                <a:gd name="T9" fmla="*/ 151 h 5"/>
                <a:gd name="T10" fmla="*/ 213 w 670"/>
                <a:gd name="T11" fmla="*/ 151 h 5"/>
                <a:gd name="T12" fmla="*/ 104 w 670"/>
                <a:gd name="T13" fmla="*/ 151 h 5"/>
                <a:gd name="T14" fmla="*/ 104 w 670"/>
                <a:gd name="T15" fmla="*/ 0 h 5"/>
                <a:gd name="T16" fmla="*/ 213 w 670"/>
                <a:gd name="T17" fmla="*/ 0 h 5"/>
                <a:gd name="T18" fmla="*/ 213 w 670"/>
                <a:gd name="T19" fmla="*/ 151 h 5"/>
                <a:gd name="T20" fmla="*/ 52 w 670"/>
                <a:gd name="T21" fmla="*/ 151 h 5"/>
                <a:gd name="T22" fmla="*/ 0 w 670"/>
                <a:gd name="T23" fmla="*/ 151 h 5"/>
                <a:gd name="T24" fmla="*/ 0 w 670"/>
                <a:gd name="T25" fmla="*/ 0 h 5"/>
                <a:gd name="T26" fmla="*/ 50 w 670"/>
                <a:gd name="T27" fmla="*/ 0 h 5"/>
                <a:gd name="T28" fmla="*/ 50 w 670"/>
                <a:gd name="T29" fmla="*/ 0 h 5"/>
                <a:gd name="T30" fmla="*/ 50 w 670"/>
                <a:gd name="T31" fmla="*/ 57 h 5"/>
                <a:gd name="T32" fmla="*/ 50 w 670"/>
                <a:gd name="T33" fmla="*/ 57 h 5"/>
                <a:gd name="T34" fmla="*/ 52 w 670"/>
                <a:gd name="T35" fmla="*/ 57 h 5"/>
                <a:gd name="T36" fmla="*/ 52 w 670"/>
                <a:gd name="T37" fmla="*/ 57 h 5"/>
                <a:gd name="T38" fmla="*/ 52 w 670"/>
                <a:gd name="T39" fmla="*/ 151 h 5"/>
                <a:gd name="T40" fmla="*/ 52 w 670"/>
                <a:gd name="T41" fmla="*/ 151 h 5"/>
                <a:gd name="T42" fmla="*/ 52 w 670"/>
                <a:gd name="T43" fmla="*/ 15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0" h="5">
                  <a:moveTo>
                    <a:pt x="664" y="5"/>
                  </a:moveTo>
                  <a:lnTo>
                    <a:pt x="485" y="5"/>
                  </a:lnTo>
                  <a:lnTo>
                    <a:pt x="485" y="0"/>
                  </a:lnTo>
                  <a:lnTo>
                    <a:pt x="670" y="0"/>
                  </a:lnTo>
                  <a:lnTo>
                    <a:pt x="664" y="5"/>
                  </a:lnTo>
                  <a:close/>
                  <a:moveTo>
                    <a:pt x="213" y="5"/>
                  </a:moveTo>
                  <a:lnTo>
                    <a:pt x="104" y="5"/>
                  </a:lnTo>
                  <a:lnTo>
                    <a:pt x="104" y="0"/>
                  </a:lnTo>
                  <a:lnTo>
                    <a:pt x="213" y="0"/>
                  </a:lnTo>
                  <a:lnTo>
                    <a:pt x="213" y="5"/>
                  </a:lnTo>
                  <a:close/>
                  <a:moveTo>
                    <a:pt x="52" y="5"/>
                  </a:moveTo>
                  <a:lnTo>
                    <a:pt x="0" y="5"/>
                  </a:lnTo>
                  <a:lnTo>
                    <a:pt x="0" y="0"/>
                  </a:lnTo>
                  <a:lnTo>
                    <a:pt x="50" y="0"/>
                  </a:lnTo>
                  <a:lnTo>
                    <a:pt x="50" y="2"/>
                  </a:lnTo>
                  <a:lnTo>
                    <a:pt x="52" y="2"/>
                  </a:lnTo>
                  <a:lnTo>
                    <a:pt x="52" y="5"/>
                  </a:lnTo>
                  <a:close/>
                </a:path>
              </a:pathLst>
            </a:custGeom>
            <a:solidFill>
              <a:srgbClr val="5281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2" name="Freeform 102"/>
            <p:cNvSpPr>
              <a:spLocks noEditPoints="1"/>
            </p:cNvSpPr>
            <p:nvPr/>
          </p:nvSpPr>
          <p:spPr bwMode="auto">
            <a:xfrm>
              <a:off x="162" y="3532"/>
              <a:ext cx="673" cy="5"/>
            </a:xfrm>
            <a:custGeom>
              <a:avLst/>
              <a:gdLst>
                <a:gd name="T0" fmla="*/ 677 w 672"/>
                <a:gd name="T1" fmla="*/ 5 h 5"/>
                <a:gd name="T2" fmla="*/ 495 w 672"/>
                <a:gd name="T3" fmla="*/ 5 h 5"/>
                <a:gd name="T4" fmla="*/ 495 w 672"/>
                <a:gd name="T5" fmla="*/ 0 h 5"/>
                <a:gd name="T6" fmla="*/ 682 w 672"/>
                <a:gd name="T7" fmla="*/ 0 h 5"/>
                <a:gd name="T8" fmla="*/ 677 w 672"/>
                <a:gd name="T9" fmla="*/ 5 h 5"/>
                <a:gd name="T10" fmla="*/ 213 w 672"/>
                <a:gd name="T11" fmla="*/ 5 h 5"/>
                <a:gd name="T12" fmla="*/ 104 w 672"/>
                <a:gd name="T13" fmla="*/ 5 h 5"/>
                <a:gd name="T14" fmla="*/ 104 w 672"/>
                <a:gd name="T15" fmla="*/ 0 h 5"/>
                <a:gd name="T16" fmla="*/ 213 w 672"/>
                <a:gd name="T17" fmla="*/ 0 h 5"/>
                <a:gd name="T18" fmla="*/ 213 w 672"/>
                <a:gd name="T19" fmla="*/ 5 h 5"/>
                <a:gd name="T20" fmla="*/ 52 w 672"/>
                <a:gd name="T21" fmla="*/ 5 h 5"/>
                <a:gd name="T22" fmla="*/ 0 w 672"/>
                <a:gd name="T23" fmla="*/ 5 h 5"/>
                <a:gd name="T24" fmla="*/ 0 w 672"/>
                <a:gd name="T25" fmla="*/ 0 h 5"/>
                <a:gd name="T26" fmla="*/ 50 w 672"/>
                <a:gd name="T27" fmla="*/ 0 h 5"/>
                <a:gd name="T28" fmla="*/ 50 w 672"/>
                <a:gd name="T29" fmla="*/ 0 h 5"/>
                <a:gd name="T30" fmla="*/ 50 w 672"/>
                <a:gd name="T31" fmla="*/ 3 h 5"/>
                <a:gd name="T32" fmla="*/ 50 w 672"/>
                <a:gd name="T33" fmla="*/ 3 h 5"/>
                <a:gd name="T34" fmla="*/ 50 w 672"/>
                <a:gd name="T35" fmla="*/ 3 h 5"/>
                <a:gd name="T36" fmla="*/ 50 w 672"/>
                <a:gd name="T37" fmla="*/ 3 h 5"/>
                <a:gd name="T38" fmla="*/ 50 w 672"/>
                <a:gd name="T39" fmla="*/ 5 h 5"/>
                <a:gd name="T40" fmla="*/ 50 w 672"/>
                <a:gd name="T41" fmla="*/ 5 h 5"/>
                <a:gd name="T42" fmla="*/ 52 w 672"/>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2" h="5">
                  <a:moveTo>
                    <a:pt x="667" y="5"/>
                  </a:moveTo>
                  <a:lnTo>
                    <a:pt x="485" y="5"/>
                  </a:lnTo>
                  <a:lnTo>
                    <a:pt x="485" y="0"/>
                  </a:lnTo>
                  <a:lnTo>
                    <a:pt x="672" y="0"/>
                  </a:lnTo>
                  <a:lnTo>
                    <a:pt x="667" y="5"/>
                  </a:lnTo>
                  <a:close/>
                  <a:moveTo>
                    <a:pt x="213" y="5"/>
                  </a:moveTo>
                  <a:lnTo>
                    <a:pt x="104" y="5"/>
                  </a:lnTo>
                  <a:lnTo>
                    <a:pt x="104" y="0"/>
                  </a:lnTo>
                  <a:lnTo>
                    <a:pt x="213" y="0"/>
                  </a:lnTo>
                  <a:lnTo>
                    <a:pt x="213" y="5"/>
                  </a:lnTo>
                  <a:close/>
                  <a:moveTo>
                    <a:pt x="52" y="5"/>
                  </a:moveTo>
                  <a:lnTo>
                    <a:pt x="0" y="5"/>
                  </a:lnTo>
                  <a:lnTo>
                    <a:pt x="0" y="0"/>
                  </a:lnTo>
                  <a:lnTo>
                    <a:pt x="50" y="0"/>
                  </a:lnTo>
                  <a:lnTo>
                    <a:pt x="50" y="3"/>
                  </a:lnTo>
                  <a:lnTo>
                    <a:pt x="50" y="5"/>
                  </a:lnTo>
                  <a:lnTo>
                    <a:pt x="52" y="5"/>
                  </a:lnTo>
                  <a:close/>
                </a:path>
              </a:pathLst>
            </a:custGeom>
            <a:solidFill>
              <a:srgbClr val="5582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3" name="Freeform 103"/>
            <p:cNvSpPr>
              <a:spLocks noEditPoints="1"/>
            </p:cNvSpPr>
            <p:nvPr/>
          </p:nvSpPr>
          <p:spPr bwMode="auto">
            <a:xfrm>
              <a:off x="162" y="3529"/>
              <a:ext cx="673" cy="5"/>
            </a:xfrm>
            <a:custGeom>
              <a:avLst/>
              <a:gdLst>
                <a:gd name="T0" fmla="*/ 680 w 672"/>
                <a:gd name="T1" fmla="*/ 3 h 6"/>
                <a:gd name="T2" fmla="*/ 495 w 672"/>
                <a:gd name="T3" fmla="*/ 3 h 6"/>
                <a:gd name="T4" fmla="*/ 495 w 672"/>
                <a:gd name="T5" fmla="*/ 0 h 6"/>
                <a:gd name="T6" fmla="*/ 682 w 672"/>
                <a:gd name="T7" fmla="*/ 0 h 6"/>
                <a:gd name="T8" fmla="*/ 680 w 672"/>
                <a:gd name="T9" fmla="*/ 3 h 6"/>
                <a:gd name="T10" fmla="*/ 213 w 672"/>
                <a:gd name="T11" fmla="*/ 3 h 6"/>
                <a:gd name="T12" fmla="*/ 104 w 672"/>
                <a:gd name="T13" fmla="*/ 3 h 6"/>
                <a:gd name="T14" fmla="*/ 104 w 672"/>
                <a:gd name="T15" fmla="*/ 0 h 6"/>
                <a:gd name="T16" fmla="*/ 213 w 672"/>
                <a:gd name="T17" fmla="*/ 0 h 6"/>
                <a:gd name="T18" fmla="*/ 213 w 672"/>
                <a:gd name="T19" fmla="*/ 3 h 6"/>
                <a:gd name="T20" fmla="*/ 50 w 672"/>
                <a:gd name="T21" fmla="*/ 3 h 6"/>
                <a:gd name="T22" fmla="*/ 0 w 672"/>
                <a:gd name="T23" fmla="*/ 3 h 6"/>
                <a:gd name="T24" fmla="*/ 0 w 672"/>
                <a:gd name="T25" fmla="*/ 0 h 6"/>
                <a:gd name="T26" fmla="*/ 50 w 672"/>
                <a:gd name="T27" fmla="*/ 0 h 6"/>
                <a:gd name="T28" fmla="*/ 50 w 672"/>
                <a:gd name="T29" fmla="*/ 0 h 6"/>
                <a:gd name="T30" fmla="*/ 50 w 672"/>
                <a:gd name="T31" fmla="*/ 3 h 6"/>
                <a:gd name="T32" fmla="*/ 50 w 672"/>
                <a:gd name="T33" fmla="*/ 3 h 6"/>
                <a:gd name="T34" fmla="*/ 50 w 672"/>
                <a:gd name="T35" fmla="*/ 3 h 6"/>
                <a:gd name="T36" fmla="*/ 50 w 672"/>
                <a:gd name="T37" fmla="*/ 3 h 6"/>
                <a:gd name="T38" fmla="*/ 50 w 672"/>
                <a:gd name="T39" fmla="*/ 3 h 6"/>
                <a:gd name="T40" fmla="*/ 50 w 672"/>
                <a:gd name="T41" fmla="*/ 3 h 6"/>
                <a:gd name="T42" fmla="*/ 50 w 672"/>
                <a:gd name="T43" fmla="*/ 3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2" h="6">
                  <a:moveTo>
                    <a:pt x="670" y="6"/>
                  </a:moveTo>
                  <a:lnTo>
                    <a:pt x="485" y="6"/>
                  </a:lnTo>
                  <a:lnTo>
                    <a:pt x="485" y="0"/>
                  </a:lnTo>
                  <a:lnTo>
                    <a:pt x="672" y="0"/>
                  </a:lnTo>
                  <a:lnTo>
                    <a:pt x="670" y="6"/>
                  </a:lnTo>
                  <a:close/>
                  <a:moveTo>
                    <a:pt x="213" y="6"/>
                  </a:moveTo>
                  <a:lnTo>
                    <a:pt x="104" y="6"/>
                  </a:lnTo>
                  <a:lnTo>
                    <a:pt x="104" y="0"/>
                  </a:lnTo>
                  <a:lnTo>
                    <a:pt x="213" y="0"/>
                  </a:lnTo>
                  <a:lnTo>
                    <a:pt x="213" y="6"/>
                  </a:lnTo>
                  <a:close/>
                  <a:moveTo>
                    <a:pt x="50" y="6"/>
                  </a:moveTo>
                  <a:lnTo>
                    <a:pt x="0" y="6"/>
                  </a:lnTo>
                  <a:lnTo>
                    <a:pt x="0" y="0"/>
                  </a:lnTo>
                  <a:lnTo>
                    <a:pt x="50" y="0"/>
                  </a:lnTo>
                  <a:lnTo>
                    <a:pt x="50" y="3"/>
                  </a:lnTo>
                  <a:lnTo>
                    <a:pt x="50" y="6"/>
                  </a:lnTo>
                  <a:close/>
                </a:path>
              </a:pathLst>
            </a:custGeom>
            <a:solidFill>
              <a:srgbClr val="548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 name="Freeform 104"/>
            <p:cNvSpPr>
              <a:spLocks noEditPoints="1"/>
            </p:cNvSpPr>
            <p:nvPr/>
          </p:nvSpPr>
          <p:spPr bwMode="auto">
            <a:xfrm>
              <a:off x="162" y="3527"/>
              <a:ext cx="676" cy="5"/>
            </a:xfrm>
            <a:custGeom>
              <a:avLst/>
              <a:gdLst>
                <a:gd name="T0" fmla="*/ 682 w 675"/>
                <a:gd name="T1" fmla="*/ 5 h 5"/>
                <a:gd name="T2" fmla="*/ 495 w 675"/>
                <a:gd name="T3" fmla="*/ 5 h 5"/>
                <a:gd name="T4" fmla="*/ 495 w 675"/>
                <a:gd name="T5" fmla="*/ 0 h 5"/>
                <a:gd name="T6" fmla="*/ 495 w 675"/>
                <a:gd name="T7" fmla="*/ 0 h 5"/>
                <a:gd name="T8" fmla="*/ 604 w 675"/>
                <a:gd name="T9" fmla="*/ 0 h 5"/>
                <a:gd name="T10" fmla="*/ 604 w 675"/>
                <a:gd name="T11" fmla="*/ 0 h 5"/>
                <a:gd name="T12" fmla="*/ 607 w 675"/>
                <a:gd name="T13" fmla="*/ 0 h 5"/>
                <a:gd name="T14" fmla="*/ 685 w 675"/>
                <a:gd name="T15" fmla="*/ 0 h 5"/>
                <a:gd name="T16" fmla="*/ 682 w 675"/>
                <a:gd name="T17" fmla="*/ 5 h 5"/>
                <a:gd name="T18" fmla="*/ 213 w 675"/>
                <a:gd name="T19" fmla="*/ 5 h 5"/>
                <a:gd name="T20" fmla="*/ 104 w 675"/>
                <a:gd name="T21" fmla="*/ 5 h 5"/>
                <a:gd name="T22" fmla="*/ 104 w 675"/>
                <a:gd name="T23" fmla="*/ 0 h 5"/>
                <a:gd name="T24" fmla="*/ 213 w 675"/>
                <a:gd name="T25" fmla="*/ 0 h 5"/>
                <a:gd name="T26" fmla="*/ 213 w 675"/>
                <a:gd name="T27" fmla="*/ 5 h 5"/>
                <a:gd name="T28" fmla="*/ 50 w 675"/>
                <a:gd name="T29" fmla="*/ 5 h 5"/>
                <a:gd name="T30" fmla="*/ 0 w 675"/>
                <a:gd name="T31" fmla="*/ 5 h 5"/>
                <a:gd name="T32" fmla="*/ 0 w 675"/>
                <a:gd name="T33" fmla="*/ 0 h 5"/>
                <a:gd name="T34" fmla="*/ 50 w 675"/>
                <a:gd name="T35" fmla="*/ 0 h 5"/>
                <a:gd name="T36" fmla="*/ 50 w 675"/>
                <a:gd name="T37" fmla="*/ 0 h 5"/>
                <a:gd name="T38" fmla="*/ 50 w 675"/>
                <a:gd name="T39" fmla="*/ 2 h 5"/>
                <a:gd name="T40" fmla="*/ 50 w 675"/>
                <a:gd name="T41" fmla="*/ 2 h 5"/>
                <a:gd name="T42" fmla="*/ 50 w 675"/>
                <a:gd name="T43" fmla="*/ 2 h 5"/>
                <a:gd name="T44" fmla="*/ 50 w 675"/>
                <a:gd name="T45" fmla="*/ 2 h 5"/>
                <a:gd name="T46" fmla="*/ 50 w 675"/>
                <a:gd name="T47" fmla="*/ 5 h 5"/>
                <a:gd name="T48" fmla="*/ 50 w 675"/>
                <a:gd name="T49" fmla="*/ 5 h 5"/>
                <a:gd name="T50" fmla="*/ 50 w 675"/>
                <a:gd name="T51" fmla="*/ 5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75" h="5">
                  <a:moveTo>
                    <a:pt x="672" y="5"/>
                  </a:moveTo>
                  <a:lnTo>
                    <a:pt x="485" y="5"/>
                  </a:lnTo>
                  <a:lnTo>
                    <a:pt x="485" y="0"/>
                  </a:lnTo>
                  <a:lnTo>
                    <a:pt x="594" y="0"/>
                  </a:lnTo>
                  <a:lnTo>
                    <a:pt x="597" y="0"/>
                  </a:lnTo>
                  <a:lnTo>
                    <a:pt x="675" y="0"/>
                  </a:lnTo>
                  <a:lnTo>
                    <a:pt x="672" y="5"/>
                  </a:lnTo>
                  <a:close/>
                  <a:moveTo>
                    <a:pt x="213" y="5"/>
                  </a:moveTo>
                  <a:lnTo>
                    <a:pt x="104" y="5"/>
                  </a:lnTo>
                  <a:lnTo>
                    <a:pt x="104" y="0"/>
                  </a:lnTo>
                  <a:lnTo>
                    <a:pt x="213" y="0"/>
                  </a:lnTo>
                  <a:lnTo>
                    <a:pt x="213" y="5"/>
                  </a:lnTo>
                  <a:close/>
                  <a:moveTo>
                    <a:pt x="50" y="5"/>
                  </a:moveTo>
                  <a:lnTo>
                    <a:pt x="0" y="5"/>
                  </a:lnTo>
                  <a:lnTo>
                    <a:pt x="0" y="0"/>
                  </a:lnTo>
                  <a:lnTo>
                    <a:pt x="50" y="0"/>
                  </a:lnTo>
                  <a:lnTo>
                    <a:pt x="50" y="2"/>
                  </a:lnTo>
                  <a:lnTo>
                    <a:pt x="50" y="5"/>
                  </a:lnTo>
                  <a:close/>
                </a:path>
              </a:pathLst>
            </a:custGeom>
            <a:solidFill>
              <a:srgbClr val="568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 name="Freeform 105"/>
            <p:cNvSpPr>
              <a:spLocks noEditPoints="1"/>
            </p:cNvSpPr>
            <p:nvPr/>
          </p:nvSpPr>
          <p:spPr bwMode="auto">
            <a:xfrm>
              <a:off x="162" y="3525"/>
              <a:ext cx="678" cy="5"/>
            </a:xfrm>
            <a:custGeom>
              <a:avLst/>
              <a:gdLst>
                <a:gd name="T0" fmla="*/ 682 w 677"/>
                <a:gd name="T1" fmla="*/ 5 h 5"/>
                <a:gd name="T2" fmla="*/ 495 w 677"/>
                <a:gd name="T3" fmla="*/ 5 h 5"/>
                <a:gd name="T4" fmla="*/ 495 w 677"/>
                <a:gd name="T5" fmla="*/ 3 h 5"/>
                <a:gd name="T6" fmla="*/ 495 w 677"/>
                <a:gd name="T7" fmla="*/ 0 h 5"/>
                <a:gd name="T8" fmla="*/ 604 w 677"/>
                <a:gd name="T9" fmla="*/ 0 h 5"/>
                <a:gd name="T10" fmla="*/ 604 w 677"/>
                <a:gd name="T11" fmla="*/ 3 h 5"/>
                <a:gd name="T12" fmla="*/ 607 w 677"/>
                <a:gd name="T13" fmla="*/ 0 h 5"/>
                <a:gd name="T14" fmla="*/ 687 w 677"/>
                <a:gd name="T15" fmla="*/ 0 h 5"/>
                <a:gd name="T16" fmla="*/ 682 w 677"/>
                <a:gd name="T17" fmla="*/ 5 h 5"/>
                <a:gd name="T18" fmla="*/ 213 w 677"/>
                <a:gd name="T19" fmla="*/ 5 h 5"/>
                <a:gd name="T20" fmla="*/ 104 w 677"/>
                <a:gd name="T21" fmla="*/ 5 h 5"/>
                <a:gd name="T22" fmla="*/ 104 w 677"/>
                <a:gd name="T23" fmla="*/ 0 h 5"/>
                <a:gd name="T24" fmla="*/ 213 w 677"/>
                <a:gd name="T25" fmla="*/ 0 h 5"/>
                <a:gd name="T26" fmla="*/ 213 w 677"/>
                <a:gd name="T27" fmla="*/ 5 h 5"/>
                <a:gd name="T28" fmla="*/ 50 w 677"/>
                <a:gd name="T29" fmla="*/ 5 h 5"/>
                <a:gd name="T30" fmla="*/ 0 w 677"/>
                <a:gd name="T31" fmla="*/ 5 h 5"/>
                <a:gd name="T32" fmla="*/ 0 w 677"/>
                <a:gd name="T33" fmla="*/ 0 h 5"/>
                <a:gd name="T34" fmla="*/ 47 w 677"/>
                <a:gd name="T35" fmla="*/ 0 h 5"/>
                <a:gd name="T36" fmla="*/ 47 w 677"/>
                <a:gd name="T37" fmla="*/ 0 h 5"/>
                <a:gd name="T38" fmla="*/ 47 w 677"/>
                <a:gd name="T39" fmla="*/ 3 h 5"/>
                <a:gd name="T40" fmla="*/ 50 w 677"/>
                <a:gd name="T41" fmla="*/ 3 h 5"/>
                <a:gd name="T42" fmla="*/ 50 w 677"/>
                <a:gd name="T43" fmla="*/ 3 h 5"/>
                <a:gd name="T44" fmla="*/ 50 w 677"/>
                <a:gd name="T45" fmla="*/ 3 h 5"/>
                <a:gd name="T46" fmla="*/ 50 w 677"/>
                <a:gd name="T47" fmla="*/ 5 h 5"/>
                <a:gd name="T48" fmla="*/ 50 w 677"/>
                <a:gd name="T49" fmla="*/ 5 h 5"/>
                <a:gd name="T50" fmla="*/ 50 w 677"/>
                <a:gd name="T51" fmla="*/ 5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77" h="5">
                  <a:moveTo>
                    <a:pt x="672" y="5"/>
                  </a:moveTo>
                  <a:lnTo>
                    <a:pt x="485" y="5"/>
                  </a:lnTo>
                  <a:lnTo>
                    <a:pt x="485" y="3"/>
                  </a:lnTo>
                  <a:lnTo>
                    <a:pt x="485" y="0"/>
                  </a:lnTo>
                  <a:lnTo>
                    <a:pt x="594" y="0"/>
                  </a:lnTo>
                  <a:lnTo>
                    <a:pt x="594" y="3"/>
                  </a:lnTo>
                  <a:lnTo>
                    <a:pt x="597" y="0"/>
                  </a:lnTo>
                  <a:lnTo>
                    <a:pt x="677" y="0"/>
                  </a:lnTo>
                  <a:lnTo>
                    <a:pt x="672" y="5"/>
                  </a:lnTo>
                  <a:close/>
                  <a:moveTo>
                    <a:pt x="213" y="5"/>
                  </a:moveTo>
                  <a:lnTo>
                    <a:pt x="104" y="5"/>
                  </a:lnTo>
                  <a:lnTo>
                    <a:pt x="104" y="0"/>
                  </a:lnTo>
                  <a:lnTo>
                    <a:pt x="213" y="0"/>
                  </a:lnTo>
                  <a:lnTo>
                    <a:pt x="213" y="5"/>
                  </a:lnTo>
                  <a:close/>
                  <a:moveTo>
                    <a:pt x="50" y="5"/>
                  </a:moveTo>
                  <a:lnTo>
                    <a:pt x="0" y="5"/>
                  </a:lnTo>
                  <a:lnTo>
                    <a:pt x="0" y="0"/>
                  </a:lnTo>
                  <a:lnTo>
                    <a:pt x="47" y="0"/>
                  </a:lnTo>
                  <a:lnTo>
                    <a:pt x="47" y="3"/>
                  </a:lnTo>
                  <a:lnTo>
                    <a:pt x="50" y="3"/>
                  </a:lnTo>
                  <a:lnTo>
                    <a:pt x="50" y="5"/>
                  </a:lnTo>
                  <a:close/>
                </a:path>
              </a:pathLst>
            </a:custGeom>
            <a:solidFill>
              <a:srgbClr val="5585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 name="Freeform 106"/>
            <p:cNvSpPr>
              <a:spLocks noEditPoints="1"/>
            </p:cNvSpPr>
            <p:nvPr/>
          </p:nvSpPr>
          <p:spPr bwMode="auto">
            <a:xfrm>
              <a:off x="162" y="3520"/>
              <a:ext cx="680" cy="7"/>
            </a:xfrm>
            <a:custGeom>
              <a:avLst/>
              <a:gdLst>
                <a:gd name="T0" fmla="*/ 675 w 680"/>
                <a:gd name="T1" fmla="*/ 29 h 6"/>
                <a:gd name="T2" fmla="*/ 597 w 680"/>
                <a:gd name="T3" fmla="*/ 29 h 6"/>
                <a:gd name="T4" fmla="*/ 600 w 680"/>
                <a:gd name="T5" fmla="*/ 0 h 6"/>
                <a:gd name="T6" fmla="*/ 680 w 680"/>
                <a:gd name="T7" fmla="*/ 0 h 6"/>
                <a:gd name="T8" fmla="*/ 675 w 680"/>
                <a:gd name="T9" fmla="*/ 29 h 6"/>
                <a:gd name="T10" fmla="*/ 594 w 680"/>
                <a:gd name="T11" fmla="*/ 29 h 6"/>
                <a:gd name="T12" fmla="*/ 485 w 680"/>
                <a:gd name="T13" fmla="*/ 29 h 6"/>
                <a:gd name="T14" fmla="*/ 485 w 680"/>
                <a:gd name="T15" fmla="*/ 0 h 6"/>
                <a:gd name="T16" fmla="*/ 594 w 680"/>
                <a:gd name="T17" fmla="*/ 0 h 6"/>
                <a:gd name="T18" fmla="*/ 594 w 680"/>
                <a:gd name="T19" fmla="*/ 29 h 6"/>
                <a:gd name="T20" fmla="*/ 213 w 680"/>
                <a:gd name="T21" fmla="*/ 29 h 6"/>
                <a:gd name="T22" fmla="*/ 104 w 680"/>
                <a:gd name="T23" fmla="*/ 29 h 6"/>
                <a:gd name="T24" fmla="*/ 104 w 680"/>
                <a:gd name="T25" fmla="*/ 0 h 6"/>
                <a:gd name="T26" fmla="*/ 213 w 680"/>
                <a:gd name="T27" fmla="*/ 0 h 6"/>
                <a:gd name="T28" fmla="*/ 213 w 680"/>
                <a:gd name="T29" fmla="*/ 29 h 6"/>
                <a:gd name="T30" fmla="*/ 50 w 680"/>
                <a:gd name="T31" fmla="*/ 29 h 6"/>
                <a:gd name="T32" fmla="*/ 0 w 680"/>
                <a:gd name="T33" fmla="*/ 29 h 6"/>
                <a:gd name="T34" fmla="*/ 0 w 680"/>
                <a:gd name="T35" fmla="*/ 0 h 6"/>
                <a:gd name="T36" fmla="*/ 47 w 680"/>
                <a:gd name="T37" fmla="*/ 0 h 6"/>
                <a:gd name="T38" fmla="*/ 47 w 680"/>
                <a:gd name="T39" fmla="*/ 0 h 6"/>
                <a:gd name="T40" fmla="*/ 47 w 680"/>
                <a:gd name="T41" fmla="*/ 18 h 6"/>
                <a:gd name="T42" fmla="*/ 47 w 680"/>
                <a:gd name="T43" fmla="*/ 18 h 6"/>
                <a:gd name="T44" fmla="*/ 47 w 680"/>
                <a:gd name="T45" fmla="*/ 18 h 6"/>
                <a:gd name="T46" fmla="*/ 47 w 680"/>
                <a:gd name="T47" fmla="*/ 18 h 6"/>
                <a:gd name="T48" fmla="*/ 47 w 680"/>
                <a:gd name="T49" fmla="*/ 29 h 6"/>
                <a:gd name="T50" fmla="*/ 50 w 680"/>
                <a:gd name="T51" fmla="*/ 29 h 6"/>
                <a:gd name="T52" fmla="*/ 50 w 680"/>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0" h="6">
                  <a:moveTo>
                    <a:pt x="675" y="6"/>
                  </a:moveTo>
                  <a:lnTo>
                    <a:pt x="597" y="6"/>
                  </a:lnTo>
                  <a:lnTo>
                    <a:pt x="600" y="0"/>
                  </a:lnTo>
                  <a:lnTo>
                    <a:pt x="680" y="0"/>
                  </a:lnTo>
                  <a:lnTo>
                    <a:pt x="675" y="6"/>
                  </a:lnTo>
                  <a:close/>
                  <a:moveTo>
                    <a:pt x="594" y="6"/>
                  </a:moveTo>
                  <a:lnTo>
                    <a:pt x="485" y="6"/>
                  </a:lnTo>
                  <a:lnTo>
                    <a:pt x="485" y="0"/>
                  </a:lnTo>
                  <a:lnTo>
                    <a:pt x="594" y="0"/>
                  </a:lnTo>
                  <a:lnTo>
                    <a:pt x="594" y="6"/>
                  </a:lnTo>
                  <a:close/>
                  <a:moveTo>
                    <a:pt x="213" y="6"/>
                  </a:moveTo>
                  <a:lnTo>
                    <a:pt x="104" y="6"/>
                  </a:lnTo>
                  <a:lnTo>
                    <a:pt x="104" y="0"/>
                  </a:lnTo>
                  <a:lnTo>
                    <a:pt x="213" y="0"/>
                  </a:lnTo>
                  <a:lnTo>
                    <a:pt x="213" y="6"/>
                  </a:lnTo>
                  <a:close/>
                  <a:moveTo>
                    <a:pt x="50" y="6"/>
                  </a:moveTo>
                  <a:lnTo>
                    <a:pt x="0" y="6"/>
                  </a:lnTo>
                  <a:lnTo>
                    <a:pt x="0" y="0"/>
                  </a:lnTo>
                  <a:lnTo>
                    <a:pt x="47" y="0"/>
                  </a:lnTo>
                  <a:lnTo>
                    <a:pt x="47" y="3"/>
                  </a:lnTo>
                  <a:lnTo>
                    <a:pt x="47" y="6"/>
                  </a:lnTo>
                  <a:lnTo>
                    <a:pt x="50" y="6"/>
                  </a:lnTo>
                  <a:close/>
                </a:path>
              </a:pathLst>
            </a:custGeom>
            <a:solidFill>
              <a:srgbClr val="5885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 name="Freeform 107"/>
            <p:cNvSpPr>
              <a:spLocks noEditPoints="1"/>
            </p:cNvSpPr>
            <p:nvPr/>
          </p:nvSpPr>
          <p:spPr bwMode="auto">
            <a:xfrm>
              <a:off x="162" y="3520"/>
              <a:ext cx="685" cy="5"/>
            </a:xfrm>
            <a:custGeom>
              <a:avLst/>
              <a:gdLst>
                <a:gd name="T0" fmla="*/ 697 w 683"/>
                <a:gd name="T1" fmla="*/ 5 h 5"/>
                <a:gd name="T2" fmla="*/ 617 w 683"/>
                <a:gd name="T3" fmla="*/ 5 h 5"/>
                <a:gd name="T4" fmla="*/ 622 w 683"/>
                <a:gd name="T5" fmla="*/ 0 h 5"/>
                <a:gd name="T6" fmla="*/ 703 w 683"/>
                <a:gd name="T7" fmla="*/ 0 h 5"/>
                <a:gd name="T8" fmla="*/ 697 w 683"/>
                <a:gd name="T9" fmla="*/ 5 h 5"/>
                <a:gd name="T10" fmla="*/ 614 w 683"/>
                <a:gd name="T11" fmla="*/ 5 h 5"/>
                <a:gd name="T12" fmla="*/ 495 w 683"/>
                <a:gd name="T13" fmla="*/ 5 h 5"/>
                <a:gd name="T14" fmla="*/ 495 w 683"/>
                <a:gd name="T15" fmla="*/ 0 h 5"/>
                <a:gd name="T16" fmla="*/ 614 w 683"/>
                <a:gd name="T17" fmla="*/ 0 h 5"/>
                <a:gd name="T18" fmla="*/ 614 w 683"/>
                <a:gd name="T19" fmla="*/ 5 h 5"/>
                <a:gd name="T20" fmla="*/ 223 w 683"/>
                <a:gd name="T21" fmla="*/ 5 h 5"/>
                <a:gd name="T22" fmla="*/ 104 w 683"/>
                <a:gd name="T23" fmla="*/ 5 h 5"/>
                <a:gd name="T24" fmla="*/ 104 w 683"/>
                <a:gd name="T25" fmla="*/ 0 h 5"/>
                <a:gd name="T26" fmla="*/ 223 w 683"/>
                <a:gd name="T27" fmla="*/ 0 h 5"/>
                <a:gd name="T28" fmla="*/ 223 w 683"/>
                <a:gd name="T29" fmla="*/ 5 h 5"/>
                <a:gd name="T30" fmla="*/ 47 w 683"/>
                <a:gd name="T31" fmla="*/ 5 h 5"/>
                <a:gd name="T32" fmla="*/ 0 w 683"/>
                <a:gd name="T33" fmla="*/ 5 h 5"/>
                <a:gd name="T34" fmla="*/ 0 w 683"/>
                <a:gd name="T35" fmla="*/ 0 h 5"/>
                <a:gd name="T36" fmla="*/ 47 w 683"/>
                <a:gd name="T37" fmla="*/ 0 h 5"/>
                <a:gd name="T38" fmla="*/ 47 w 683"/>
                <a:gd name="T39" fmla="*/ 0 h 5"/>
                <a:gd name="T40" fmla="*/ 47 w 683"/>
                <a:gd name="T41" fmla="*/ 2 h 5"/>
                <a:gd name="T42" fmla="*/ 47 w 683"/>
                <a:gd name="T43" fmla="*/ 2 h 5"/>
                <a:gd name="T44" fmla="*/ 47 w 683"/>
                <a:gd name="T45" fmla="*/ 2 h 5"/>
                <a:gd name="T46" fmla="*/ 47 w 683"/>
                <a:gd name="T47" fmla="*/ 2 h 5"/>
                <a:gd name="T48" fmla="*/ 47 w 683"/>
                <a:gd name="T49" fmla="*/ 5 h 5"/>
                <a:gd name="T50" fmla="*/ 47 w 683"/>
                <a:gd name="T51" fmla="*/ 5 h 5"/>
                <a:gd name="T52" fmla="*/ 47 w 683"/>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3" h="5">
                  <a:moveTo>
                    <a:pt x="677" y="5"/>
                  </a:moveTo>
                  <a:lnTo>
                    <a:pt x="597" y="5"/>
                  </a:lnTo>
                  <a:lnTo>
                    <a:pt x="602" y="0"/>
                  </a:lnTo>
                  <a:lnTo>
                    <a:pt x="683" y="0"/>
                  </a:lnTo>
                  <a:lnTo>
                    <a:pt x="677" y="5"/>
                  </a:lnTo>
                  <a:close/>
                  <a:moveTo>
                    <a:pt x="594" y="5"/>
                  </a:moveTo>
                  <a:lnTo>
                    <a:pt x="485" y="5"/>
                  </a:lnTo>
                  <a:lnTo>
                    <a:pt x="485" y="0"/>
                  </a:lnTo>
                  <a:lnTo>
                    <a:pt x="594" y="0"/>
                  </a:lnTo>
                  <a:lnTo>
                    <a:pt x="594" y="5"/>
                  </a:lnTo>
                  <a:close/>
                  <a:moveTo>
                    <a:pt x="213" y="5"/>
                  </a:moveTo>
                  <a:lnTo>
                    <a:pt x="104" y="5"/>
                  </a:lnTo>
                  <a:lnTo>
                    <a:pt x="104" y="0"/>
                  </a:lnTo>
                  <a:lnTo>
                    <a:pt x="213" y="0"/>
                  </a:lnTo>
                  <a:lnTo>
                    <a:pt x="213" y="5"/>
                  </a:lnTo>
                  <a:close/>
                  <a:moveTo>
                    <a:pt x="47" y="5"/>
                  </a:moveTo>
                  <a:lnTo>
                    <a:pt x="0" y="5"/>
                  </a:lnTo>
                  <a:lnTo>
                    <a:pt x="0" y="0"/>
                  </a:lnTo>
                  <a:lnTo>
                    <a:pt x="47" y="0"/>
                  </a:lnTo>
                  <a:lnTo>
                    <a:pt x="47" y="2"/>
                  </a:lnTo>
                  <a:lnTo>
                    <a:pt x="47" y="5"/>
                  </a:lnTo>
                  <a:close/>
                </a:path>
              </a:pathLst>
            </a:custGeom>
            <a:solidFill>
              <a:srgbClr val="57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 name="Freeform 108"/>
            <p:cNvSpPr>
              <a:spLocks noEditPoints="1"/>
            </p:cNvSpPr>
            <p:nvPr/>
          </p:nvSpPr>
          <p:spPr bwMode="auto">
            <a:xfrm>
              <a:off x="162" y="3515"/>
              <a:ext cx="687" cy="5"/>
            </a:xfrm>
            <a:custGeom>
              <a:avLst/>
              <a:gdLst>
                <a:gd name="T0" fmla="*/ 700 w 685"/>
                <a:gd name="T1" fmla="*/ 5 h 5"/>
                <a:gd name="T2" fmla="*/ 620 w 685"/>
                <a:gd name="T3" fmla="*/ 5 h 5"/>
                <a:gd name="T4" fmla="*/ 625 w 685"/>
                <a:gd name="T5" fmla="*/ 0 h 5"/>
                <a:gd name="T6" fmla="*/ 705 w 685"/>
                <a:gd name="T7" fmla="*/ 0 h 5"/>
                <a:gd name="T8" fmla="*/ 700 w 685"/>
                <a:gd name="T9" fmla="*/ 5 h 5"/>
                <a:gd name="T10" fmla="*/ 614 w 685"/>
                <a:gd name="T11" fmla="*/ 5 h 5"/>
                <a:gd name="T12" fmla="*/ 495 w 685"/>
                <a:gd name="T13" fmla="*/ 5 h 5"/>
                <a:gd name="T14" fmla="*/ 495 w 685"/>
                <a:gd name="T15" fmla="*/ 0 h 5"/>
                <a:gd name="T16" fmla="*/ 614 w 685"/>
                <a:gd name="T17" fmla="*/ 0 h 5"/>
                <a:gd name="T18" fmla="*/ 614 w 685"/>
                <a:gd name="T19" fmla="*/ 5 h 5"/>
                <a:gd name="T20" fmla="*/ 223 w 685"/>
                <a:gd name="T21" fmla="*/ 5 h 5"/>
                <a:gd name="T22" fmla="*/ 104 w 685"/>
                <a:gd name="T23" fmla="*/ 5 h 5"/>
                <a:gd name="T24" fmla="*/ 104 w 685"/>
                <a:gd name="T25" fmla="*/ 0 h 5"/>
                <a:gd name="T26" fmla="*/ 223 w 685"/>
                <a:gd name="T27" fmla="*/ 0 h 5"/>
                <a:gd name="T28" fmla="*/ 223 w 685"/>
                <a:gd name="T29" fmla="*/ 5 h 5"/>
                <a:gd name="T30" fmla="*/ 47 w 685"/>
                <a:gd name="T31" fmla="*/ 5 h 5"/>
                <a:gd name="T32" fmla="*/ 0 w 685"/>
                <a:gd name="T33" fmla="*/ 5 h 5"/>
                <a:gd name="T34" fmla="*/ 0 w 685"/>
                <a:gd name="T35" fmla="*/ 3 h 5"/>
                <a:gd name="T36" fmla="*/ 47 w 685"/>
                <a:gd name="T37" fmla="*/ 3 h 5"/>
                <a:gd name="T38" fmla="*/ 47 w 685"/>
                <a:gd name="T39" fmla="*/ 3 h 5"/>
                <a:gd name="T40" fmla="*/ 47 w 685"/>
                <a:gd name="T41" fmla="*/ 3 h 5"/>
                <a:gd name="T42" fmla="*/ 47 w 685"/>
                <a:gd name="T43" fmla="*/ 3 h 5"/>
                <a:gd name="T44" fmla="*/ 47 w 685"/>
                <a:gd name="T45" fmla="*/ 5 h 5"/>
                <a:gd name="T46" fmla="*/ 47 w 685"/>
                <a:gd name="T47" fmla="*/ 5 h 5"/>
                <a:gd name="T48" fmla="*/ 47 w 685"/>
                <a:gd name="T49" fmla="*/ 5 h 5"/>
                <a:gd name="T50" fmla="*/ 47 w 685"/>
                <a:gd name="T51" fmla="*/ 5 h 5"/>
                <a:gd name="T52" fmla="*/ 47 w 685"/>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5" h="5">
                  <a:moveTo>
                    <a:pt x="680" y="5"/>
                  </a:moveTo>
                  <a:lnTo>
                    <a:pt x="600" y="5"/>
                  </a:lnTo>
                  <a:lnTo>
                    <a:pt x="605" y="0"/>
                  </a:lnTo>
                  <a:lnTo>
                    <a:pt x="685" y="0"/>
                  </a:lnTo>
                  <a:lnTo>
                    <a:pt x="680" y="5"/>
                  </a:lnTo>
                  <a:close/>
                  <a:moveTo>
                    <a:pt x="594" y="5"/>
                  </a:moveTo>
                  <a:lnTo>
                    <a:pt x="485" y="5"/>
                  </a:lnTo>
                  <a:lnTo>
                    <a:pt x="485" y="0"/>
                  </a:lnTo>
                  <a:lnTo>
                    <a:pt x="594" y="0"/>
                  </a:lnTo>
                  <a:lnTo>
                    <a:pt x="594" y="5"/>
                  </a:lnTo>
                  <a:close/>
                  <a:moveTo>
                    <a:pt x="213" y="5"/>
                  </a:moveTo>
                  <a:lnTo>
                    <a:pt x="104" y="5"/>
                  </a:lnTo>
                  <a:lnTo>
                    <a:pt x="104" y="0"/>
                  </a:lnTo>
                  <a:lnTo>
                    <a:pt x="213" y="0"/>
                  </a:lnTo>
                  <a:lnTo>
                    <a:pt x="213" y="5"/>
                  </a:lnTo>
                  <a:close/>
                  <a:moveTo>
                    <a:pt x="47" y="5"/>
                  </a:moveTo>
                  <a:lnTo>
                    <a:pt x="0" y="5"/>
                  </a:lnTo>
                  <a:lnTo>
                    <a:pt x="0" y="3"/>
                  </a:lnTo>
                  <a:lnTo>
                    <a:pt x="47" y="3"/>
                  </a:lnTo>
                  <a:lnTo>
                    <a:pt x="47" y="5"/>
                  </a:lnTo>
                  <a:close/>
                </a:path>
              </a:pathLst>
            </a:custGeom>
            <a:solidFill>
              <a:srgbClr val="57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 name="Freeform 109"/>
            <p:cNvSpPr>
              <a:spLocks noEditPoints="1"/>
            </p:cNvSpPr>
            <p:nvPr/>
          </p:nvSpPr>
          <p:spPr bwMode="auto">
            <a:xfrm>
              <a:off x="162" y="3515"/>
              <a:ext cx="687" cy="5"/>
            </a:xfrm>
            <a:custGeom>
              <a:avLst/>
              <a:gdLst>
                <a:gd name="T0" fmla="*/ 703 w 685"/>
                <a:gd name="T1" fmla="*/ 5 h 5"/>
                <a:gd name="T2" fmla="*/ 622 w 685"/>
                <a:gd name="T3" fmla="*/ 5 h 5"/>
                <a:gd name="T4" fmla="*/ 627 w 685"/>
                <a:gd name="T5" fmla="*/ 0 h 5"/>
                <a:gd name="T6" fmla="*/ 705 w 685"/>
                <a:gd name="T7" fmla="*/ 0 h 5"/>
                <a:gd name="T8" fmla="*/ 703 w 685"/>
                <a:gd name="T9" fmla="*/ 5 h 5"/>
                <a:gd name="T10" fmla="*/ 614 w 685"/>
                <a:gd name="T11" fmla="*/ 5 h 5"/>
                <a:gd name="T12" fmla="*/ 495 w 685"/>
                <a:gd name="T13" fmla="*/ 5 h 5"/>
                <a:gd name="T14" fmla="*/ 495 w 685"/>
                <a:gd name="T15" fmla="*/ 0 h 5"/>
                <a:gd name="T16" fmla="*/ 614 w 685"/>
                <a:gd name="T17" fmla="*/ 0 h 5"/>
                <a:gd name="T18" fmla="*/ 614 w 685"/>
                <a:gd name="T19" fmla="*/ 5 h 5"/>
                <a:gd name="T20" fmla="*/ 223 w 685"/>
                <a:gd name="T21" fmla="*/ 5 h 5"/>
                <a:gd name="T22" fmla="*/ 104 w 685"/>
                <a:gd name="T23" fmla="*/ 5 h 5"/>
                <a:gd name="T24" fmla="*/ 104 w 685"/>
                <a:gd name="T25" fmla="*/ 0 h 5"/>
                <a:gd name="T26" fmla="*/ 223 w 685"/>
                <a:gd name="T27" fmla="*/ 0 h 5"/>
                <a:gd name="T28" fmla="*/ 223 w 685"/>
                <a:gd name="T29" fmla="*/ 5 h 5"/>
                <a:gd name="T30" fmla="*/ 47 w 685"/>
                <a:gd name="T31" fmla="*/ 5 h 5"/>
                <a:gd name="T32" fmla="*/ 0 w 685"/>
                <a:gd name="T33" fmla="*/ 5 h 5"/>
                <a:gd name="T34" fmla="*/ 0 w 685"/>
                <a:gd name="T35" fmla="*/ 5 h 5"/>
                <a:gd name="T36" fmla="*/ 47 w 685"/>
                <a:gd name="T37" fmla="*/ 5 h 5"/>
                <a:gd name="T38" fmla="*/ 47 w 685"/>
                <a:gd name="T39" fmla="*/ 5 h 5"/>
                <a:gd name="T40" fmla="*/ 47 w 685"/>
                <a:gd name="T41" fmla="*/ 5 h 5"/>
                <a:gd name="T42" fmla="*/ 47 w 685"/>
                <a:gd name="T43" fmla="*/ 5 h 5"/>
                <a:gd name="T44" fmla="*/ 47 w 685"/>
                <a:gd name="T45" fmla="*/ 5 h 5"/>
                <a:gd name="T46" fmla="*/ 47 w 685"/>
                <a:gd name="T47" fmla="*/ 5 h 5"/>
                <a:gd name="T48" fmla="*/ 47 w 685"/>
                <a:gd name="T49" fmla="*/ 5 h 5"/>
                <a:gd name="T50" fmla="*/ 47 w 685"/>
                <a:gd name="T51" fmla="*/ 5 h 5"/>
                <a:gd name="T52" fmla="*/ 47 w 685"/>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5" h="5">
                  <a:moveTo>
                    <a:pt x="683" y="5"/>
                  </a:moveTo>
                  <a:lnTo>
                    <a:pt x="602" y="5"/>
                  </a:lnTo>
                  <a:lnTo>
                    <a:pt x="607" y="0"/>
                  </a:lnTo>
                  <a:lnTo>
                    <a:pt x="685" y="0"/>
                  </a:lnTo>
                  <a:lnTo>
                    <a:pt x="683" y="5"/>
                  </a:lnTo>
                  <a:close/>
                  <a:moveTo>
                    <a:pt x="594" y="5"/>
                  </a:moveTo>
                  <a:lnTo>
                    <a:pt x="485" y="5"/>
                  </a:lnTo>
                  <a:lnTo>
                    <a:pt x="485" y="0"/>
                  </a:lnTo>
                  <a:lnTo>
                    <a:pt x="594" y="0"/>
                  </a:lnTo>
                  <a:lnTo>
                    <a:pt x="594" y="5"/>
                  </a:lnTo>
                  <a:close/>
                  <a:moveTo>
                    <a:pt x="213" y="5"/>
                  </a:moveTo>
                  <a:lnTo>
                    <a:pt x="104" y="5"/>
                  </a:lnTo>
                  <a:lnTo>
                    <a:pt x="104" y="0"/>
                  </a:lnTo>
                  <a:lnTo>
                    <a:pt x="213" y="0"/>
                  </a:lnTo>
                  <a:lnTo>
                    <a:pt x="213" y="5"/>
                  </a:lnTo>
                  <a:close/>
                  <a:moveTo>
                    <a:pt x="47" y="5"/>
                  </a:moveTo>
                  <a:lnTo>
                    <a:pt x="0" y="5"/>
                  </a:lnTo>
                  <a:lnTo>
                    <a:pt x="47" y="5"/>
                  </a:lnTo>
                  <a:close/>
                </a:path>
              </a:pathLst>
            </a:custGeom>
            <a:solidFill>
              <a:srgbClr val="588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 name="Freeform 110"/>
            <p:cNvSpPr>
              <a:spLocks noEditPoints="1"/>
            </p:cNvSpPr>
            <p:nvPr/>
          </p:nvSpPr>
          <p:spPr bwMode="auto">
            <a:xfrm>
              <a:off x="267" y="3510"/>
              <a:ext cx="584" cy="5"/>
            </a:xfrm>
            <a:custGeom>
              <a:avLst/>
              <a:gdLst>
                <a:gd name="T0" fmla="*/ 581 w 584"/>
                <a:gd name="T1" fmla="*/ 5 h 5"/>
                <a:gd name="T2" fmla="*/ 501 w 584"/>
                <a:gd name="T3" fmla="*/ 5 h 5"/>
                <a:gd name="T4" fmla="*/ 506 w 584"/>
                <a:gd name="T5" fmla="*/ 0 h 5"/>
                <a:gd name="T6" fmla="*/ 584 w 584"/>
                <a:gd name="T7" fmla="*/ 0 h 5"/>
                <a:gd name="T8" fmla="*/ 581 w 584"/>
                <a:gd name="T9" fmla="*/ 5 h 5"/>
                <a:gd name="T10" fmla="*/ 490 w 584"/>
                <a:gd name="T11" fmla="*/ 5 h 5"/>
                <a:gd name="T12" fmla="*/ 381 w 584"/>
                <a:gd name="T13" fmla="*/ 5 h 5"/>
                <a:gd name="T14" fmla="*/ 381 w 584"/>
                <a:gd name="T15" fmla="*/ 0 h 5"/>
                <a:gd name="T16" fmla="*/ 490 w 584"/>
                <a:gd name="T17" fmla="*/ 0 h 5"/>
                <a:gd name="T18" fmla="*/ 490 w 584"/>
                <a:gd name="T19" fmla="*/ 5 h 5"/>
                <a:gd name="T20" fmla="*/ 109 w 584"/>
                <a:gd name="T21" fmla="*/ 5 h 5"/>
                <a:gd name="T22" fmla="*/ 0 w 584"/>
                <a:gd name="T23" fmla="*/ 5 h 5"/>
                <a:gd name="T24" fmla="*/ 0 w 584"/>
                <a:gd name="T25" fmla="*/ 0 h 5"/>
                <a:gd name="T26" fmla="*/ 109 w 584"/>
                <a:gd name="T27" fmla="*/ 0 h 5"/>
                <a:gd name="T28" fmla="*/ 109 w 58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4" h="5">
                  <a:moveTo>
                    <a:pt x="581" y="5"/>
                  </a:moveTo>
                  <a:lnTo>
                    <a:pt x="501" y="5"/>
                  </a:lnTo>
                  <a:lnTo>
                    <a:pt x="506" y="0"/>
                  </a:lnTo>
                  <a:lnTo>
                    <a:pt x="584" y="0"/>
                  </a:lnTo>
                  <a:lnTo>
                    <a:pt x="581"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588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 name="Freeform 111"/>
            <p:cNvSpPr>
              <a:spLocks noEditPoints="1"/>
            </p:cNvSpPr>
            <p:nvPr/>
          </p:nvSpPr>
          <p:spPr bwMode="auto">
            <a:xfrm>
              <a:off x="267" y="3508"/>
              <a:ext cx="586" cy="7"/>
            </a:xfrm>
            <a:custGeom>
              <a:avLst/>
              <a:gdLst>
                <a:gd name="T0" fmla="*/ 581 w 586"/>
                <a:gd name="T1" fmla="*/ 29 h 6"/>
                <a:gd name="T2" fmla="*/ 503 w 586"/>
                <a:gd name="T3" fmla="*/ 29 h 6"/>
                <a:gd name="T4" fmla="*/ 509 w 586"/>
                <a:gd name="T5" fmla="*/ 0 h 6"/>
                <a:gd name="T6" fmla="*/ 586 w 586"/>
                <a:gd name="T7" fmla="*/ 0 h 6"/>
                <a:gd name="T8" fmla="*/ 581 w 586"/>
                <a:gd name="T9" fmla="*/ 29 h 6"/>
                <a:gd name="T10" fmla="*/ 490 w 586"/>
                <a:gd name="T11" fmla="*/ 29 h 6"/>
                <a:gd name="T12" fmla="*/ 381 w 586"/>
                <a:gd name="T13" fmla="*/ 29 h 6"/>
                <a:gd name="T14" fmla="*/ 381 w 586"/>
                <a:gd name="T15" fmla="*/ 0 h 6"/>
                <a:gd name="T16" fmla="*/ 490 w 586"/>
                <a:gd name="T17" fmla="*/ 0 h 6"/>
                <a:gd name="T18" fmla="*/ 490 w 586"/>
                <a:gd name="T19" fmla="*/ 29 h 6"/>
                <a:gd name="T20" fmla="*/ 109 w 586"/>
                <a:gd name="T21" fmla="*/ 29 h 6"/>
                <a:gd name="T22" fmla="*/ 0 w 586"/>
                <a:gd name="T23" fmla="*/ 29 h 6"/>
                <a:gd name="T24" fmla="*/ 0 w 586"/>
                <a:gd name="T25" fmla="*/ 0 h 6"/>
                <a:gd name="T26" fmla="*/ 109 w 586"/>
                <a:gd name="T27" fmla="*/ 0 h 6"/>
                <a:gd name="T28" fmla="*/ 109 w 586"/>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6" h="6">
                  <a:moveTo>
                    <a:pt x="581" y="6"/>
                  </a:moveTo>
                  <a:lnTo>
                    <a:pt x="503" y="6"/>
                  </a:lnTo>
                  <a:lnTo>
                    <a:pt x="509" y="0"/>
                  </a:lnTo>
                  <a:lnTo>
                    <a:pt x="586" y="0"/>
                  </a:lnTo>
                  <a:lnTo>
                    <a:pt x="581"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5A8C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 name="Freeform 112"/>
            <p:cNvSpPr>
              <a:spLocks noEditPoints="1"/>
            </p:cNvSpPr>
            <p:nvPr/>
          </p:nvSpPr>
          <p:spPr bwMode="auto">
            <a:xfrm>
              <a:off x="267" y="3506"/>
              <a:ext cx="589" cy="5"/>
            </a:xfrm>
            <a:custGeom>
              <a:avLst/>
              <a:gdLst>
                <a:gd name="T0" fmla="*/ 584 w 589"/>
                <a:gd name="T1" fmla="*/ 5 h 5"/>
                <a:gd name="T2" fmla="*/ 506 w 589"/>
                <a:gd name="T3" fmla="*/ 5 h 5"/>
                <a:gd name="T4" fmla="*/ 511 w 589"/>
                <a:gd name="T5" fmla="*/ 0 h 5"/>
                <a:gd name="T6" fmla="*/ 589 w 589"/>
                <a:gd name="T7" fmla="*/ 0 h 5"/>
                <a:gd name="T8" fmla="*/ 584 w 589"/>
                <a:gd name="T9" fmla="*/ 5 h 5"/>
                <a:gd name="T10" fmla="*/ 490 w 589"/>
                <a:gd name="T11" fmla="*/ 5 h 5"/>
                <a:gd name="T12" fmla="*/ 381 w 589"/>
                <a:gd name="T13" fmla="*/ 5 h 5"/>
                <a:gd name="T14" fmla="*/ 381 w 589"/>
                <a:gd name="T15" fmla="*/ 0 h 5"/>
                <a:gd name="T16" fmla="*/ 490 w 589"/>
                <a:gd name="T17" fmla="*/ 0 h 5"/>
                <a:gd name="T18" fmla="*/ 490 w 589"/>
                <a:gd name="T19" fmla="*/ 5 h 5"/>
                <a:gd name="T20" fmla="*/ 109 w 589"/>
                <a:gd name="T21" fmla="*/ 5 h 5"/>
                <a:gd name="T22" fmla="*/ 0 w 589"/>
                <a:gd name="T23" fmla="*/ 5 h 5"/>
                <a:gd name="T24" fmla="*/ 0 w 589"/>
                <a:gd name="T25" fmla="*/ 0 h 5"/>
                <a:gd name="T26" fmla="*/ 109 w 589"/>
                <a:gd name="T27" fmla="*/ 0 h 5"/>
                <a:gd name="T28" fmla="*/ 109 w 589"/>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 h="5">
                  <a:moveTo>
                    <a:pt x="584" y="5"/>
                  </a:moveTo>
                  <a:lnTo>
                    <a:pt x="506" y="5"/>
                  </a:lnTo>
                  <a:lnTo>
                    <a:pt x="511" y="0"/>
                  </a:lnTo>
                  <a:lnTo>
                    <a:pt x="589" y="0"/>
                  </a:lnTo>
                  <a:lnTo>
                    <a:pt x="584"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5A8C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 name="Freeform 113"/>
            <p:cNvSpPr>
              <a:spLocks noEditPoints="1"/>
            </p:cNvSpPr>
            <p:nvPr/>
          </p:nvSpPr>
          <p:spPr bwMode="auto">
            <a:xfrm>
              <a:off x="89" y="3503"/>
              <a:ext cx="770" cy="5"/>
            </a:xfrm>
            <a:custGeom>
              <a:avLst/>
              <a:gdLst>
                <a:gd name="T0" fmla="*/ 755 w 771"/>
                <a:gd name="T1" fmla="*/ 5 h 5"/>
                <a:gd name="T2" fmla="*/ 678 w 771"/>
                <a:gd name="T3" fmla="*/ 5 h 5"/>
                <a:gd name="T4" fmla="*/ 683 w 771"/>
                <a:gd name="T5" fmla="*/ 0 h 5"/>
                <a:gd name="T6" fmla="*/ 761 w 771"/>
                <a:gd name="T7" fmla="*/ 0 h 5"/>
                <a:gd name="T8" fmla="*/ 755 w 771"/>
                <a:gd name="T9" fmla="*/ 5 h 5"/>
                <a:gd name="T10" fmla="*/ 659 w 771"/>
                <a:gd name="T11" fmla="*/ 5 h 5"/>
                <a:gd name="T12" fmla="*/ 550 w 771"/>
                <a:gd name="T13" fmla="*/ 5 h 5"/>
                <a:gd name="T14" fmla="*/ 550 w 771"/>
                <a:gd name="T15" fmla="*/ 0 h 5"/>
                <a:gd name="T16" fmla="*/ 659 w 771"/>
                <a:gd name="T17" fmla="*/ 0 h 5"/>
                <a:gd name="T18" fmla="*/ 659 w 771"/>
                <a:gd name="T19" fmla="*/ 5 h 5"/>
                <a:gd name="T20" fmla="*/ 288 w 771"/>
                <a:gd name="T21" fmla="*/ 5 h 5"/>
                <a:gd name="T22" fmla="*/ 179 w 771"/>
                <a:gd name="T23" fmla="*/ 5 h 5"/>
                <a:gd name="T24" fmla="*/ 179 w 771"/>
                <a:gd name="T25" fmla="*/ 0 h 5"/>
                <a:gd name="T26" fmla="*/ 288 w 771"/>
                <a:gd name="T27" fmla="*/ 0 h 5"/>
                <a:gd name="T28" fmla="*/ 288 w 771"/>
                <a:gd name="T29" fmla="*/ 5 h 5"/>
                <a:gd name="T30" fmla="*/ 0 w 771"/>
                <a:gd name="T31" fmla="*/ 0 h 5"/>
                <a:gd name="T32" fmla="*/ 47 w 771"/>
                <a:gd name="T33" fmla="*/ 0 h 5"/>
                <a:gd name="T34" fmla="*/ 47 w 771"/>
                <a:gd name="T35" fmla="*/ 0 h 5"/>
                <a:gd name="T36" fmla="*/ 47 w 771"/>
                <a:gd name="T37" fmla="*/ 0 h 5"/>
                <a:gd name="T38" fmla="*/ 47 w 771"/>
                <a:gd name="T39" fmla="*/ 0 h 5"/>
                <a:gd name="T40" fmla="*/ 47 w 771"/>
                <a:gd name="T41" fmla="*/ 0 h 5"/>
                <a:gd name="T42" fmla="*/ 47 w 771"/>
                <a:gd name="T43" fmla="*/ 0 h 5"/>
                <a:gd name="T44" fmla="*/ 47 w 771"/>
                <a:gd name="T45" fmla="*/ 3 h 5"/>
                <a:gd name="T46" fmla="*/ 47 w 771"/>
                <a:gd name="T47" fmla="*/ 3 h 5"/>
                <a:gd name="T48" fmla="*/ 47 w 771"/>
                <a:gd name="T49" fmla="*/ 3 h 5"/>
                <a:gd name="T50" fmla="*/ 0 w 771"/>
                <a:gd name="T51" fmla="*/ 3 h 5"/>
                <a:gd name="T52" fmla="*/ 0 w 771"/>
                <a:gd name="T53" fmla="*/ 0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1" h="5">
                  <a:moveTo>
                    <a:pt x="765" y="5"/>
                  </a:moveTo>
                  <a:lnTo>
                    <a:pt x="688" y="5"/>
                  </a:lnTo>
                  <a:lnTo>
                    <a:pt x="693" y="0"/>
                  </a:lnTo>
                  <a:lnTo>
                    <a:pt x="771" y="0"/>
                  </a:lnTo>
                  <a:lnTo>
                    <a:pt x="765"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0" y="0"/>
                  </a:moveTo>
                  <a:lnTo>
                    <a:pt x="47" y="0"/>
                  </a:lnTo>
                  <a:lnTo>
                    <a:pt x="47" y="3"/>
                  </a:lnTo>
                  <a:lnTo>
                    <a:pt x="0" y="3"/>
                  </a:lnTo>
                  <a:lnTo>
                    <a:pt x="0" y="0"/>
                  </a:lnTo>
                  <a:close/>
                </a:path>
              </a:pathLst>
            </a:custGeom>
            <a:solidFill>
              <a:srgbClr val="5A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 name="Freeform 114"/>
            <p:cNvSpPr>
              <a:spLocks noEditPoints="1"/>
            </p:cNvSpPr>
            <p:nvPr/>
          </p:nvSpPr>
          <p:spPr bwMode="auto">
            <a:xfrm>
              <a:off x="89" y="3501"/>
              <a:ext cx="772" cy="5"/>
            </a:xfrm>
            <a:custGeom>
              <a:avLst/>
              <a:gdLst>
                <a:gd name="T0" fmla="*/ 758 w 773"/>
                <a:gd name="T1" fmla="*/ 5 h 5"/>
                <a:gd name="T2" fmla="*/ 680 w 773"/>
                <a:gd name="T3" fmla="*/ 5 h 5"/>
                <a:gd name="T4" fmla="*/ 683 w 773"/>
                <a:gd name="T5" fmla="*/ 0 h 5"/>
                <a:gd name="T6" fmla="*/ 763 w 773"/>
                <a:gd name="T7" fmla="*/ 0 h 5"/>
                <a:gd name="T8" fmla="*/ 758 w 773"/>
                <a:gd name="T9" fmla="*/ 5 h 5"/>
                <a:gd name="T10" fmla="*/ 659 w 773"/>
                <a:gd name="T11" fmla="*/ 5 h 5"/>
                <a:gd name="T12" fmla="*/ 550 w 773"/>
                <a:gd name="T13" fmla="*/ 5 h 5"/>
                <a:gd name="T14" fmla="*/ 550 w 773"/>
                <a:gd name="T15" fmla="*/ 0 h 5"/>
                <a:gd name="T16" fmla="*/ 659 w 773"/>
                <a:gd name="T17" fmla="*/ 0 h 5"/>
                <a:gd name="T18" fmla="*/ 659 w 773"/>
                <a:gd name="T19" fmla="*/ 5 h 5"/>
                <a:gd name="T20" fmla="*/ 288 w 773"/>
                <a:gd name="T21" fmla="*/ 5 h 5"/>
                <a:gd name="T22" fmla="*/ 179 w 773"/>
                <a:gd name="T23" fmla="*/ 5 h 5"/>
                <a:gd name="T24" fmla="*/ 179 w 773"/>
                <a:gd name="T25" fmla="*/ 0 h 5"/>
                <a:gd name="T26" fmla="*/ 288 w 773"/>
                <a:gd name="T27" fmla="*/ 0 h 5"/>
                <a:gd name="T28" fmla="*/ 288 w 773"/>
                <a:gd name="T29" fmla="*/ 5 h 5"/>
                <a:gd name="T30" fmla="*/ 0 w 773"/>
                <a:gd name="T31" fmla="*/ 0 h 5"/>
                <a:gd name="T32" fmla="*/ 49 w 773"/>
                <a:gd name="T33" fmla="*/ 0 h 5"/>
                <a:gd name="T34" fmla="*/ 49 w 773"/>
                <a:gd name="T35" fmla="*/ 0 h 5"/>
                <a:gd name="T36" fmla="*/ 49 w 773"/>
                <a:gd name="T37" fmla="*/ 0 h 5"/>
                <a:gd name="T38" fmla="*/ 49 w 773"/>
                <a:gd name="T39" fmla="*/ 2 h 5"/>
                <a:gd name="T40" fmla="*/ 47 w 773"/>
                <a:gd name="T41" fmla="*/ 2 h 5"/>
                <a:gd name="T42" fmla="*/ 47 w 773"/>
                <a:gd name="T43" fmla="*/ 2 h 5"/>
                <a:gd name="T44" fmla="*/ 47 w 773"/>
                <a:gd name="T45" fmla="*/ 2 h 5"/>
                <a:gd name="T46" fmla="*/ 47 w 773"/>
                <a:gd name="T47" fmla="*/ 2 h 5"/>
                <a:gd name="T48" fmla="*/ 47 w 773"/>
                <a:gd name="T49" fmla="*/ 5 h 5"/>
                <a:gd name="T50" fmla="*/ 0 w 773"/>
                <a:gd name="T51" fmla="*/ 5 h 5"/>
                <a:gd name="T52" fmla="*/ 0 w 773"/>
                <a:gd name="T53" fmla="*/ 0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3" h="5">
                  <a:moveTo>
                    <a:pt x="768" y="5"/>
                  </a:moveTo>
                  <a:lnTo>
                    <a:pt x="690" y="5"/>
                  </a:lnTo>
                  <a:lnTo>
                    <a:pt x="693" y="0"/>
                  </a:lnTo>
                  <a:lnTo>
                    <a:pt x="773" y="0"/>
                  </a:lnTo>
                  <a:lnTo>
                    <a:pt x="768"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0" y="0"/>
                  </a:moveTo>
                  <a:lnTo>
                    <a:pt x="49" y="0"/>
                  </a:lnTo>
                  <a:lnTo>
                    <a:pt x="49" y="2"/>
                  </a:lnTo>
                  <a:lnTo>
                    <a:pt x="47" y="2"/>
                  </a:lnTo>
                  <a:lnTo>
                    <a:pt x="47" y="5"/>
                  </a:lnTo>
                  <a:lnTo>
                    <a:pt x="0" y="5"/>
                  </a:lnTo>
                  <a:lnTo>
                    <a:pt x="0" y="0"/>
                  </a:lnTo>
                  <a:close/>
                </a:path>
              </a:pathLst>
            </a:custGeom>
            <a:solidFill>
              <a:srgbClr val="5C8E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 name="Freeform 115"/>
            <p:cNvSpPr>
              <a:spLocks noEditPoints="1"/>
            </p:cNvSpPr>
            <p:nvPr/>
          </p:nvSpPr>
          <p:spPr bwMode="auto">
            <a:xfrm>
              <a:off x="89" y="3499"/>
              <a:ext cx="772" cy="5"/>
            </a:xfrm>
            <a:custGeom>
              <a:avLst/>
              <a:gdLst>
                <a:gd name="T0" fmla="*/ 761 w 773"/>
                <a:gd name="T1" fmla="*/ 5 h 5"/>
                <a:gd name="T2" fmla="*/ 683 w 773"/>
                <a:gd name="T3" fmla="*/ 5 h 5"/>
                <a:gd name="T4" fmla="*/ 685 w 773"/>
                <a:gd name="T5" fmla="*/ 0 h 5"/>
                <a:gd name="T6" fmla="*/ 763 w 773"/>
                <a:gd name="T7" fmla="*/ 0 h 5"/>
                <a:gd name="T8" fmla="*/ 761 w 773"/>
                <a:gd name="T9" fmla="*/ 5 h 5"/>
                <a:gd name="T10" fmla="*/ 659 w 773"/>
                <a:gd name="T11" fmla="*/ 5 h 5"/>
                <a:gd name="T12" fmla="*/ 550 w 773"/>
                <a:gd name="T13" fmla="*/ 5 h 5"/>
                <a:gd name="T14" fmla="*/ 550 w 773"/>
                <a:gd name="T15" fmla="*/ 0 h 5"/>
                <a:gd name="T16" fmla="*/ 659 w 773"/>
                <a:gd name="T17" fmla="*/ 0 h 5"/>
                <a:gd name="T18" fmla="*/ 659 w 773"/>
                <a:gd name="T19" fmla="*/ 5 h 5"/>
                <a:gd name="T20" fmla="*/ 288 w 773"/>
                <a:gd name="T21" fmla="*/ 5 h 5"/>
                <a:gd name="T22" fmla="*/ 179 w 773"/>
                <a:gd name="T23" fmla="*/ 5 h 5"/>
                <a:gd name="T24" fmla="*/ 179 w 773"/>
                <a:gd name="T25" fmla="*/ 0 h 5"/>
                <a:gd name="T26" fmla="*/ 288 w 773"/>
                <a:gd name="T27" fmla="*/ 0 h 5"/>
                <a:gd name="T28" fmla="*/ 288 w 773"/>
                <a:gd name="T29" fmla="*/ 5 h 5"/>
                <a:gd name="T30" fmla="*/ 47 w 773"/>
                <a:gd name="T31" fmla="*/ 5 h 5"/>
                <a:gd name="T32" fmla="*/ 0 w 773"/>
                <a:gd name="T33" fmla="*/ 5 h 5"/>
                <a:gd name="T34" fmla="*/ 0 w 773"/>
                <a:gd name="T35" fmla="*/ 0 h 5"/>
                <a:gd name="T36" fmla="*/ 49 w 773"/>
                <a:gd name="T37" fmla="*/ 0 h 5"/>
                <a:gd name="T38" fmla="*/ 49 w 773"/>
                <a:gd name="T39" fmla="*/ 0 h 5"/>
                <a:gd name="T40" fmla="*/ 49 w 773"/>
                <a:gd name="T41" fmla="*/ 3 h 5"/>
                <a:gd name="T42" fmla="*/ 49 w 773"/>
                <a:gd name="T43" fmla="*/ 3 h 5"/>
                <a:gd name="T44" fmla="*/ 49 w 773"/>
                <a:gd name="T45" fmla="*/ 3 h 5"/>
                <a:gd name="T46" fmla="*/ 49 w 773"/>
                <a:gd name="T47" fmla="*/ 3 h 5"/>
                <a:gd name="T48" fmla="*/ 49 w 773"/>
                <a:gd name="T49" fmla="*/ 5 h 5"/>
                <a:gd name="T50" fmla="*/ 47 w 773"/>
                <a:gd name="T51" fmla="*/ 5 h 5"/>
                <a:gd name="T52" fmla="*/ 47 w 773"/>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3" h="5">
                  <a:moveTo>
                    <a:pt x="771" y="5"/>
                  </a:moveTo>
                  <a:lnTo>
                    <a:pt x="693" y="5"/>
                  </a:lnTo>
                  <a:lnTo>
                    <a:pt x="695" y="0"/>
                  </a:lnTo>
                  <a:lnTo>
                    <a:pt x="773" y="0"/>
                  </a:lnTo>
                  <a:lnTo>
                    <a:pt x="771"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47" y="5"/>
                  </a:moveTo>
                  <a:lnTo>
                    <a:pt x="0" y="5"/>
                  </a:lnTo>
                  <a:lnTo>
                    <a:pt x="0" y="0"/>
                  </a:lnTo>
                  <a:lnTo>
                    <a:pt x="49" y="0"/>
                  </a:lnTo>
                  <a:lnTo>
                    <a:pt x="49" y="3"/>
                  </a:lnTo>
                  <a:lnTo>
                    <a:pt x="49" y="5"/>
                  </a:lnTo>
                  <a:lnTo>
                    <a:pt x="47" y="5"/>
                  </a:lnTo>
                  <a:close/>
                </a:path>
              </a:pathLst>
            </a:custGeom>
            <a:solidFill>
              <a:srgbClr val="5B8F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 name="Freeform 116"/>
            <p:cNvSpPr>
              <a:spLocks noEditPoints="1"/>
            </p:cNvSpPr>
            <p:nvPr/>
          </p:nvSpPr>
          <p:spPr bwMode="auto">
            <a:xfrm>
              <a:off x="89" y="3494"/>
              <a:ext cx="774" cy="7"/>
            </a:xfrm>
            <a:custGeom>
              <a:avLst/>
              <a:gdLst>
                <a:gd name="T0" fmla="*/ 753 w 776"/>
                <a:gd name="T1" fmla="*/ 29 h 6"/>
                <a:gd name="T2" fmla="*/ 673 w 776"/>
                <a:gd name="T3" fmla="*/ 29 h 6"/>
                <a:gd name="T4" fmla="*/ 678 w 776"/>
                <a:gd name="T5" fmla="*/ 0 h 6"/>
                <a:gd name="T6" fmla="*/ 756 w 776"/>
                <a:gd name="T7" fmla="*/ 0 h 6"/>
                <a:gd name="T8" fmla="*/ 753 w 776"/>
                <a:gd name="T9" fmla="*/ 29 h 6"/>
                <a:gd name="T10" fmla="*/ 649 w 776"/>
                <a:gd name="T11" fmla="*/ 29 h 6"/>
                <a:gd name="T12" fmla="*/ 550 w 776"/>
                <a:gd name="T13" fmla="*/ 29 h 6"/>
                <a:gd name="T14" fmla="*/ 550 w 776"/>
                <a:gd name="T15" fmla="*/ 0 h 6"/>
                <a:gd name="T16" fmla="*/ 649 w 776"/>
                <a:gd name="T17" fmla="*/ 0 h 6"/>
                <a:gd name="T18" fmla="*/ 649 w 776"/>
                <a:gd name="T19" fmla="*/ 29 h 6"/>
                <a:gd name="T20" fmla="*/ 278 w 776"/>
                <a:gd name="T21" fmla="*/ 29 h 6"/>
                <a:gd name="T22" fmla="*/ 179 w 776"/>
                <a:gd name="T23" fmla="*/ 29 h 6"/>
                <a:gd name="T24" fmla="*/ 179 w 776"/>
                <a:gd name="T25" fmla="*/ 0 h 6"/>
                <a:gd name="T26" fmla="*/ 278 w 776"/>
                <a:gd name="T27" fmla="*/ 0 h 6"/>
                <a:gd name="T28" fmla="*/ 278 w 776"/>
                <a:gd name="T29" fmla="*/ 29 h 6"/>
                <a:gd name="T30" fmla="*/ 49 w 776"/>
                <a:gd name="T31" fmla="*/ 29 h 6"/>
                <a:gd name="T32" fmla="*/ 0 w 776"/>
                <a:gd name="T33" fmla="*/ 29 h 6"/>
                <a:gd name="T34" fmla="*/ 0 w 776"/>
                <a:gd name="T35" fmla="*/ 0 h 6"/>
                <a:gd name="T36" fmla="*/ 52 w 776"/>
                <a:gd name="T37" fmla="*/ 0 h 6"/>
                <a:gd name="T38" fmla="*/ 49 w 776"/>
                <a:gd name="T39" fmla="*/ 0 h 6"/>
                <a:gd name="T40" fmla="*/ 49 w 776"/>
                <a:gd name="T41" fmla="*/ 18 h 6"/>
                <a:gd name="T42" fmla="*/ 49 w 776"/>
                <a:gd name="T43" fmla="*/ 18 h 6"/>
                <a:gd name="T44" fmla="*/ 49 w 776"/>
                <a:gd name="T45" fmla="*/ 18 h 6"/>
                <a:gd name="T46" fmla="*/ 49 w 776"/>
                <a:gd name="T47" fmla="*/ 18 h 6"/>
                <a:gd name="T48" fmla="*/ 49 w 776"/>
                <a:gd name="T49" fmla="*/ 29 h 6"/>
                <a:gd name="T50" fmla="*/ 49 w 776"/>
                <a:gd name="T51" fmla="*/ 29 h 6"/>
                <a:gd name="T52" fmla="*/ 49 w 776"/>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6" h="6">
                  <a:moveTo>
                    <a:pt x="773" y="6"/>
                  </a:moveTo>
                  <a:lnTo>
                    <a:pt x="693" y="6"/>
                  </a:lnTo>
                  <a:lnTo>
                    <a:pt x="698" y="0"/>
                  </a:lnTo>
                  <a:lnTo>
                    <a:pt x="776" y="0"/>
                  </a:lnTo>
                  <a:lnTo>
                    <a:pt x="773"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49" y="6"/>
                  </a:moveTo>
                  <a:lnTo>
                    <a:pt x="0" y="6"/>
                  </a:lnTo>
                  <a:lnTo>
                    <a:pt x="0" y="0"/>
                  </a:lnTo>
                  <a:lnTo>
                    <a:pt x="52" y="0"/>
                  </a:lnTo>
                  <a:lnTo>
                    <a:pt x="49" y="0"/>
                  </a:lnTo>
                  <a:lnTo>
                    <a:pt x="49" y="3"/>
                  </a:lnTo>
                  <a:lnTo>
                    <a:pt x="49" y="6"/>
                  </a:lnTo>
                  <a:close/>
                </a:path>
              </a:pathLst>
            </a:custGeom>
            <a:solidFill>
              <a:srgbClr val="5D90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 name="Freeform 117"/>
            <p:cNvSpPr>
              <a:spLocks noEditPoints="1"/>
            </p:cNvSpPr>
            <p:nvPr/>
          </p:nvSpPr>
          <p:spPr bwMode="auto">
            <a:xfrm>
              <a:off x="89" y="3494"/>
              <a:ext cx="777" cy="5"/>
            </a:xfrm>
            <a:custGeom>
              <a:avLst/>
              <a:gdLst>
                <a:gd name="T0" fmla="*/ 763 w 778"/>
                <a:gd name="T1" fmla="*/ 5 h 5"/>
                <a:gd name="T2" fmla="*/ 685 w 778"/>
                <a:gd name="T3" fmla="*/ 5 h 5"/>
                <a:gd name="T4" fmla="*/ 690 w 778"/>
                <a:gd name="T5" fmla="*/ 0 h 5"/>
                <a:gd name="T6" fmla="*/ 768 w 778"/>
                <a:gd name="T7" fmla="*/ 0 h 5"/>
                <a:gd name="T8" fmla="*/ 763 w 778"/>
                <a:gd name="T9" fmla="*/ 5 h 5"/>
                <a:gd name="T10" fmla="*/ 659 w 778"/>
                <a:gd name="T11" fmla="*/ 5 h 5"/>
                <a:gd name="T12" fmla="*/ 550 w 778"/>
                <a:gd name="T13" fmla="*/ 5 h 5"/>
                <a:gd name="T14" fmla="*/ 550 w 778"/>
                <a:gd name="T15" fmla="*/ 0 h 5"/>
                <a:gd name="T16" fmla="*/ 659 w 778"/>
                <a:gd name="T17" fmla="*/ 0 h 5"/>
                <a:gd name="T18" fmla="*/ 659 w 778"/>
                <a:gd name="T19" fmla="*/ 5 h 5"/>
                <a:gd name="T20" fmla="*/ 288 w 778"/>
                <a:gd name="T21" fmla="*/ 5 h 5"/>
                <a:gd name="T22" fmla="*/ 179 w 778"/>
                <a:gd name="T23" fmla="*/ 5 h 5"/>
                <a:gd name="T24" fmla="*/ 179 w 778"/>
                <a:gd name="T25" fmla="*/ 0 h 5"/>
                <a:gd name="T26" fmla="*/ 288 w 778"/>
                <a:gd name="T27" fmla="*/ 0 h 5"/>
                <a:gd name="T28" fmla="*/ 288 w 778"/>
                <a:gd name="T29" fmla="*/ 5 h 5"/>
                <a:gd name="T30" fmla="*/ 49 w 778"/>
                <a:gd name="T31" fmla="*/ 5 h 5"/>
                <a:gd name="T32" fmla="*/ 0 w 778"/>
                <a:gd name="T33" fmla="*/ 5 h 5"/>
                <a:gd name="T34" fmla="*/ 0 w 778"/>
                <a:gd name="T35" fmla="*/ 0 h 5"/>
                <a:gd name="T36" fmla="*/ 52 w 778"/>
                <a:gd name="T37" fmla="*/ 0 h 5"/>
                <a:gd name="T38" fmla="*/ 52 w 778"/>
                <a:gd name="T39" fmla="*/ 0 h 5"/>
                <a:gd name="T40" fmla="*/ 52 w 778"/>
                <a:gd name="T41" fmla="*/ 2 h 5"/>
                <a:gd name="T42" fmla="*/ 52 w 778"/>
                <a:gd name="T43" fmla="*/ 2 h 5"/>
                <a:gd name="T44" fmla="*/ 52 w 778"/>
                <a:gd name="T45" fmla="*/ 2 h 5"/>
                <a:gd name="T46" fmla="*/ 49 w 778"/>
                <a:gd name="T47" fmla="*/ 2 h 5"/>
                <a:gd name="T48" fmla="*/ 49 w 778"/>
                <a:gd name="T49" fmla="*/ 5 h 5"/>
                <a:gd name="T50" fmla="*/ 49 w 778"/>
                <a:gd name="T51" fmla="*/ 5 h 5"/>
                <a:gd name="T52" fmla="*/ 49 w 77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8" h="5">
                  <a:moveTo>
                    <a:pt x="773" y="5"/>
                  </a:moveTo>
                  <a:lnTo>
                    <a:pt x="695" y="5"/>
                  </a:lnTo>
                  <a:lnTo>
                    <a:pt x="700" y="0"/>
                  </a:lnTo>
                  <a:lnTo>
                    <a:pt x="778" y="0"/>
                  </a:lnTo>
                  <a:lnTo>
                    <a:pt x="773"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49" y="5"/>
                  </a:moveTo>
                  <a:lnTo>
                    <a:pt x="0" y="5"/>
                  </a:lnTo>
                  <a:lnTo>
                    <a:pt x="0" y="0"/>
                  </a:lnTo>
                  <a:lnTo>
                    <a:pt x="52" y="0"/>
                  </a:lnTo>
                  <a:lnTo>
                    <a:pt x="52" y="2"/>
                  </a:lnTo>
                  <a:lnTo>
                    <a:pt x="49" y="2"/>
                  </a:lnTo>
                  <a:lnTo>
                    <a:pt x="49" y="5"/>
                  </a:lnTo>
                  <a:close/>
                </a:path>
              </a:pathLst>
            </a:custGeom>
            <a:solidFill>
              <a:srgbClr val="5C9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8" name="Freeform 118"/>
            <p:cNvSpPr>
              <a:spLocks noEditPoints="1"/>
            </p:cNvSpPr>
            <p:nvPr/>
          </p:nvSpPr>
          <p:spPr bwMode="auto">
            <a:xfrm>
              <a:off x="89" y="3489"/>
              <a:ext cx="781" cy="5"/>
            </a:xfrm>
            <a:custGeom>
              <a:avLst/>
              <a:gdLst>
                <a:gd name="T0" fmla="*/ 776 w 781"/>
                <a:gd name="T1" fmla="*/ 5 h 5"/>
                <a:gd name="T2" fmla="*/ 698 w 781"/>
                <a:gd name="T3" fmla="*/ 5 h 5"/>
                <a:gd name="T4" fmla="*/ 703 w 781"/>
                <a:gd name="T5" fmla="*/ 0 h 5"/>
                <a:gd name="T6" fmla="*/ 781 w 781"/>
                <a:gd name="T7" fmla="*/ 0 h 5"/>
                <a:gd name="T8" fmla="*/ 776 w 781"/>
                <a:gd name="T9" fmla="*/ 5 h 5"/>
                <a:gd name="T10" fmla="*/ 669 w 781"/>
                <a:gd name="T11" fmla="*/ 5 h 5"/>
                <a:gd name="T12" fmla="*/ 560 w 781"/>
                <a:gd name="T13" fmla="*/ 5 h 5"/>
                <a:gd name="T14" fmla="*/ 560 w 781"/>
                <a:gd name="T15" fmla="*/ 0 h 5"/>
                <a:gd name="T16" fmla="*/ 669 w 781"/>
                <a:gd name="T17" fmla="*/ 0 h 5"/>
                <a:gd name="T18" fmla="*/ 669 w 781"/>
                <a:gd name="T19" fmla="*/ 5 h 5"/>
                <a:gd name="T20" fmla="*/ 288 w 781"/>
                <a:gd name="T21" fmla="*/ 5 h 5"/>
                <a:gd name="T22" fmla="*/ 179 w 781"/>
                <a:gd name="T23" fmla="*/ 5 h 5"/>
                <a:gd name="T24" fmla="*/ 179 w 781"/>
                <a:gd name="T25" fmla="*/ 0 h 5"/>
                <a:gd name="T26" fmla="*/ 288 w 781"/>
                <a:gd name="T27" fmla="*/ 0 h 5"/>
                <a:gd name="T28" fmla="*/ 288 w 781"/>
                <a:gd name="T29" fmla="*/ 5 h 5"/>
                <a:gd name="T30" fmla="*/ 52 w 781"/>
                <a:gd name="T31" fmla="*/ 5 h 5"/>
                <a:gd name="T32" fmla="*/ 0 w 781"/>
                <a:gd name="T33" fmla="*/ 5 h 5"/>
                <a:gd name="T34" fmla="*/ 0 w 781"/>
                <a:gd name="T35" fmla="*/ 0 h 5"/>
                <a:gd name="T36" fmla="*/ 52 w 781"/>
                <a:gd name="T37" fmla="*/ 0 h 5"/>
                <a:gd name="T38" fmla="*/ 52 w 781"/>
                <a:gd name="T39" fmla="*/ 0 h 5"/>
                <a:gd name="T40" fmla="*/ 52 w 781"/>
                <a:gd name="T41" fmla="*/ 3 h 5"/>
                <a:gd name="T42" fmla="*/ 52 w 781"/>
                <a:gd name="T43" fmla="*/ 3 h 5"/>
                <a:gd name="T44" fmla="*/ 52 w 781"/>
                <a:gd name="T45" fmla="*/ 3 h 5"/>
                <a:gd name="T46" fmla="*/ 52 w 781"/>
                <a:gd name="T47" fmla="*/ 3 h 5"/>
                <a:gd name="T48" fmla="*/ 52 w 781"/>
                <a:gd name="T49" fmla="*/ 5 h 5"/>
                <a:gd name="T50" fmla="*/ 52 w 781"/>
                <a:gd name="T51" fmla="*/ 5 h 5"/>
                <a:gd name="T52" fmla="*/ 52 w 781"/>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1" h="5">
                  <a:moveTo>
                    <a:pt x="776" y="5"/>
                  </a:moveTo>
                  <a:lnTo>
                    <a:pt x="698" y="5"/>
                  </a:lnTo>
                  <a:lnTo>
                    <a:pt x="703" y="0"/>
                  </a:lnTo>
                  <a:lnTo>
                    <a:pt x="781" y="0"/>
                  </a:lnTo>
                  <a:lnTo>
                    <a:pt x="776"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2" y="5"/>
                  </a:moveTo>
                  <a:lnTo>
                    <a:pt x="0" y="5"/>
                  </a:lnTo>
                  <a:lnTo>
                    <a:pt x="0" y="0"/>
                  </a:lnTo>
                  <a:lnTo>
                    <a:pt x="52" y="0"/>
                  </a:lnTo>
                  <a:lnTo>
                    <a:pt x="52" y="3"/>
                  </a:lnTo>
                  <a:lnTo>
                    <a:pt x="52" y="5"/>
                  </a:lnTo>
                  <a:close/>
                </a:path>
              </a:pathLst>
            </a:custGeom>
            <a:solidFill>
              <a:srgbClr val="5E9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9" name="Freeform 119"/>
            <p:cNvSpPr>
              <a:spLocks noEditPoints="1"/>
            </p:cNvSpPr>
            <p:nvPr/>
          </p:nvSpPr>
          <p:spPr bwMode="auto">
            <a:xfrm>
              <a:off x="89" y="3487"/>
              <a:ext cx="783" cy="7"/>
            </a:xfrm>
            <a:custGeom>
              <a:avLst/>
              <a:gdLst>
                <a:gd name="T0" fmla="*/ 778 w 783"/>
                <a:gd name="T1" fmla="*/ 151 h 5"/>
                <a:gd name="T2" fmla="*/ 700 w 783"/>
                <a:gd name="T3" fmla="*/ 151 h 5"/>
                <a:gd name="T4" fmla="*/ 706 w 783"/>
                <a:gd name="T5" fmla="*/ 0 h 5"/>
                <a:gd name="T6" fmla="*/ 783 w 783"/>
                <a:gd name="T7" fmla="*/ 0 h 5"/>
                <a:gd name="T8" fmla="*/ 778 w 783"/>
                <a:gd name="T9" fmla="*/ 151 h 5"/>
                <a:gd name="T10" fmla="*/ 669 w 783"/>
                <a:gd name="T11" fmla="*/ 151 h 5"/>
                <a:gd name="T12" fmla="*/ 560 w 783"/>
                <a:gd name="T13" fmla="*/ 151 h 5"/>
                <a:gd name="T14" fmla="*/ 560 w 783"/>
                <a:gd name="T15" fmla="*/ 0 h 5"/>
                <a:gd name="T16" fmla="*/ 669 w 783"/>
                <a:gd name="T17" fmla="*/ 0 h 5"/>
                <a:gd name="T18" fmla="*/ 669 w 783"/>
                <a:gd name="T19" fmla="*/ 151 h 5"/>
                <a:gd name="T20" fmla="*/ 288 w 783"/>
                <a:gd name="T21" fmla="*/ 151 h 5"/>
                <a:gd name="T22" fmla="*/ 179 w 783"/>
                <a:gd name="T23" fmla="*/ 151 h 5"/>
                <a:gd name="T24" fmla="*/ 179 w 783"/>
                <a:gd name="T25" fmla="*/ 0 h 5"/>
                <a:gd name="T26" fmla="*/ 288 w 783"/>
                <a:gd name="T27" fmla="*/ 0 h 5"/>
                <a:gd name="T28" fmla="*/ 288 w 783"/>
                <a:gd name="T29" fmla="*/ 151 h 5"/>
                <a:gd name="T30" fmla="*/ 52 w 783"/>
                <a:gd name="T31" fmla="*/ 151 h 5"/>
                <a:gd name="T32" fmla="*/ 0 w 783"/>
                <a:gd name="T33" fmla="*/ 151 h 5"/>
                <a:gd name="T34" fmla="*/ 0 w 783"/>
                <a:gd name="T35" fmla="*/ 0 h 5"/>
                <a:gd name="T36" fmla="*/ 55 w 783"/>
                <a:gd name="T37" fmla="*/ 0 h 5"/>
                <a:gd name="T38" fmla="*/ 52 w 783"/>
                <a:gd name="T39" fmla="*/ 0 h 5"/>
                <a:gd name="T40" fmla="*/ 52 w 783"/>
                <a:gd name="T41" fmla="*/ 57 h 5"/>
                <a:gd name="T42" fmla="*/ 52 w 783"/>
                <a:gd name="T43" fmla="*/ 57 h 5"/>
                <a:gd name="T44" fmla="*/ 52 w 783"/>
                <a:gd name="T45" fmla="*/ 57 h 5"/>
                <a:gd name="T46" fmla="*/ 52 w 783"/>
                <a:gd name="T47" fmla="*/ 57 h 5"/>
                <a:gd name="T48" fmla="*/ 52 w 783"/>
                <a:gd name="T49" fmla="*/ 151 h 5"/>
                <a:gd name="T50" fmla="*/ 52 w 783"/>
                <a:gd name="T51" fmla="*/ 151 h 5"/>
                <a:gd name="T52" fmla="*/ 52 w 783"/>
                <a:gd name="T53" fmla="*/ 151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3" h="5">
                  <a:moveTo>
                    <a:pt x="778" y="5"/>
                  </a:moveTo>
                  <a:lnTo>
                    <a:pt x="700" y="5"/>
                  </a:lnTo>
                  <a:lnTo>
                    <a:pt x="706" y="0"/>
                  </a:lnTo>
                  <a:lnTo>
                    <a:pt x="783" y="0"/>
                  </a:lnTo>
                  <a:lnTo>
                    <a:pt x="778"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2" y="5"/>
                  </a:moveTo>
                  <a:lnTo>
                    <a:pt x="0" y="5"/>
                  </a:lnTo>
                  <a:lnTo>
                    <a:pt x="0" y="0"/>
                  </a:lnTo>
                  <a:lnTo>
                    <a:pt x="55" y="0"/>
                  </a:lnTo>
                  <a:lnTo>
                    <a:pt x="52" y="0"/>
                  </a:lnTo>
                  <a:lnTo>
                    <a:pt x="52" y="2"/>
                  </a:lnTo>
                  <a:lnTo>
                    <a:pt x="52" y="5"/>
                  </a:lnTo>
                  <a:close/>
                </a:path>
              </a:pathLst>
            </a:custGeom>
            <a:solidFill>
              <a:srgbClr val="5D93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0" name="Freeform 120"/>
            <p:cNvSpPr>
              <a:spLocks noEditPoints="1"/>
            </p:cNvSpPr>
            <p:nvPr/>
          </p:nvSpPr>
          <p:spPr bwMode="auto">
            <a:xfrm>
              <a:off x="89" y="3485"/>
              <a:ext cx="786" cy="5"/>
            </a:xfrm>
            <a:custGeom>
              <a:avLst/>
              <a:gdLst>
                <a:gd name="T0" fmla="*/ 781 w 786"/>
                <a:gd name="T1" fmla="*/ 5 h 5"/>
                <a:gd name="T2" fmla="*/ 703 w 786"/>
                <a:gd name="T3" fmla="*/ 5 h 5"/>
                <a:gd name="T4" fmla="*/ 708 w 786"/>
                <a:gd name="T5" fmla="*/ 0 h 5"/>
                <a:gd name="T6" fmla="*/ 786 w 786"/>
                <a:gd name="T7" fmla="*/ 0 h 5"/>
                <a:gd name="T8" fmla="*/ 781 w 786"/>
                <a:gd name="T9" fmla="*/ 5 h 5"/>
                <a:gd name="T10" fmla="*/ 669 w 786"/>
                <a:gd name="T11" fmla="*/ 5 h 5"/>
                <a:gd name="T12" fmla="*/ 560 w 786"/>
                <a:gd name="T13" fmla="*/ 5 h 5"/>
                <a:gd name="T14" fmla="*/ 560 w 786"/>
                <a:gd name="T15" fmla="*/ 0 h 5"/>
                <a:gd name="T16" fmla="*/ 669 w 786"/>
                <a:gd name="T17" fmla="*/ 0 h 5"/>
                <a:gd name="T18" fmla="*/ 669 w 786"/>
                <a:gd name="T19" fmla="*/ 5 h 5"/>
                <a:gd name="T20" fmla="*/ 288 w 786"/>
                <a:gd name="T21" fmla="*/ 5 h 5"/>
                <a:gd name="T22" fmla="*/ 179 w 786"/>
                <a:gd name="T23" fmla="*/ 5 h 5"/>
                <a:gd name="T24" fmla="*/ 179 w 786"/>
                <a:gd name="T25" fmla="*/ 0 h 5"/>
                <a:gd name="T26" fmla="*/ 288 w 786"/>
                <a:gd name="T27" fmla="*/ 0 h 5"/>
                <a:gd name="T28" fmla="*/ 288 w 786"/>
                <a:gd name="T29" fmla="*/ 5 h 5"/>
                <a:gd name="T30" fmla="*/ 52 w 786"/>
                <a:gd name="T31" fmla="*/ 5 h 5"/>
                <a:gd name="T32" fmla="*/ 0 w 786"/>
                <a:gd name="T33" fmla="*/ 5 h 5"/>
                <a:gd name="T34" fmla="*/ 0 w 786"/>
                <a:gd name="T35" fmla="*/ 0 h 5"/>
                <a:gd name="T36" fmla="*/ 55 w 786"/>
                <a:gd name="T37" fmla="*/ 0 h 5"/>
                <a:gd name="T38" fmla="*/ 55 w 786"/>
                <a:gd name="T39" fmla="*/ 0 h 5"/>
                <a:gd name="T40" fmla="*/ 55 w 786"/>
                <a:gd name="T41" fmla="*/ 3 h 5"/>
                <a:gd name="T42" fmla="*/ 55 w 786"/>
                <a:gd name="T43" fmla="*/ 3 h 5"/>
                <a:gd name="T44" fmla="*/ 55 w 786"/>
                <a:gd name="T45" fmla="*/ 3 h 5"/>
                <a:gd name="T46" fmla="*/ 52 w 786"/>
                <a:gd name="T47" fmla="*/ 3 h 5"/>
                <a:gd name="T48" fmla="*/ 52 w 786"/>
                <a:gd name="T49" fmla="*/ 5 h 5"/>
                <a:gd name="T50" fmla="*/ 52 w 786"/>
                <a:gd name="T51" fmla="*/ 5 h 5"/>
                <a:gd name="T52" fmla="*/ 52 w 786"/>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6" h="5">
                  <a:moveTo>
                    <a:pt x="781" y="5"/>
                  </a:moveTo>
                  <a:lnTo>
                    <a:pt x="703" y="5"/>
                  </a:lnTo>
                  <a:lnTo>
                    <a:pt x="708" y="0"/>
                  </a:lnTo>
                  <a:lnTo>
                    <a:pt x="786" y="0"/>
                  </a:lnTo>
                  <a:lnTo>
                    <a:pt x="781"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2" y="5"/>
                  </a:moveTo>
                  <a:lnTo>
                    <a:pt x="0" y="5"/>
                  </a:lnTo>
                  <a:lnTo>
                    <a:pt x="0" y="0"/>
                  </a:lnTo>
                  <a:lnTo>
                    <a:pt x="55" y="0"/>
                  </a:lnTo>
                  <a:lnTo>
                    <a:pt x="55" y="3"/>
                  </a:lnTo>
                  <a:lnTo>
                    <a:pt x="52" y="3"/>
                  </a:lnTo>
                  <a:lnTo>
                    <a:pt x="52" y="5"/>
                  </a:lnTo>
                  <a:close/>
                </a:path>
              </a:pathLst>
            </a:custGeom>
            <a:solidFill>
              <a:srgbClr val="5D93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1" name="Freeform 121"/>
            <p:cNvSpPr>
              <a:spLocks noEditPoints="1"/>
            </p:cNvSpPr>
            <p:nvPr/>
          </p:nvSpPr>
          <p:spPr bwMode="auto">
            <a:xfrm>
              <a:off x="89" y="3482"/>
              <a:ext cx="786" cy="5"/>
            </a:xfrm>
            <a:custGeom>
              <a:avLst/>
              <a:gdLst>
                <a:gd name="T0" fmla="*/ 783 w 786"/>
                <a:gd name="T1" fmla="*/ 3 h 6"/>
                <a:gd name="T2" fmla="*/ 706 w 786"/>
                <a:gd name="T3" fmla="*/ 3 h 6"/>
                <a:gd name="T4" fmla="*/ 711 w 786"/>
                <a:gd name="T5" fmla="*/ 0 h 6"/>
                <a:gd name="T6" fmla="*/ 786 w 786"/>
                <a:gd name="T7" fmla="*/ 0 h 6"/>
                <a:gd name="T8" fmla="*/ 783 w 786"/>
                <a:gd name="T9" fmla="*/ 3 h 6"/>
                <a:gd name="T10" fmla="*/ 669 w 786"/>
                <a:gd name="T11" fmla="*/ 3 h 6"/>
                <a:gd name="T12" fmla="*/ 560 w 786"/>
                <a:gd name="T13" fmla="*/ 3 h 6"/>
                <a:gd name="T14" fmla="*/ 560 w 786"/>
                <a:gd name="T15" fmla="*/ 0 h 6"/>
                <a:gd name="T16" fmla="*/ 669 w 786"/>
                <a:gd name="T17" fmla="*/ 0 h 6"/>
                <a:gd name="T18" fmla="*/ 669 w 786"/>
                <a:gd name="T19" fmla="*/ 3 h 6"/>
                <a:gd name="T20" fmla="*/ 288 w 786"/>
                <a:gd name="T21" fmla="*/ 3 h 6"/>
                <a:gd name="T22" fmla="*/ 179 w 786"/>
                <a:gd name="T23" fmla="*/ 3 h 6"/>
                <a:gd name="T24" fmla="*/ 179 w 786"/>
                <a:gd name="T25" fmla="*/ 0 h 6"/>
                <a:gd name="T26" fmla="*/ 288 w 786"/>
                <a:gd name="T27" fmla="*/ 0 h 6"/>
                <a:gd name="T28" fmla="*/ 288 w 786"/>
                <a:gd name="T29" fmla="*/ 3 h 6"/>
                <a:gd name="T30" fmla="*/ 55 w 786"/>
                <a:gd name="T31" fmla="*/ 3 h 6"/>
                <a:gd name="T32" fmla="*/ 0 w 786"/>
                <a:gd name="T33" fmla="*/ 3 h 6"/>
                <a:gd name="T34" fmla="*/ 0 w 786"/>
                <a:gd name="T35" fmla="*/ 0 h 6"/>
                <a:gd name="T36" fmla="*/ 55 w 786"/>
                <a:gd name="T37" fmla="*/ 0 h 6"/>
                <a:gd name="T38" fmla="*/ 55 w 786"/>
                <a:gd name="T39" fmla="*/ 0 h 6"/>
                <a:gd name="T40" fmla="*/ 55 w 786"/>
                <a:gd name="T41" fmla="*/ 3 h 6"/>
                <a:gd name="T42" fmla="*/ 55 w 786"/>
                <a:gd name="T43" fmla="*/ 3 h 6"/>
                <a:gd name="T44" fmla="*/ 55 w 786"/>
                <a:gd name="T45" fmla="*/ 3 h 6"/>
                <a:gd name="T46" fmla="*/ 55 w 786"/>
                <a:gd name="T47" fmla="*/ 3 h 6"/>
                <a:gd name="T48" fmla="*/ 55 w 786"/>
                <a:gd name="T49" fmla="*/ 3 h 6"/>
                <a:gd name="T50" fmla="*/ 55 w 786"/>
                <a:gd name="T51" fmla="*/ 3 h 6"/>
                <a:gd name="T52" fmla="*/ 55 w 786"/>
                <a:gd name="T53" fmla="*/ 3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6" h="6">
                  <a:moveTo>
                    <a:pt x="783" y="6"/>
                  </a:moveTo>
                  <a:lnTo>
                    <a:pt x="706" y="6"/>
                  </a:lnTo>
                  <a:lnTo>
                    <a:pt x="711" y="0"/>
                  </a:lnTo>
                  <a:lnTo>
                    <a:pt x="786" y="0"/>
                  </a:lnTo>
                  <a:lnTo>
                    <a:pt x="783"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55" y="6"/>
                  </a:moveTo>
                  <a:lnTo>
                    <a:pt x="0" y="6"/>
                  </a:lnTo>
                  <a:lnTo>
                    <a:pt x="0" y="0"/>
                  </a:lnTo>
                  <a:lnTo>
                    <a:pt x="55" y="0"/>
                  </a:lnTo>
                  <a:lnTo>
                    <a:pt x="55" y="3"/>
                  </a:lnTo>
                  <a:lnTo>
                    <a:pt x="55" y="6"/>
                  </a:lnTo>
                  <a:close/>
                </a:path>
              </a:pathLst>
            </a:custGeom>
            <a:solidFill>
              <a:srgbClr val="5E9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2" name="Freeform 122"/>
            <p:cNvSpPr>
              <a:spLocks noEditPoints="1"/>
            </p:cNvSpPr>
            <p:nvPr/>
          </p:nvSpPr>
          <p:spPr bwMode="auto">
            <a:xfrm>
              <a:off x="89" y="3480"/>
              <a:ext cx="788" cy="5"/>
            </a:xfrm>
            <a:custGeom>
              <a:avLst/>
              <a:gdLst>
                <a:gd name="T0" fmla="*/ 776 w 789"/>
                <a:gd name="T1" fmla="*/ 5 h 5"/>
                <a:gd name="T2" fmla="*/ 698 w 789"/>
                <a:gd name="T3" fmla="*/ 5 h 5"/>
                <a:gd name="T4" fmla="*/ 703 w 789"/>
                <a:gd name="T5" fmla="*/ 0 h 5"/>
                <a:gd name="T6" fmla="*/ 779 w 789"/>
                <a:gd name="T7" fmla="*/ 0 h 5"/>
                <a:gd name="T8" fmla="*/ 776 w 789"/>
                <a:gd name="T9" fmla="*/ 5 h 5"/>
                <a:gd name="T10" fmla="*/ 659 w 789"/>
                <a:gd name="T11" fmla="*/ 5 h 5"/>
                <a:gd name="T12" fmla="*/ 550 w 789"/>
                <a:gd name="T13" fmla="*/ 5 h 5"/>
                <a:gd name="T14" fmla="*/ 550 w 789"/>
                <a:gd name="T15" fmla="*/ 0 h 5"/>
                <a:gd name="T16" fmla="*/ 659 w 789"/>
                <a:gd name="T17" fmla="*/ 0 h 5"/>
                <a:gd name="T18" fmla="*/ 659 w 789"/>
                <a:gd name="T19" fmla="*/ 5 h 5"/>
                <a:gd name="T20" fmla="*/ 288 w 789"/>
                <a:gd name="T21" fmla="*/ 5 h 5"/>
                <a:gd name="T22" fmla="*/ 179 w 789"/>
                <a:gd name="T23" fmla="*/ 5 h 5"/>
                <a:gd name="T24" fmla="*/ 179 w 789"/>
                <a:gd name="T25" fmla="*/ 0 h 5"/>
                <a:gd name="T26" fmla="*/ 288 w 789"/>
                <a:gd name="T27" fmla="*/ 0 h 5"/>
                <a:gd name="T28" fmla="*/ 288 w 789"/>
                <a:gd name="T29" fmla="*/ 5 h 5"/>
                <a:gd name="T30" fmla="*/ 55 w 789"/>
                <a:gd name="T31" fmla="*/ 5 h 5"/>
                <a:gd name="T32" fmla="*/ 0 w 789"/>
                <a:gd name="T33" fmla="*/ 5 h 5"/>
                <a:gd name="T34" fmla="*/ 0 w 789"/>
                <a:gd name="T35" fmla="*/ 0 h 5"/>
                <a:gd name="T36" fmla="*/ 57 w 789"/>
                <a:gd name="T37" fmla="*/ 0 h 5"/>
                <a:gd name="T38" fmla="*/ 55 w 789"/>
                <a:gd name="T39" fmla="*/ 0 h 5"/>
                <a:gd name="T40" fmla="*/ 55 w 789"/>
                <a:gd name="T41" fmla="*/ 2 h 5"/>
                <a:gd name="T42" fmla="*/ 55 w 789"/>
                <a:gd name="T43" fmla="*/ 2 h 5"/>
                <a:gd name="T44" fmla="*/ 55 w 789"/>
                <a:gd name="T45" fmla="*/ 2 h 5"/>
                <a:gd name="T46" fmla="*/ 55 w 789"/>
                <a:gd name="T47" fmla="*/ 2 h 5"/>
                <a:gd name="T48" fmla="*/ 55 w 789"/>
                <a:gd name="T49" fmla="*/ 5 h 5"/>
                <a:gd name="T50" fmla="*/ 55 w 789"/>
                <a:gd name="T51" fmla="*/ 5 h 5"/>
                <a:gd name="T52" fmla="*/ 55 w 789"/>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9" h="5">
                  <a:moveTo>
                    <a:pt x="786" y="5"/>
                  </a:moveTo>
                  <a:lnTo>
                    <a:pt x="708" y="5"/>
                  </a:lnTo>
                  <a:lnTo>
                    <a:pt x="713" y="0"/>
                  </a:lnTo>
                  <a:lnTo>
                    <a:pt x="789" y="0"/>
                  </a:lnTo>
                  <a:lnTo>
                    <a:pt x="786"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5" y="5"/>
                  </a:moveTo>
                  <a:lnTo>
                    <a:pt x="0" y="5"/>
                  </a:lnTo>
                  <a:lnTo>
                    <a:pt x="0" y="0"/>
                  </a:lnTo>
                  <a:lnTo>
                    <a:pt x="57" y="0"/>
                  </a:lnTo>
                  <a:lnTo>
                    <a:pt x="55" y="0"/>
                  </a:lnTo>
                  <a:lnTo>
                    <a:pt x="55" y="2"/>
                  </a:lnTo>
                  <a:lnTo>
                    <a:pt x="55" y="5"/>
                  </a:lnTo>
                  <a:close/>
                </a:path>
              </a:pathLst>
            </a:custGeom>
            <a:solidFill>
              <a:srgbClr val="5E9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 name="Freeform 123"/>
            <p:cNvSpPr>
              <a:spLocks noEditPoints="1"/>
            </p:cNvSpPr>
            <p:nvPr/>
          </p:nvSpPr>
          <p:spPr bwMode="auto">
            <a:xfrm>
              <a:off x="89" y="3478"/>
              <a:ext cx="790" cy="5"/>
            </a:xfrm>
            <a:custGeom>
              <a:avLst/>
              <a:gdLst>
                <a:gd name="T0" fmla="*/ 776 w 791"/>
                <a:gd name="T1" fmla="*/ 5 h 5"/>
                <a:gd name="T2" fmla="*/ 701 w 791"/>
                <a:gd name="T3" fmla="*/ 5 h 5"/>
                <a:gd name="T4" fmla="*/ 703 w 791"/>
                <a:gd name="T5" fmla="*/ 0 h 5"/>
                <a:gd name="T6" fmla="*/ 781 w 791"/>
                <a:gd name="T7" fmla="*/ 0 h 5"/>
                <a:gd name="T8" fmla="*/ 776 w 791"/>
                <a:gd name="T9" fmla="*/ 5 h 5"/>
                <a:gd name="T10" fmla="*/ 659 w 791"/>
                <a:gd name="T11" fmla="*/ 5 h 5"/>
                <a:gd name="T12" fmla="*/ 550 w 791"/>
                <a:gd name="T13" fmla="*/ 5 h 5"/>
                <a:gd name="T14" fmla="*/ 550 w 791"/>
                <a:gd name="T15" fmla="*/ 0 h 5"/>
                <a:gd name="T16" fmla="*/ 659 w 791"/>
                <a:gd name="T17" fmla="*/ 0 h 5"/>
                <a:gd name="T18" fmla="*/ 659 w 791"/>
                <a:gd name="T19" fmla="*/ 5 h 5"/>
                <a:gd name="T20" fmla="*/ 288 w 791"/>
                <a:gd name="T21" fmla="*/ 5 h 5"/>
                <a:gd name="T22" fmla="*/ 179 w 791"/>
                <a:gd name="T23" fmla="*/ 5 h 5"/>
                <a:gd name="T24" fmla="*/ 179 w 791"/>
                <a:gd name="T25" fmla="*/ 0 h 5"/>
                <a:gd name="T26" fmla="*/ 288 w 791"/>
                <a:gd name="T27" fmla="*/ 0 h 5"/>
                <a:gd name="T28" fmla="*/ 288 w 791"/>
                <a:gd name="T29" fmla="*/ 5 h 5"/>
                <a:gd name="T30" fmla="*/ 55 w 791"/>
                <a:gd name="T31" fmla="*/ 5 h 5"/>
                <a:gd name="T32" fmla="*/ 0 w 791"/>
                <a:gd name="T33" fmla="*/ 5 h 5"/>
                <a:gd name="T34" fmla="*/ 0 w 791"/>
                <a:gd name="T35" fmla="*/ 0 h 5"/>
                <a:gd name="T36" fmla="*/ 57 w 791"/>
                <a:gd name="T37" fmla="*/ 0 h 5"/>
                <a:gd name="T38" fmla="*/ 57 w 791"/>
                <a:gd name="T39" fmla="*/ 0 h 5"/>
                <a:gd name="T40" fmla="*/ 57 w 791"/>
                <a:gd name="T41" fmla="*/ 3 h 5"/>
                <a:gd name="T42" fmla="*/ 57 w 791"/>
                <a:gd name="T43" fmla="*/ 3 h 5"/>
                <a:gd name="T44" fmla="*/ 57 w 791"/>
                <a:gd name="T45" fmla="*/ 3 h 5"/>
                <a:gd name="T46" fmla="*/ 55 w 791"/>
                <a:gd name="T47" fmla="*/ 3 h 5"/>
                <a:gd name="T48" fmla="*/ 55 w 791"/>
                <a:gd name="T49" fmla="*/ 5 h 5"/>
                <a:gd name="T50" fmla="*/ 55 w 791"/>
                <a:gd name="T51" fmla="*/ 5 h 5"/>
                <a:gd name="T52" fmla="*/ 55 w 791"/>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1" h="5">
                  <a:moveTo>
                    <a:pt x="786" y="5"/>
                  </a:moveTo>
                  <a:lnTo>
                    <a:pt x="711" y="5"/>
                  </a:lnTo>
                  <a:lnTo>
                    <a:pt x="713" y="0"/>
                  </a:lnTo>
                  <a:lnTo>
                    <a:pt x="791" y="0"/>
                  </a:lnTo>
                  <a:lnTo>
                    <a:pt x="786"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5" y="5"/>
                  </a:moveTo>
                  <a:lnTo>
                    <a:pt x="0" y="5"/>
                  </a:lnTo>
                  <a:lnTo>
                    <a:pt x="0" y="0"/>
                  </a:lnTo>
                  <a:lnTo>
                    <a:pt x="57" y="0"/>
                  </a:lnTo>
                  <a:lnTo>
                    <a:pt x="57" y="3"/>
                  </a:lnTo>
                  <a:lnTo>
                    <a:pt x="55" y="3"/>
                  </a:lnTo>
                  <a:lnTo>
                    <a:pt x="55" y="5"/>
                  </a:lnTo>
                  <a:close/>
                </a:path>
              </a:pathLst>
            </a:custGeom>
            <a:solidFill>
              <a:srgbClr val="6097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4" name="Freeform 124"/>
            <p:cNvSpPr>
              <a:spLocks noEditPoints="1"/>
            </p:cNvSpPr>
            <p:nvPr/>
          </p:nvSpPr>
          <p:spPr bwMode="auto">
            <a:xfrm>
              <a:off x="89" y="3473"/>
              <a:ext cx="793" cy="7"/>
            </a:xfrm>
            <a:custGeom>
              <a:avLst/>
              <a:gdLst>
                <a:gd name="T0" fmla="*/ 779 w 794"/>
                <a:gd name="T1" fmla="*/ 29 h 6"/>
                <a:gd name="T2" fmla="*/ 703 w 794"/>
                <a:gd name="T3" fmla="*/ 29 h 6"/>
                <a:gd name="T4" fmla="*/ 706 w 794"/>
                <a:gd name="T5" fmla="*/ 0 h 6"/>
                <a:gd name="T6" fmla="*/ 784 w 794"/>
                <a:gd name="T7" fmla="*/ 0 h 6"/>
                <a:gd name="T8" fmla="*/ 779 w 794"/>
                <a:gd name="T9" fmla="*/ 29 h 6"/>
                <a:gd name="T10" fmla="*/ 659 w 794"/>
                <a:gd name="T11" fmla="*/ 29 h 6"/>
                <a:gd name="T12" fmla="*/ 550 w 794"/>
                <a:gd name="T13" fmla="*/ 29 h 6"/>
                <a:gd name="T14" fmla="*/ 550 w 794"/>
                <a:gd name="T15" fmla="*/ 0 h 6"/>
                <a:gd name="T16" fmla="*/ 659 w 794"/>
                <a:gd name="T17" fmla="*/ 0 h 6"/>
                <a:gd name="T18" fmla="*/ 659 w 794"/>
                <a:gd name="T19" fmla="*/ 29 h 6"/>
                <a:gd name="T20" fmla="*/ 288 w 794"/>
                <a:gd name="T21" fmla="*/ 29 h 6"/>
                <a:gd name="T22" fmla="*/ 179 w 794"/>
                <a:gd name="T23" fmla="*/ 29 h 6"/>
                <a:gd name="T24" fmla="*/ 179 w 794"/>
                <a:gd name="T25" fmla="*/ 0 h 6"/>
                <a:gd name="T26" fmla="*/ 288 w 794"/>
                <a:gd name="T27" fmla="*/ 0 h 6"/>
                <a:gd name="T28" fmla="*/ 288 w 794"/>
                <a:gd name="T29" fmla="*/ 29 h 6"/>
                <a:gd name="T30" fmla="*/ 57 w 794"/>
                <a:gd name="T31" fmla="*/ 29 h 6"/>
                <a:gd name="T32" fmla="*/ 0 w 794"/>
                <a:gd name="T33" fmla="*/ 29 h 6"/>
                <a:gd name="T34" fmla="*/ 0 w 794"/>
                <a:gd name="T35" fmla="*/ 0 h 6"/>
                <a:gd name="T36" fmla="*/ 57 w 794"/>
                <a:gd name="T37" fmla="*/ 0 h 6"/>
                <a:gd name="T38" fmla="*/ 57 w 794"/>
                <a:gd name="T39" fmla="*/ 0 h 6"/>
                <a:gd name="T40" fmla="*/ 57 w 794"/>
                <a:gd name="T41" fmla="*/ 18 h 6"/>
                <a:gd name="T42" fmla="*/ 57 w 794"/>
                <a:gd name="T43" fmla="*/ 18 h 6"/>
                <a:gd name="T44" fmla="*/ 57 w 794"/>
                <a:gd name="T45" fmla="*/ 18 h 6"/>
                <a:gd name="T46" fmla="*/ 57 w 794"/>
                <a:gd name="T47" fmla="*/ 18 h 6"/>
                <a:gd name="T48" fmla="*/ 57 w 794"/>
                <a:gd name="T49" fmla="*/ 29 h 6"/>
                <a:gd name="T50" fmla="*/ 57 w 794"/>
                <a:gd name="T51" fmla="*/ 29 h 6"/>
                <a:gd name="T52" fmla="*/ 57 w 794"/>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4" h="6">
                  <a:moveTo>
                    <a:pt x="789" y="6"/>
                  </a:moveTo>
                  <a:lnTo>
                    <a:pt x="713" y="6"/>
                  </a:lnTo>
                  <a:lnTo>
                    <a:pt x="716" y="0"/>
                  </a:lnTo>
                  <a:lnTo>
                    <a:pt x="794" y="0"/>
                  </a:lnTo>
                  <a:lnTo>
                    <a:pt x="789"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57" y="6"/>
                  </a:moveTo>
                  <a:lnTo>
                    <a:pt x="0" y="6"/>
                  </a:lnTo>
                  <a:lnTo>
                    <a:pt x="0" y="0"/>
                  </a:lnTo>
                  <a:lnTo>
                    <a:pt x="57" y="0"/>
                  </a:lnTo>
                  <a:lnTo>
                    <a:pt x="57" y="3"/>
                  </a:lnTo>
                  <a:lnTo>
                    <a:pt x="57" y="6"/>
                  </a:lnTo>
                  <a:close/>
                </a:path>
              </a:pathLst>
            </a:custGeom>
            <a:solidFill>
              <a:srgbClr val="6097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5" name="Freeform 125"/>
            <p:cNvSpPr>
              <a:spLocks noEditPoints="1"/>
            </p:cNvSpPr>
            <p:nvPr/>
          </p:nvSpPr>
          <p:spPr bwMode="auto">
            <a:xfrm>
              <a:off x="89" y="3473"/>
              <a:ext cx="795" cy="5"/>
            </a:xfrm>
            <a:custGeom>
              <a:avLst/>
              <a:gdLst>
                <a:gd name="T0" fmla="*/ 781 w 796"/>
                <a:gd name="T1" fmla="*/ 5 h 5"/>
                <a:gd name="T2" fmla="*/ 703 w 796"/>
                <a:gd name="T3" fmla="*/ 5 h 5"/>
                <a:gd name="T4" fmla="*/ 709 w 796"/>
                <a:gd name="T5" fmla="*/ 0 h 5"/>
                <a:gd name="T6" fmla="*/ 786 w 796"/>
                <a:gd name="T7" fmla="*/ 0 h 5"/>
                <a:gd name="T8" fmla="*/ 781 w 796"/>
                <a:gd name="T9" fmla="*/ 5 h 5"/>
                <a:gd name="T10" fmla="*/ 659 w 796"/>
                <a:gd name="T11" fmla="*/ 5 h 5"/>
                <a:gd name="T12" fmla="*/ 550 w 796"/>
                <a:gd name="T13" fmla="*/ 5 h 5"/>
                <a:gd name="T14" fmla="*/ 550 w 796"/>
                <a:gd name="T15" fmla="*/ 0 h 5"/>
                <a:gd name="T16" fmla="*/ 659 w 796"/>
                <a:gd name="T17" fmla="*/ 0 h 5"/>
                <a:gd name="T18" fmla="*/ 659 w 796"/>
                <a:gd name="T19" fmla="*/ 5 h 5"/>
                <a:gd name="T20" fmla="*/ 288 w 796"/>
                <a:gd name="T21" fmla="*/ 5 h 5"/>
                <a:gd name="T22" fmla="*/ 179 w 796"/>
                <a:gd name="T23" fmla="*/ 5 h 5"/>
                <a:gd name="T24" fmla="*/ 179 w 796"/>
                <a:gd name="T25" fmla="*/ 0 h 5"/>
                <a:gd name="T26" fmla="*/ 288 w 796"/>
                <a:gd name="T27" fmla="*/ 0 h 5"/>
                <a:gd name="T28" fmla="*/ 288 w 796"/>
                <a:gd name="T29" fmla="*/ 5 h 5"/>
                <a:gd name="T30" fmla="*/ 57 w 796"/>
                <a:gd name="T31" fmla="*/ 5 h 5"/>
                <a:gd name="T32" fmla="*/ 0 w 796"/>
                <a:gd name="T33" fmla="*/ 5 h 5"/>
                <a:gd name="T34" fmla="*/ 0 w 796"/>
                <a:gd name="T35" fmla="*/ 0 h 5"/>
                <a:gd name="T36" fmla="*/ 60 w 796"/>
                <a:gd name="T37" fmla="*/ 0 h 5"/>
                <a:gd name="T38" fmla="*/ 60 w 796"/>
                <a:gd name="T39" fmla="*/ 0 h 5"/>
                <a:gd name="T40" fmla="*/ 60 w 796"/>
                <a:gd name="T41" fmla="*/ 2 h 5"/>
                <a:gd name="T42" fmla="*/ 57 w 796"/>
                <a:gd name="T43" fmla="*/ 2 h 5"/>
                <a:gd name="T44" fmla="*/ 57 w 796"/>
                <a:gd name="T45" fmla="*/ 2 h 5"/>
                <a:gd name="T46" fmla="*/ 57 w 796"/>
                <a:gd name="T47" fmla="*/ 2 h 5"/>
                <a:gd name="T48" fmla="*/ 57 w 796"/>
                <a:gd name="T49" fmla="*/ 5 h 5"/>
                <a:gd name="T50" fmla="*/ 57 w 796"/>
                <a:gd name="T51" fmla="*/ 5 h 5"/>
                <a:gd name="T52" fmla="*/ 57 w 796"/>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6" h="5">
                  <a:moveTo>
                    <a:pt x="791" y="5"/>
                  </a:moveTo>
                  <a:lnTo>
                    <a:pt x="713" y="5"/>
                  </a:lnTo>
                  <a:lnTo>
                    <a:pt x="719" y="0"/>
                  </a:lnTo>
                  <a:lnTo>
                    <a:pt x="796" y="0"/>
                  </a:lnTo>
                  <a:lnTo>
                    <a:pt x="791"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7" y="5"/>
                  </a:moveTo>
                  <a:lnTo>
                    <a:pt x="0" y="5"/>
                  </a:lnTo>
                  <a:lnTo>
                    <a:pt x="0" y="0"/>
                  </a:lnTo>
                  <a:lnTo>
                    <a:pt x="60" y="0"/>
                  </a:lnTo>
                  <a:lnTo>
                    <a:pt x="60" y="2"/>
                  </a:lnTo>
                  <a:lnTo>
                    <a:pt x="57" y="2"/>
                  </a:lnTo>
                  <a:lnTo>
                    <a:pt x="57" y="5"/>
                  </a:lnTo>
                  <a:close/>
                </a:path>
              </a:pathLst>
            </a:custGeom>
            <a:solidFill>
              <a:srgbClr val="619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6" name="Freeform 126"/>
            <p:cNvSpPr>
              <a:spLocks noEditPoints="1"/>
            </p:cNvSpPr>
            <p:nvPr/>
          </p:nvSpPr>
          <p:spPr bwMode="auto">
            <a:xfrm>
              <a:off x="89" y="3468"/>
              <a:ext cx="799" cy="5"/>
            </a:xfrm>
            <a:custGeom>
              <a:avLst/>
              <a:gdLst>
                <a:gd name="T0" fmla="*/ 794 w 799"/>
                <a:gd name="T1" fmla="*/ 5 h 5"/>
                <a:gd name="T2" fmla="*/ 716 w 799"/>
                <a:gd name="T3" fmla="*/ 5 h 5"/>
                <a:gd name="T4" fmla="*/ 721 w 799"/>
                <a:gd name="T5" fmla="*/ 0 h 5"/>
                <a:gd name="T6" fmla="*/ 799 w 799"/>
                <a:gd name="T7" fmla="*/ 0 h 5"/>
                <a:gd name="T8" fmla="*/ 794 w 799"/>
                <a:gd name="T9" fmla="*/ 5 h 5"/>
                <a:gd name="T10" fmla="*/ 669 w 799"/>
                <a:gd name="T11" fmla="*/ 5 h 5"/>
                <a:gd name="T12" fmla="*/ 560 w 799"/>
                <a:gd name="T13" fmla="*/ 5 h 5"/>
                <a:gd name="T14" fmla="*/ 560 w 799"/>
                <a:gd name="T15" fmla="*/ 0 h 5"/>
                <a:gd name="T16" fmla="*/ 669 w 799"/>
                <a:gd name="T17" fmla="*/ 0 h 5"/>
                <a:gd name="T18" fmla="*/ 669 w 799"/>
                <a:gd name="T19" fmla="*/ 5 h 5"/>
                <a:gd name="T20" fmla="*/ 288 w 799"/>
                <a:gd name="T21" fmla="*/ 5 h 5"/>
                <a:gd name="T22" fmla="*/ 179 w 799"/>
                <a:gd name="T23" fmla="*/ 5 h 5"/>
                <a:gd name="T24" fmla="*/ 179 w 799"/>
                <a:gd name="T25" fmla="*/ 0 h 5"/>
                <a:gd name="T26" fmla="*/ 288 w 799"/>
                <a:gd name="T27" fmla="*/ 0 h 5"/>
                <a:gd name="T28" fmla="*/ 288 w 799"/>
                <a:gd name="T29" fmla="*/ 5 h 5"/>
                <a:gd name="T30" fmla="*/ 57 w 799"/>
                <a:gd name="T31" fmla="*/ 5 h 5"/>
                <a:gd name="T32" fmla="*/ 0 w 799"/>
                <a:gd name="T33" fmla="*/ 5 h 5"/>
                <a:gd name="T34" fmla="*/ 0 w 799"/>
                <a:gd name="T35" fmla="*/ 0 h 5"/>
                <a:gd name="T36" fmla="*/ 60 w 799"/>
                <a:gd name="T37" fmla="*/ 0 h 5"/>
                <a:gd name="T38" fmla="*/ 60 w 799"/>
                <a:gd name="T39" fmla="*/ 0 h 5"/>
                <a:gd name="T40" fmla="*/ 60 w 799"/>
                <a:gd name="T41" fmla="*/ 3 h 5"/>
                <a:gd name="T42" fmla="*/ 60 w 799"/>
                <a:gd name="T43" fmla="*/ 3 h 5"/>
                <a:gd name="T44" fmla="*/ 60 w 799"/>
                <a:gd name="T45" fmla="*/ 3 h 5"/>
                <a:gd name="T46" fmla="*/ 60 w 799"/>
                <a:gd name="T47" fmla="*/ 3 h 5"/>
                <a:gd name="T48" fmla="*/ 60 w 799"/>
                <a:gd name="T49" fmla="*/ 5 h 5"/>
                <a:gd name="T50" fmla="*/ 57 w 799"/>
                <a:gd name="T51" fmla="*/ 5 h 5"/>
                <a:gd name="T52" fmla="*/ 57 w 799"/>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9" h="5">
                  <a:moveTo>
                    <a:pt x="794" y="5"/>
                  </a:moveTo>
                  <a:lnTo>
                    <a:pt x="716" y="5"/>
                  </a:lnTo>
                  <a:lnTo>
                    <a:pt x="721" y="0"/>
                  </a:lnTo>
                  <a:lnTo>
                    <a:pt x="799" y="0"/>
                  </a:lnTo>
                  <a:lnTo>
                    <a:pt x="794"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7" y="5"/>
                  </a:moveTo>
                  <a:lnTo>
                    <a:pt x="0" y="5"/>
                  </a:lnTo>
                  <a:lnTo>
                    <a:pt x="0" y="0"/>
                  </a:lnTo>
                  <a:lnTo>
                    <a:pt x="60" y="0"/>
                  </a:lnTo>
                  <a:lnTo>
                    <a:pt x="60" y="3"/>
                  </a:lnTo>
                  <a:lnTo>
                    <a:pt x="60" y="5"/>
                  </a:lnTo>
                  <a:lnTo>
                    <a:pt x="57" y="5"/>
                  </a:lnTo>
                  <a:close/>
                </a:path>
              </a:pathLst>
            </a:custGeom>
            <a:solidFill>
              <a:srgbClr val="619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7" name="Freeform 127"/>
            <p:cNvSpPr>
              <a:spLocks noEditPoints="1"/>
            </p:cNvSpPr>
            <p:nvPr/>
          </p:nvSpPr>
          <p:spPr bwMode="auto">
            <a:xfrm>
              <a:off x="89" y="3468"/>
              <a:ext cx="799" cy="5"/>
            </a:xfrm>
            <a:custGeom>
              <a:avLst/>
              <a:gdLst>
                <a:gd name="T0" fmla="*/ 796 w 799"/>
                <a:gd name="T1" fmla="*/ 5 h 5"/>
                <a:gd name="T2" fmla="*/ 719 w 799"/>
                <a:gd name="T3" fmla="*/ 5 h 5"/>
                <a:gd name="T4" fmla="*/ 724 w 799"/>
                <a:gd name="T5" fmla="*/ 0 h 5"/>
                <a:gd name="T6" fmla="*/ 799 w 799"/>
                <a:gd name="T7" fmla="*/ 0 h 5"/>
                <a:gd name="T8" fmla="*/ 796 w 799"/>
                <a:gd name="T9" fmla="*/ 5 h 5"/>
                <a:gd name="T10" fmla="*/ 669 w 799"/>
                <a:gd name="T11" fmla="*/ 5 h 5"/>
                <a:gd name="T12" fmla="*/ 560 w 799"/>
                <a:gd name="T13" fmla="*/ 5 h 5"/>
                <a:gd name="T14" fmla="*/ 560 w 799"/>
                <a:gd name="T15" fmla="*/ 0 h 5"/>
                <a:gd name="T16" fmla="*/ 669 w 799"/>
                <a:gd name="T17" fmla="*/ 0 h 5"/>
                <a:gd name="T18" fmla="*/ 669 w 799"/>
                <a:gd name="T19" fmla="*/ 5 h 5"/>
                <a:gd name="T20" fmla="*/ 288 w 799"/>
                <a:gd name="T21" fmla="*/ 5 h 5"/>
                <a:gd name="T22" fmla="*/ 179 w 799"/>
                <a:gd name="T23" fmla="*/ 5 h 5"/>
                <a:gd name="T24" fmla="*/ 179 w 799"/>
                <a:gd name="T25" fmla="*/ 0 h 5"/>
                <a:gd name="T26" fmla="*/ 288 w 799"/>
                <a:gd name="T27" fmla="*/ 0 h 5"/>
                <a:gd name="T28" fmla="*/ 288 w 799"/>
                <a:gd name="T29" fmla="*/ 5 h 5"/>
                <a:gd name="T30" fmla="*/ 60 w 799"/>
                <a:gd name="T31" fmla="*/ 5 h 5"/>
                <a:gd name="T32" fmla="*/ 0 w 799"/>
                <a:gd name="T33" fmla="*/ 5 h 5"/>
                <a:gd name="T34" fmla="*/ 0 w 799"/>
                <a:gd name="T35" fmla="*/ 0 h 5"/>
                <a:gd name="T36" fmla="*/ 62 w 799"/>
                <a:gd name="T37" fmla="*/ 0 h 5"/>
                <a:gd name="T38" fmla="*/ 62 w 799"/>
                <a:gd name="T39" fmla="*/ 0 h 5"/>
                <a:gd name="T40" fmla="*/ 62 w 799"/>
                <a:gd name="T41" fmla="*/ 2 h 5"/>
                <a:gd name="T42" fmla="*/ 60 w 799"/>
                <a:gd name="T43" fmla="*/ 2 h 5"/>
                <a:gd name="T44" fmla="*/ 60 w 799"/>
                <a:gd name="T45" fmla="*/ 2 h 5"/>
                <a:gd name="T46" fmla="*/ 60 w 799"/>
                <a:gd name="T47" fmla="*/ 2 h 5"/>
                <a:gd name="T48" fmla="*/ 60 w 799"/>
                <a:gd name="T49" fmla="*/ 5 h 5"/>
                <a:gd name="T50" fmla="*/ 60 w 799"/>
                <a:gd name="T51" fmla="*/ 5 h 5"/>
                <a:gd name="T52" fmla="*/ 60 w 799"/>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9" h="5">
                  <a:moveTo>
                    <a:pt x="796" y="5"/>
                  </a:moveTo>
                  <a:lnTo>
                    <a:pt x="719" y="5"/>
                  </a:lnTo>
                  <a:lnTo>
                    <a:pt x="724" y="0"/>
                  </a:lnTo>
                  <a:lnTo>
                    <a:pt x="799" y="0"/>
                  </a:lnTo>
                  <a:lnTo>
                    <a:pt x="796"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60" y="5"/>
                  </a:moveTo>
                  <a:lnTo>
                    <a:pt x="0" y="5"/>
                  </a:lnTo>
                  <a:lnTo>
                    <a:pt x="0" y="0"/>
                  </a:lnTo>
                  <a:lnTo>
                    <a:pt x="62" y="0"/>
                  </a:lnTo>
                  <a:lnTo>
                    <a:pt x="62" y="2"/>
                  </a:lnTo>
                  <a:lnTo>
                    <a:pt x="60" y="2"/>
                  </a:lnTo>
                  <a:lnTo>
                    <a:pt x="60" y="5"/>
                  </a:lnTo>
                  <a:close/>
                </a:path>
              </a:pathLst>
            </a:custGeom>
            <a:solidFill>
              <a:srgbClr val="609A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8" name="Freeform 128"/>
            <p:cNvSpPr>
              <a:spLocks noEditPoints="1"/>
            </p:cNvSpPr>
            <p:nvPr/>
          </p:nvSpPr>
          <p:spPr bwMode="auto">
            <a:xfrm>
              <a:off x="89" y="3463"/>
              <a:ext cx="802" cy="5"/>
            </a:xfrm>
            <a:custGeom>
              <a:avLst/>
              <a:gdLst>
                <a:gd name="T0" fmla="*/ 799 w 802"/>
                <a:gd name="T1" fmla="*/ 5 h 5"/>
                <a:gd name="T2" fmla="*/ 721 w 802"/>
                <a:gd name="T3" fmla="*/ 5 h 5"/>
                <a:gd name="T4" fmla="*/ 726 w 802"/>
                <a:gd name="T5" fmla="*/ 0 h 5"/>
                <a:gd name="T6" fmla="*/ 802 w 802"/>
                <a:gd name="T7" fmla="*/ 0 h 5"/>
                <a:gd name="T8" fmla="*/ 799 w 802"/>
                <a:gd name="T9" fmla="*/ 5 h 5"/>
                <a:gd name="T10" fmla="*/ 669 w 802"/>
                <a:gd name="T11" fmla="*/ 5 h 5"/>
                <a:gd name="T12" fmla="*/ 560 w 802"/>
                <a:gd name="T13" fmla="*/ 5 h 5"/>
                <a:gd name="T14" fmla="*/ 560 w 802"/>
                <a:gd name="T15" fmla="*/ 0 h 5"/>
                <a:gd name="T16" fmla="*/ 669 w 802"/>
                <a:gd name="T17" fmla="*/ 0 h 5"/>
                <a:gd name="T18" fmla="*/ 669 w 802"/>
                <a:gd name="T19" fmla="*/ 5 h 5"/>
                <a:gd name="T20" fmla="*/ 288 w 802"/>
                <a:gd name="T21" fmla="*/ 5 h 5"/>
                <a:gd name="T22" fmla="*/ 179 w 802"/>
                <a:gd name="T23" fmla="*/ 5 h 5"/>
                <a:gd name="T24" fmla="*/ 179 w 802"/>
                <a:gd name="T25" fmla="*/ 0 h 5"/>
                <a:gd name="T26" fmla="*/ 288 w 802"/>
                <a:gd name="T27" fmla="*/ 0 h 5"/>
                <a:gd name="T28" fmla="*/ 288 w 802"/>
                <a:gd name="T29" fmla="*/ 5 h 5"/>
                <a:gd name="T30" fmla="*/ 60 w 802"/>
                <a:gd name="T31" fmla="*/ 5 h 5"/>
                <a:gd name="T32" fmla="*/ 0 w 802"/>
                <a:gd name="T33" fmla="*/ 5 h 5"/>
                <a:gd name="T34" fmla="*/ 0 w 802"/>
                <a:gd name="T35" fmla="*/ 0 h 5"/>
                <a:gd name="T36" fmla="*/ 65 w 802"/>
                <a:gd name="T37" fmla="*/ 0 h 5"/>
                <a:gd name="T38" fmla="*/ 65 w 802"/>
                <a:gd name="T39" fmla="*/ 0 h 5"/>
                <a:gd name="T40" fmla="*/ 62 w 802"/>
                <a:gd name="T41" fmla="*/ 3 h 5"/>
                <a:gd name="T42" fmla="*/ 62 w 802"/>
                <a:gd name="T43" fmla="*/ 3 h 5"/>
                <a:gd name="T44" fmla="*/ 62 w 802"/>
                <a:gd name="T45" fmla="*/ 3 h 5"/>
                <a:gd name="T46" fmla="*/ 62 w 802"/>
                <a:gd name="T47" fmla="*/ 3 h 5"/>
                <a:gd name="T48" fmla="*/ 62 w 802"/>
                <a:gd name="T49" fmla="*/ 5 h 5"/>
                <a:gd name="T50" fmla="*/ 60 w 802"/>
                <a:gd name="T51" fmla="*/ 5 h 5"/>
                <a:gd name="T52" fmla="*/ 60 w 802"/>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2" h="5">
                  <a:moveTo>
                    <a:pt x="799" y="5"/>
                  </a:moveTo>
                  <a:lnTo>
                    <a:pt x="721" y="5"/>
                  </a:lnTo>
                  <a:lnTo>
                    <a:pt x="726" y="0"/>
                  </a:lnTo>
                  <a:lnTo>
                    <a:pt x="802" y="0"/>
                  </a:lnTo>
                  <a:lnTo>
                    <a:pt x="799"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60" y="5"/>
                  </a:moveTo>
                  <a:lnTo>
                    <a:pt x="0" y="5"/>
                  </a:lnTo>
                  <a:lnTo>
                    <a:pt x="0" y="0"/>
                  </a:lnTo>
                  <a:lnTo>
                    <a:pt x="65" y="0"/>
                  </a:lnTo>
                  <a:lnTo>
                    <a:pt x="62" y="3"/>
                  </a:lnTo>
                  <a:lnTo>
                    <a:pt x="62" y="5"/>
                  </a:lnTo>
                  <a:lnTo>
                    <a:pt x="60" y="5"/>
                  </a:lnTo>
                  <a:close/>
                </a:path>
              </a:pathLst>
            </a:custGeom>
            <a:solidFill>
              <a:srgbClr val="639B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9" name="Freeform 129"/>
            <p:cNvSpPr>
              <a:spLocks noEditPoints="1"/>
            </p:cNvSpPr>
            <p:nvPr/>
          </p:nvSpPr>
          <p:spPr bwMode="auto">
            <a:xfrm>
              <a:off x="89" y="3461"/>
              <a:ext cx="804" cy="7"/>
            </a:xfrm>
            <a:custGeom>
              <a:avLst/>
              <a:gdLst>
                <a:gd name="T0" fmla="*/ 799 w 804"/>
                <a:gd name="T1" fmla="*/ 29 h 6"/>
                <a:gd name="T2" fmla="*/ 724 w 804"/>
                <a:gd name="T3" fmla="*/ 29 h 6"/>
                <a:gd name="T4" fmla="*/ 729 w 804"/>
                <a:gd name="T5" fmla="*/ 0 h 6"/>
                <a:gd name="T6" fmla="*/ 804 w 804"/>
                <a:gd name="T7" fmla="*/ 0 h 6"/>
                <a:gd name="T8" fmla="*/ 799 w 804"/>
                <a:gd name="T9" fmla="*/ 29 h 6"/>
                <a:gd name="T10" fmla="*/ 669 w 804"/>
                <a:gd name="T11" fmla="*/ 29 h 6"/>
                <a:gd name="T12" fmla="*/ 560 w 804"/>
                <a:gd name="T13" fmla="*/ 29 h 6"/>
                <a:gd name="T14" fmla="*/ 560 w 804"/>
                <a:gd name="T15" fmla="*/ 0 h 6"/>
                <a:gd name="T16" fmla="*/ 669 w 804"/>
                <a:gd name="T17" fmla="*/ 0 h 6"/>
                <a:gd name="T18" fmla="*/ 669 w 804"/>
                <a:gd name="T19" fmla="*/ 29 h 6"/>
                <a:gd name="T20" fmla="*/ 288 w 804"/>
                <a:gd name="T21" fmla="*/ 29 h 6"/>
                <a:gd name="T22" fmla="*/ 179 w 804"/>
                <a:gd name="T23" fmla="*/ 29 h 6"/>
                <a:gd name="T24" fmla="*/ 179 w 804"/>
                <a:gd name="T25" fmla="*/ 0 h 6"/>
                <a:gd name="T26" fmla="*/ 288 w 804"/>
                <a:gd name="T27" fmla="*/ 0 h 6"/>
                <a:gd name="T28" fmla="*/ 288 w 804"/>
                <a:gd name="T29" fmla="*/ 29 h 6"/>
                <a:gd name="T30" fmla="*/ 62 w 804"/>
                <a:gd name="T31" fmla="*/ 29 h 6"/>
                <a:gd name="T32" fmla="*/ 0 w 804"/>
                <a:gd name="T33" fmla="*/ 29 h 6"/>
                <a:gd name="T34" fmla="*/ 0 w 804"/>
                <a:gd name="T35" fmla="*/ 0 h 6"/>
                <a:gd name="T36" fmla="*/ 68 w 804"/>
                <a:gd name="T37" fmla="*/ 0 h 6"/>
                <a:gd name="T38" fmla="*/ 65 w 804"/>
                <a:gd name="T39" fmla="*/ 0 h 6"/>
                <a:gd name="T40" fmla="*/ 65 w 804"/>
                <a:gd name="T41" fmla="*/ 18 h 6"/>
                <a:gd name="T42" fmla="*/ 65 w 804"/>
                <a:gd name="T43" fmla="*/ 18 h 6"/>
                <a:gd name="T44" fmla="*/ 65 w 804"/>
                <a:gd name="T45" fmla="*/ 18 h 6"/>
                <a:gd name="T46" fmla="*/ 65 w 804"/>
                <a:gd name="T47" fmla="*/ 18 h 6"/>
                <a:gd name="T48" fmla="*/ 62 w 804"/>
                <a:gd name="T49" fmla="*/ 29 h 6"/>
                <a:gd name="T50" fmla="*/ 62 w 804"/>
                <a:gd name="T51" fmla="*/ 29 h 6"/>
                <a:gd name="T52" fmla="*/ 62 w 804"/>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4" h="6">
                  <a:moveTo>
                    <a:pt x="799" y="6"/>
                  </a:moveTo>
                  <a:lnTo>
                    <a:pt x="724" y="6"/>
                  </a:lnTo>
                  <a:lnTo>
                    <a:pt x="729" y="0"/>
                  </a:lnTo>
                  <a:lnTo>
                    <a:pt x="804" y="0"/>
                  </a:lnTo>
                  <a:lnTo>
                    <a:pt x="799"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62" y="6"/>
                  </a:moveTo>
                  <a:lnTo>
                    <a:pt x="0" y="6"/>
                  </a:lnTo>
                  <a:lnTo>
                    <a:pt x="0" y="0"/>
                  </a:lnTo>
                  <a:lnTo>
                    <a:pt x="68" y="0"/>
                  </a:lnTo>
                  <a:lnTo>
                    <a:pt x="65" y="0"/>
                  </a:lnTo>
                  <a:lnTo>
                    <a:pt x="65" y="3"/>
                  </a:lnTo>
                  <a:lnTo>
                    <a:pt x="62" y="6"/>
                  </a:lnTo>
                  <a:close/>
                </a:path>
              </a:pathLst>
            </a:custGeom>
            <a:solidFill>
              <a:srgbClr val="639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0" name="Freeform 130"/>
            <p:cNvSpPr>
              <a:spLocks noEditPoints="1"/>
            </p:cNvSpPr>
            <p:nvPr/>
          </p:nvSpPr>
          <p:spPr bwMode="auto">
            <a:xfrm>
              <a:off x="89" y="3459"/>
              <a:ext cx="806" cy="5"/>
            </a:xfrm>
            <a:custGeom>
              <a:avLst/>
              <a:gdLst>
                <a:gd name="T0" fmla="*/ 792 w 807"/>
                <a:gd name="T1" fmla="*/ 5 h 5"/>
                <a:gd name="T2" fmla="*/ 716 w 807"/>
                <a:gd name="T3" fmla="*/ 5 h 5"/>
                <a:gd name="T4" fmla="*/ 722 w 807"/>
                <a:gd name="T5" fmla="*/ 0 h 5"/>
                <a:gd name="T6" fmla="*/ 797 w 807"/>
                <a:gd name="T7" fmla="*/ 0 h 5"/>
                <a:gd name="T8" fmla="*/ 792 w 807"/>
                <a:gd name="T9" fmla="*/ 5 h 5"/>
                <a:gd name="T10" fmla="*/ 659 w 807"/>
                <a:gd name="T11" fmla="*/ 5 h 5"/>
                <a:gd name="T12" fmla="*/ 550 w 807"/>
                <a:gd name="T13" fmla="*/ 5 h 5"/>
                <a:gd name="T14" fmla="*/ 550 w 807"/>
                <a:gd name="T15" fmla="*/ 0 h 5"/>
                <a:gd name="T16" fmla="*/ 659 w 807"/>
                <a:gd name="T17" fmla="*/ 0 h 5"/>
                <a:gd name="T18" fmla="*/ 659 w 807"/>
                <a:gd name="T19" fmla="*/ 5 h 5"/>
                <a:gd name="T20" fmla="*/ 288 w 807"/>
                <a:gd name="T21" fmla="*/ 5 h 5"/>
                <a:gd name="T22" fmla="*/ 179 w 807"/>
                <a:gd name="T23" fmla="*/ 5 h 5"/>
                <a:gd name="T24" fmla="*/ 179 w 807"/>
                <a:gd name="T25" fmla="*/ 0 h 5"/>
                <a:gd name="T26" fmla="*/ 288 w 807"/>
                <a:gd name="T27" fmla="*/ 0 h 5"/>
                <a:gd name="T28" fmla="*/ 288 w 807"/>
                <a:gd name="T29" fmla="*/ 5 h 5"/>
                <a:gd name="T30" fmla="*/ 65 w 807"/>
                <a:gd name="T31" fmla="*/ 5 h 5"/>
                <a:gd name="T32" fmla="*/ 0 w 807"/>
                <a:gd name="T33" fmla="*/ 5 h 5"/>
                <a:gd name="T34" fmla="*/ 0 w 807"/>
                <a:gd name="T35" fmla="*/ 0 h 5"/>
                <a:gd name="T36" fmla="*/ 70 w 807"/>
                <a:gd name="T37" fmla="*/ 0 h 5"/>
                <a:gd name="T38" fmla="*/ 70 w 807"/>
                <a:gd name="T39" fmla="*/ 0 h 5"/>
                <a:gd name="T40" fmla="*/ 68 w 807"/>
                <a:gd name="T41" fmla="*/ 2 h 5"/>
                <a:gd name="T42" fmla="*/ 68 w 807"/>
                <a:gd name="T43" fmla="*/ 2 h 5"/>
                <a:gd name="T44" fmla="*/ 68 w 807"/>
                <a:gd name="T45" fmla="*/ 2 h 5"/>
                <a:gd name="T46" fmla="*/ 68 w 807"/>
                <a:gd name="T47" fmla="*/ 2 h 5"/>
                <a:gd name="T48" fmla="*/ 65 w 807"/>
                <a:gd name="T49" fmla="*/ 5 h 5"/>
                <a:gd name="T50" fmla="*/ 65 w 807"/>
                <a:gd name="T51" fmla="*/ 5 h 5"/>
                <a:gd name="T52" fmla="*/ 65 w 807"/>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7" h="5">
                  <a:moveTo>
                    <a:pt x="802" y="5"/>
                  </a:moveTo>
                  <a:lnTo>
                    <a:pt x="726" y="5"/>
                  </a:lnTo>
                  <a:lnTo>
                    <a:pt x="732" y="0"/>
                  </a:lnTo>
                  <a:lnTo>
                    <a:pt x="807" y="0"/>
                  </a:lnTo>
                  <a:lnTo>
                    <a:pt x="802"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65" y="5"/>
                  </a:moveTo>
                  <a:lnTo>
                    <a:pt x="0" y="5"/>
                  </a:lnTo>
                  <a:lnTo>
                    <a:pt x="0" y="0"/>
                  </a:lnTo>
                  <a:lnTo>
                    <a:pt x="70" y="0"/>
                  </a:lnTo>
                  <a:lnTo>
                    <a:pt x="68" y="2"/>
                  </a:lnTo>
                  <a:lnTo>
                    <a:pt x="65" y="5"/>
                  </a:lnTo>
                  <a:close/>
                </a:path>
              </a:pathLst>
            </a:custGeom>
            <a:solidFill>
              <a:srgbClr val="659D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1" name="Freeform 131"/>
            <p:cNvSpPr>
              <a:spLocks noEditPoints="1"/>
            </p:cNvSpPr>
            <p:nvPr/>
          </p:nvSpPr>
          <p:spPr bwMode="auto">
            <a:xfrm>
              <a:off x="89" y="3456"/>
              <a:ext cx="809" cy="5"/>
            </a:xfrm>
            <a:custGeom>
              <a:avLst/>
              <a:gdLst>
                <a:gd name="T0" fmla="*/ 804 w 809"/>
                <a:gd name="T1" fmla="*/ 5 h 5"/>
                <a:gd name="T2" fmla="*/ 729 w 809"/>
                <a:gd name="T3" fmla="*/ 5 h 5"/>
                <a:gd name="T4" fmla="*/ 734 w 809"/>
                <a:gd name="T5" fmla="*/ 0 h 5"/>
                <a:gd name="T6" fmla="*/ 809 w 809"/>
                <a:gd name="T7" fmla="*/ 0 h 5"/>
                <a:gd name="T8" fmla="*/ 804 w 809"/>
                <a:gd name="T9" fmla="*/ 5 h 5"/>
                <a:gd name="T10" fmla="*/ 669 w 809"/>
                <a:gd name="T11" fmla="*/ 5 h 5"/>
                <a:gd name="T12" fmla="*/ 560 w 809"/>
                <a:gd name="T13" fmla="*/ 5 h 5"/>
                <a:gd name="T14" fmla="*/ 560 w 809"/>
                <a:gd name="T15" fmla="*/ 0 h 5"/>
                <a:gd name="T16" fmla="*/ 669 w 809"/>
                <a:gd name="T17" fmla="*/ 0 h 5"/>
                <a:gd name="T18" fmla="*/ 669 w 809"/>
                <a:gd name="T19" fmla="*/ 5 h 5"/>
                <a:gd name="T20" fmla="*/ 288 w 809"/>
                <a:gd name="T21" fmla="*/ 5 h 5"/>
                <a:gd name="T22" fmla="*/ 179 w 809"/>
                <a:gd name="T23" fmla="*/ 5 h 5"/>
                <a:gd name="T24" fmla="*/ 179 w 809"/>
                <a:gd name="T25" fmla="*/ 0 h 5"/>
                <a:gd name="T26" fmla="*/ 288 w 809"/>
                <a:gd name="T27" fmla="*/ 0 h 5"/>
                <a:gd name="T28" fmla="*/ 288 w 809"/>
                <a:gd name="T29" fmla="*/ 5 h 5"/>
                <a:gd name="T30" fmla="*/ 68 w 809"/>
                <a:gd name="T31" fmla="*/ 5 h 5"/>
                <a:gd name="T32" fmla="*/ 0 w 809"/>
                <a:gd name="T33" fmla="*/ 5 h 5"/>
                <a:gd name="T34" fmla="*/ 0 w 809"/>
                <a:gd name="T35" fmla="*/ 0 h 5"/>
                <a:gd name="T36" fmla="*/ 75 w 809"/>
                <a:gd name="T37" fmla="*/ 0 h 5"/>
                <a:gd name="T38" fmla="*/ 73 w 809"/>
                <a:gd name="T39" fmla="*/ 0 h 5"/>
                <a:gd name="T40" fmla="*/ 73 w 809"/>
                <a:gd name="T41" fmla="*/ 0 h 5"/>
                <a:gd name="T42" fmla="*/ 70 w 809"/>
                <a:gd name="T43" fmla="*/ 3 h 5"/>
                <a:gd name="T44" fmla="*/ 70 w 809"/>
                <a:gd name="T45" fmla="*/ 3 h 5"/>
                <a:gd name="T46" fmla="*/ 70 w 809"/>
                <a:gd name="T47" fmla="*/ 3 h 5"/>
                <a:gd name="T48" fmla="*/ 68 w 809"/>
                <a:gd name="T49" fmla="*/ 3 h 5"/>
                <a:gd name="T50" fmla="*/ 68 w 809"/>
                <a:gd name="T51" fmla="*/ 5 h 5"/>
                <a:gd name="T52" fmla="*/ 68 w 809"/>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9" h="5">
                  <a:moveTo>
                    <a:pt x="804" y="5"/>
                  </a:moveTo>
                  <a:lnTo>
                    <a:pt x="729" y="5"/>
                  </a:lnTo>
                  <a:lnTo>
                    <a:pt x="734" y="0"/>
                  </a:lnTo>
                  <a:lnTo>
                    <a:pt x="809" y="0"/>
                  </a:lnTo>
                  <a:lnTo>
                    <a:pt x="804"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68" y="5"/>
                  </a:moveTo>
                  <a:lnTo>
                    <a:pt x="0" y="5"/>
                  </a:lnTo>
                  <a:lnTo>
                    <a:pt x="0" y="0"/>
                  </a:lnTo>
                  <a:lnTo>
                    <a:pt x="75" y="0"/>
                  </a:lnTo>
                  <a:lnTo>
                    <a:pt x="73" y="0"/>
                  </a:lnTo>
                  <a:lnTo>
                    <a:pt x="70" y="3"/>
                  </a:lnTo>
                  <a:lnTo>
                    <a:pt x="68" y="3"/>
                  </a:lnTo>
                  <a:lnTo>
                    <a:pt x="68" y="5"/>
                  </a:lnTo>
                  <a:close/>
                </a:path>
              </a:pathLst>
            </a:custGeom>
            <a:solidFill>
              <a:srgbClr val="649E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2" name="Freeform 132"/>
            <p:cNvSpPr>
              <a:spLocks noEditPoints="1"/>
            </p:cNvSpPr>
            <p:nvPr/>
          </p:nvSpPr>
          <p:spPr bwMode="auto">
            <a:xfrm>
              <a:off x="89" y="3454"/>
              <a:ext cx="811" cy="5"/>
            </a:xfrm>
            <a:custGeom>
              <a:avLst/>
              <a:gdLst>
                <a:gd name="T0" fmla="*/ 797 w 812"/>
                <a:gd name="T1" fmla="*/ 5 h 5"/>
                <a:gd name="T2" fmla="*/ 722 w 812"/>
                <a:gd name="T3" fmla="*/ 5 h 5"/>
                <a:gd name="T4" fmla="*/ 724 w 812"/>
                <a:gd name="T5" fmla="*/ 0 h 5"/>
                <a:gd name="T6" fmla="*/ 802 w 812"/>
                <a:gd name="T7" fmla="*/ 0 h 5"/>
                <a:gd name="T8" fmla="*/ 797 w 812"/>
                <a:gd name="T9" fmla="*/ 5 h 5"/>
                <a:gd name="T10" fmla="*/ 659 w 812"/>
                <a:gd name="T11" fmla="*/ 5 h 5"/>
                <a:gd name="T12" fmla="*/ 550 w 812"/>
                <a:gd name="T13" fmla="*/ 5 h 5"/>
                <a:gd name="T14" fmla="*/ 550 w 812"/>
                <a:gd name="T15" fmla="*/ 0 h 5"/>
                <a:gd name="T16" fmla="*/ 659 w 812"/>
                <a:gd name="T17" fmla="*/ 0 h 5"/>
                <a:gd name="T18" fmla="*/ 659 w 812"/>
                <a:gd name="T19" fmla="*/ 5 h 5"/>
                <a:gd name="T20" fmla="*/ 288 w 812"/>
                <a:gd name="T21" fmla="*/ 5 h 5"/>
                <a:gd name="T22" fmla="*/ 179 w 812"/>
                <a:gd name="T23" fmla="*/ 5 h 5"/>
                <a:gd name="T24" fmla="*/ 179 w 812"/>
                <a:gd name="T25" fmla="*/ 0 h 5"/>
                <a:gd name="T26" fmla="*/ 288 w 812"/>
                <a:gd name="T27" fmla="*/ 0 h 5"/>
                <a:gd name="T28" fmla="*/ 288 w 812"/>
                <a:gd name="T29" fmla="*/ 5 h 5"/>
                <a:gd name="T30" fmla="*/ 70 w 812"/>
                <a:gd name="T31" fmla="*/ 5 h 5"/>
                <a:gd name="T32" fmla="*/ 0 w 812"/>
                <a:gd name="T33" fmla="*/ 5 h 5"/>
                <a:gd name="T34" fmla="*/ 0 w 812"/>
                <a:gd name="T35" fmla="*/ 0 h 5"/>
                <a:gd name="T36" fmla="*/ 81 w 812"/>
                <a:gd name="T37" fmla="*/ 0 h 5"/>
                <a:gd name="T38" fmla="*/ 78 w 812"/>
                <a:gd name="T39" fmla="*/ 0 h 5"/>
                <a:gd name="T40" fmla="*/ 78 w 812"/>
                <a:gd name="T41" fmla="*/ 0 h 5"/>
                <a:gd name="T42" fmla="*/ 75 w 812"/>
                <a:gd name="T43" fmla="*/ 2 h 5"/>
                <a:gd name="T44" fmla="*/ 75 w 812"/>
                <a:gd name="T45" fmla="*/ 2 h 5"/>
                <a:gd name="T46" fmla="*/ 73 w 812"/>
                <a:gd name="T47" fmla="*/ 2 h 5"/>
                <a:gd name="T48" fmla="*/ 73 w 812"/>
                <a:gd name="T49" fmla="*/ 2 h 5"/>
                <a:gd name="T50" fmla="*/ 70 w 812"/>
                <a:gd name="T51" fmla="*/ 5 h 5"/>
                <a:gd name="T52" fmla="*/ 70 w 812"/>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12" h="5">
                  <a:moveTo>
                    <a:pt x="807" y="5"/>
                  </a:moveTo>
                  <a:lnTo>
                    <a:pt x="732" y="5"/>
                  </a:lnTo>
                  <a:lnTo>
                    <a:pt x="734" y="0"/>
                  </a:lnTo>
                  <a:lnTo>
                    <a:pt x="812" y="0"/>
                  </a:lnTo>
                  <a:lnTo>
                    <a:pt x="807"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70" y="5"/>
                  </a:moveTo>
                  <a:lnTo>
                    <a:pt x="0" y="5"/>
                  </a:lnTo>
                  <a:lnTo>
                    <a:pt x="0" y="0"/>
                  </a:lnTo>
                  <a:lnTo>
                    <a:pt x="81" y="0"/>
                  </a:lnTo>
                  <a:lnTo>
                    <a:pt x="78" y="0"/>
                  </a:lnTo>
                  <a:lnTo>
                    <a:pt x="75" y="2"/>
                  </a:lnTo>
                  <a:lnTo>
                    <a:pt x="73" y="2"/>
                  </a:lnTo>
                  <a:lnTo>
                    <a:pt x="70" y="5"/>
                  </a:lnTo>
                  <a:close/>
                </a:path>
              </a:pathLst>
            </a:custGeom>
            <a:solidFill>
              <a:srgbClr val="679F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3" name="Freeform 133"/>
            <p:cNvSpPr>
              <a:spLocks noEditPoints="1"/>
            </p:cNvSpPr>
            <p:nvPr/>
          </p:nvSpPr>
          <p:spPr bwMode="auto">
            <a:xfrm>
              <a:off x="89" y="3452"/>
              <a:ext cx="811" cy="5"/>
            </a:xfrm>
            <a:custGeom>
              <a:avLst/>
              <a:gdLst>
                <a:gd name="T0" fmla="*/ 799 w 812"/>
                <a:gd name="T1" fmla="*/ 5 h 5"/>
                <a:gd name="T2" fmla="*/ 724 w 812"/>
                <a:gd name="T3" fmla="*/ 5 h 5"/>
                <a:gd name="T4" fmla="*/ 727 w 812"/>
                <a:gd name="T5" fmla="*/ 0 h 5"/>
                <a:gd name="T6" fmla="*/ 802 w 812"/>
                <a:gd name="T7" fmla="*/ 0 h 5"/>
                <a:gd name="T8" fmla="*/ 799 w 812"/>
                <a:gd name="T9" fmla="*/ 5 h 5"/>
                <a:gd name="T10" fmla="*/ 659 w 812"/>
                <a:gd name="T11" fmla="*/ 5 h 5"/>
                <a:gd name="T12" fmla="*/ 550 w 812"/>
                <a:gd name="T13" fmla="*/ 5 h 5"/>
                <a:gd name="T14" fmla="*/ 550 w 812"/>
                <a:gd name="T15" fmla="*/ 0 h 5"/>
                <a:gd name="T16" fmla="*/ 659 w 812"/>
                <a:gd name="T17" fmla="*/ 0 h 5"/>
                <a:gd name="T18" fmla="*/ 659 w 812"/>
                <a:gd name="T19" fmla="*/ 5 h 5"/>
                <a:gd name="T20" fmla="*/ 288 w 812"/>
                <a:gd name="T21" fmla="*/ 5 h 5"/>
                <a:gd name="T22" fmla="*/ 179 w 812"/>
                <a:gd name="T23" fmla="*/ 5 h 5"/>
                <a:gd name="T24" fmla="*/ 179 w 812"/>
                <a:gd name="T25" fmla="*/ 0 h 5"/>
                <a:gd name="T26" fmla="*/ 288 w 812"/>
                <a:gd name="T27" fmla="*/ 0 h 5"/>
                <a:gd name="T28" fmla="*/ 288 w 812"/>
                <a:gd name="T29" fmla="*/ 5 h 5"/>
                <a:gd name="T30" fmla="*/ 75 w 812"/>
                <a:gd name="T31" fmla="*/ 5 h 5"/>
                <a:gd name="T32" fmla="*/ 0 w 812"/>
                <a:gd name="T33" fmla="*/ 5 h 5"/>
                <a:gd name="T34" fmla="*/ 0 w 812"/>
                <a:gd name="T35" fmla="*/ 0 h 5"/>
                <a:gd name="T36" fmla="*/ 88 w 812"/>
                <a:gd name="T37" fmla="*/ 0 h 5"/>
                <a:gd name="T38" fmla="*/ 86 w 812"/>
                <a:gd name="T39" fmla="*/ 0 h 5"/>
                <a:gd name="T40" fmla="*/ 86 w 812"/>
                <a:gd name="T41" fmla="*/ 0 h 5"/>
                <a:gd name="T42" fmla="*/ 83 w 812"/>
                <a:gd name="T43" fmla="*/ 3 h 5"/>
                <a:gd name="T44" fmla="*/ 81 w 812"/>
                <a:gd name="T45" fmla="*/ 3 h 5"/>
                <a:gd name="T46" fmla="*/ 78 w 812"/>
                <a:gd name="T47" fmla="*/ 3 h 5"/>
                <a:gd name="T48" fmla="*/ 78 w 812"/>
                <a:gd name="T49" fmla="*/ 3 h 5"/>
                <a:gd name="T50" fmla="*/ 75 w 812"/>
                <a:gd name="T51" fmla="*/ 5 h 5"/>
                <a:gd name="T52" fmla="*/ 75 w 812"/>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12" h="5">
                  <a:moveTo>
                    <a:pt x="809" y="5"/>
                  </a:moveTo>
                  <a:lnTo>
                    <a:pt x="734" y="5"/>
                  </a:lnTo>
                  <a:lnTo>
                    <a:pt x="737" y="0"/>
                  </a:lnTo>
                  <a:lnTo>
                    <a:pt x="812" y="0"/>
                  </a:lnTo>
                  <a:lnTo>
                    <a:pt x="809"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75" y="5"/>
                  </a:moveTo>
                  <a:lnTo>
                    <a:pt x="0" y="5"/>
                  </a:lnTo>
                  <a:lnTo>
                    <a:pt x="0" y="0"/>
                  </a:lnTo>
                  <a:lnTo>
                    <a:pt x="88" y="0"/>
                  </a:lnTo>
                  <a:lnTo>
                    <a:pt x="86" y="0"/>
                  </a:lnTo>
                  <a:lnTo>
                    <a:pt x="83" y="3"/>
                  </a:lnTo>
                  <a:lnTo>
                    <a:pt x="81" y="3"/>
                  </a:lnTo>
                  <a:lnTo>
                    <a:pt x="78" y="3"/>
                  </a:lnTo>
                  <a:lnTo>
                    <a:pt x="75" y="5"/>
                  </a:lnTo>
                  <a:close/>
                </a:path>
              </a:pathLst>
            </a:custGeom>
            <a:solidFill>
              <a:srgbClr val="66A1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4" name="Freeform 134"/>
            <p:cNvSpPr>
              <a:spLocks noEditPoints="1"/>
            </p:cNvSpPr>
            <p:nvPr/>
          </p:nvSpPr>
          <p:spPr bwMode="auto">
            <a:xfrm>
              <a:off x="89" y="3447"/>
              <a:ext cx="816" cy="7"/>
            </a:xfrm>
            <a:custGeom>
              <a:avLst/>
              <a:gdLst>
                <a:gd name="T0" fmla="*/ 822 w 815"/>
                <a:gd name="T1" fmla="*/ 29 h 6"/>
                <a:gd name="T2" fmla="*/ 744 w 815"/>
                <a:gd name="T3" fmla="*/ 29 h 6"/>
                <a:gd name="T4" fmla="*/ 749 w 815"/>
                <a:gd name="T5" fmla="*/ 0 h 6"/>
                <a:gd name="T6" fmla="*/ 825 w 815"/>
                <a:gd name="T7" fmla="*/ 0 h 6"/>
                <a:gd name="T8" fmla="*/ 822 w 815"/>
                <a:gd name="T9" fmla="*/ 29 h 6"/>
                <a:gd name="T10" fmla="*/ 679 w 815"/>
                <a:gd name="T11" fmla="*/ 29 h 6"/>
                <a:gd name="T12" fmla="*/ 570 w 815"/>
                <a:gd name="T13" fmla="*/ 29 h 6"/>
                <a:gd name="T14" fmla="*/ 570 w 815"/>
                <a:gd name="T15" fmla="*/ 0 h 6"/>
                <a:gd name="T16" fmla="*/ 679 w 815"/>
                <a:gd name="T17" fmla="*/ 0 h 6"/>
                <a:gd name="T18" fmla="*/ 679 w 815"/>
                <a:gd name="T19" fmla="*/ 29 h 6"/>
                <a:gd name="T20" fmla="*/ 288 w 815"/>
                <a:gd name="T21" fmla="*/ 29 h 6"/>
                <a:gd name="T22" fmla="*/ 179 w 815"/>
                <a:gd name="T23" fmla="*/ 29 h 6"/>
                <a:gd name="T24" fmla="*/ 179 w 815"/>
                <a:gd name="T25" fmla="*/ 0 h 6"/>
                <a:gd name="T26" fmla="*/ 288 w 815"/>
                <a:gd name="T27" fmla="*/ 0 h 6"/>
                <a:gd name="T28" fmla="*/ 288 w 815"/>
                <a:gd name="T29" fmla="*/ 29 h 6"/>
                <a:gd name="T30" fmla="*/ 81 w 815"/>
                <a:gd name="T31" fmla="*/ 29 h 6"/>
                <a:gd name="T32" fmla="*/ 0 w 815"/>
                <a:gd name="T33" fmla="*/ 29 h 6"/>
                <a:gd name="T34" fmla="*/ 0 w 815"/>
                <a:gd name="T35" fmla="*/ 0 h 6"/>
                <a:gd name="T36" fmla="*/ 101 w 815"/>
                <a:gd name="T37" fmla="*/ 0 h 6"/>
                <a:gd name="T38" fmla="*/ 99 w 815"/>
                <a:gd name="T39" fmla="*/ 0 h 6"/>
                <a:gd name="T40" fmla="*/ 96 w 815"/>
                <a:gd name="T41" fmla="*/ 0 h 6"/>
                <a:gd name="T42" fmla="*/ 94 w 815"/>
                <a:gd name="T43" fmla="*/ 18 h 6"/>
                <a:gd name="T44" fmla="*/ 91 w 815"/>
                <a:gd name="T45" fmla="*/ 18 h 6"/>
                <a:gd name="T46" fmla="*/ 88 w 815"/>
                <a:gd name="T47" fmla="*/ 18 h 6"/>
                <a:gd name="T48" fmla="*/ 86 w 815"/>
                <a:gd name="T49" fmla="*/ 18 h 6"/>
                <a:gd name="T50" fmla="*/ 83 w 815"/>
                <a:gd name="T51" fmla="*/ 29 h 6"/>
                <a:gd name="T52" fmla="*/ 81 w 815"/>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15" h="6">
                  <a:moveTo>
                    <a:pt x="812" y="6"/>
                  </a:moveTo>
                  <a:lnTo>
                    <a:pt x="734" y="6"/>
                  </a:lnTo>
                  <a:lnTo>
                    <a:pt x="739" y="0"/>
                  </a:lnTo>
                  <a:lnTo>
                    <a:pt x="815" y="0"/>
                  </a:lnTo>
                  <a:lnTo>
                    <a:pt x="812"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81" y="6"/>
                  </a:moveTo>
                  <a:lnTo>
                    <a:pt x="0" y="6"/>
                  </a:lnTo>
                  <a:lnTo>
                    <a:pt x="0" y="0"/>
                  </a:lnTo>
                  <a:lnTo>
                    <a:pt x="101" y="0"/>
                  </a:lnTo>
                  <a:lnTo>
                    <a:pt x="99" y="0"/>
                  </a:lnTo>
                  <a:lnTo>
                    <a:pt x="96" y="0"/>
                  </a:lnTo>
                  <a:lnTo>
                    <a:pt x="94" y="3"/>
                  </a:lnTo>
                  <a:lnTo>
                    <a:pt x="91" y="3"/>
                  </a:lnTo>
                  <a:lnTo>
                    <a:pt x="88" y="3"/>
                  </a:lnTo>
                  <a:lnTo>
                    <a:pt x="86" y="3"/>
                  </a:lnTo>
                  <a:lnTo>
                    <a:pt x="83" y="6"/>
                  </a:lnTo>
                  <a:lnTo>
                    <a:pt x="81" y="6"/>
                  </a:lnTo>
                  <a:close/>
                </a:path>
              </a:pathLst>
            </a:custGeom>
            <a:solidFill>
              <a:srgbClr val="66A1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5" name="Freeform 135"/>
            <p:cNvSpPr>
              <a:spLocks noEditPoints="1"/>
            </p:cNvSpPr>
            <p:nvPr/>
          </p:nvSpPr>
          <p:spPr bwMode="auto">
            <a:xfrm>
              <a:off x="89" y="3447"/>
              <a:ext cx="816" cy="5"/>
            </a:xfrm>
            <a:custGeom>
              <a:avLst/>
              <a:gdLst>
                <a:gd name="T0" fmla="*/ 802 w 817"/>
                <a:gd name="T1" fmla="*/ 5 h 5"/>
                <a:gd name="T2" fmla="*/ 727 w 817"/>
                <a:gd name="T3" fmla="*/ 5 h 5"/>
                <a:gd name="T4" fmla="*/ 732 w 817"/>
                <a:gd name="T5" fmla="*/ 0 h 5"/>
                <a:gd name="T6" fmla="*/ 807 w 817"/>
                <a:gd name="T7" fmla="*/ 0 h 5"/>
                <a:gd name="T8" fmla="*/ 802 w 817"/>
                <a:gd name="T9" fmla="*/ 5 h 5"/>
                <a:gd name="T10" fmla="*/ 659 w 817"/>
                <a:gd name="T11" fmla="*/ 5 h 5"/>
                <a:gd name="T12" fmla="*/ 550 w 817"/>
                <a:gd name="T13" fmla="*/ 5 h 5"/>
                <a:gd name="T14" fmla="*/ 550 w 817"/>
                <a:gd name="T15" fmla="*/ 0 h 5"/>
                <a:gd name="T16" fmla="*/ 659 w 817"/>
                <a:gd name="T17" fmla="*/ 0 h 5"/>
                <a:gd name="T18" fmla="*/ 659 w 817"/>
                <a:gd name="T19" fmla="*/ 5 h 5"/>
                <a:gd name="T20" fmla="*/ 288 w 817"/>
                <a:gd name="T21" fmla="*/ 5 h 5"/>
                <a:gd name="T22" fmla="*/ 179 w 817"/>
                <a:gd name="T23" fmla="*/ 5 h 5"/>
                <a:gd name="T24" fmla="*/ 179 w 817"/>
                <a:gd name="T25" fmla="*/ 0 h 5"/>
                <a:gd name="T26" fmla="*/ 314 w 817"/>
                <a:gd name="T27" fmla="*/ 0 h 5"/>
                <a:gd name="T28" fmla="*/ 314 w 817"/>
                <a:gd name="T29" fmla="*/ 0 h 5"/>
                <a:gd name="T30" fmla="*/ 288 w 817"/>
                <a:gd name="T31" fmla="*/ 0 h 5"/>
                <a:gd name="T32" fmla="*/ 288 w 817"/>
                <a:gd name="T33" fmla="*/ 5 h 5"/>
                <a:gd name="T34" fmla="*/ 88 w 817"/>
                <a:gd name="T35" fmla="*/ 5 h 5"/>
                <a:gd name="T36" fmla="*/ 0 w 817"/>
                <a:gd name="T37" fmla="*/ 5 h 5"/>
                <a:gd name="T38" fmla="*/ 0 w 817"/>
                <a:gd name="T39" fmla="*/ 0 h 5"/>
                <a:gd name="T40" fmla="*/ 161 w 817"/>
                <a:gd name="T41" fmla="*/ 0 h 5"/>
                <a:gd name="T42" fmla="*/ 161 w 817"/>
                <a:gd name="T43" fmla="*/ 0 h 5"/>
                <a:gd name="T44" fmla="*/ 148 w 817"/>
                <a:gd name="T45" fmla="*/ 0 h 5"/>
                <a:gd name="T46" fmla="*/ 138 w 817"/>
                <a:gd name="T47" fmla="*/ 0 h 5"/>
                <a:gd name="T48" fmla="*/ 127 w 817"/>
                <a:gd name="T49" fmla="*/ 0 h 5"/>
                <a:gd name="T50" fmla="*/ 117 w 817"/>
                <a:gd name="T51" fmla="*/ 0 h 5"/>
                <a:gd name="T52" fmla="*/ 109 w 817"/>
                <a:gd name="T53" fmla="*/ 2 h 5"/>
                <a:gd name="T54" fmla="*/ 101 w 817"/>
                <a:gd name="T55" fmla="*/ 2 h 5"/>
                <a:gd name="T56" fmla="*/ 94 w 817"/>
                <a:gd name="T57" fmla="*/ 2 h 5"/>
                <a:gd name="T58" fmla="*/ 88 w 817"/>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17" h="5">
                  <a:moveTo>
                    <a:pt x="812" y="5"/>
                  </a:moveTo>
                  <a:lnTo>
                    <a:pt x="737" y="5"/>
                  </a:lnTo>
                  <a:lnTo>
                    <a:pt x="742" y="0"/>
                  </a:lnTo>
                  <a:lnTo>
                    <a:pt x="817" y="0"/>
                  </a:lnTo>
                  <a:lnTo>
                    <a:pt x="812" y="5"/>
                  </a:lnTo>
                  <a:close/>
                  <a:moveTo>
                    <a:pt x="669" y="5"/>
                  </a:moveTo>
                  <a:lnTo>
                    <a:pt x="560" y="5"/>
                  </a:lnTo>
                  <a:lnTo>
                    <a:pt x="560" y="0"/>
                  </a:lnTo>
                  <a:lnTo>
                    <a:pt x="669" y="0"/>
                  </a:lnTo>
                  <a:lnTo>
                    <a:pt x="669" y="5"/>
                  </a:lnTo>
                  <a:close/>
                  <a:moveTo>
                    <a:pt x="288" y="5"/>
                  </a:moveTo>
                  <a:lnTo>
                    <a:pt x="179" y="5"/>
                  </a:lnTo>
                  <a:lnTo>
                    <a:pt x="179" y="0"/>
                  </a:lnTo>
                  <a:lnTo>
                    <a:pt x="314" y="0"/>
                  </a:lnTo>
                  <a:lnTo>
                    <a:pt x="288" y="0"/>
                  </a:lnTo>
                  <a:lnTo>
                    <a:pt x="288" y="5"/>
                  </a:lnTo>
                  <a:close/>
                  <a:moveTo>
                    <a:pt x="88" y="5"/>
                  </a:moveTo>
                  <a:lnTo>
                    <a:pt x="0" y="5"/>
                  </a:lnTo>
                  <a:lnTo>
                    <a:pt x="0" y="0"/>
                  </a:lnTo>
                  <a:lnTo>
                    <a:pt x="161" y="0"/>
                  </a:lnTo>
                  <a:lnTo>
                    <a:pt x="148" y="0"/>
                  </a:lnTo>
                  <a:lnTo>
                    <a:pt x="138" y="0"/>
                  </a:lnTo>
                  <a:lnTo>
                    <a:pt x="127" y="0"/>
                  </a:lnTo>
                  <a:lnTo>
                    <a:pt x="117" y="0"/>
                  </a:lnTo>
                  <a:lnTo>
                    <a:pt x="109" y="2"/>
                  </a:lnTo>
                  <a:lnTo>
                    <a:pt x="101" y="2"/>
                  </a:lnTo>
                  <a:lnTo>
                    <a:pt x="94" y="2"/>
                  </a:lnTo>
                  <a:lnTo>
                    <a:pt x="88" y="5"/>
                  </a:lnTo>
                  <a:close/>
                </a:path>
              </a:pathLst>
            </a:custGeom>
            <a:solidFill>
              <a:srgbClr val="67A4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6" name="Freeform 136"/>
            <p:cNvSpPr>
              <a:spLocks noEditPoints="1"/>
            </p:cNvSpPr>
            <p:nvPr/>
          </p:nvSpPr>
          <p:spPr bwMode="auto">
            <a:xfrm>
              <a:off x="89" y="3442"/>
              <a:ext cx="820" cy="5"/>
            </a:xfrm>
            <a:custGeom>
              <a:avLst/>
              <a:gdLst>
                <a:gd name="T0" fmla="*/ 815 w 820"/>
                <a:gd name="T1" fmla="*/ 5 h 5"/>
                <a:gd name="T2" fmla="*/ 739 w 820"/>
                <a:gd name="T3" fmla="*/ 5 h 5"/>
                <a:gd name="T4" fmla="*/ 745 w 820"/>
                <a:gd name="T5" fmla="*/ 0 h 5"/>
                <a:gd name="T6" fmla="*/ 820 w 820"/>
                <a:gd name="T7" fmla="*/ 0 h 5"/>
                <a:gd name="T8" fmla="*/ 815 w 820"/>
                <a:gd name="T9" fmla="*/ 5 h 5"/>
                <a:gd name="T10" fmla="*/ 669 w 820"/>
                <a:gd name="T11" fmla="*/ 5 h 5"/>
                <a:gd name="T12" fmla="*/ 560 w 820"/>
                <a:gd name="T13" fmla="*/ 5 h 5"/>
                <a:gd name="T14" fmla="*/ 560 w 820"/>
                <a:gd name="T15" fmla="*/ 0 h 5"/>
                <a:gd name="T16" fmla="*/ 669 w 820"/>
                <a:gd name="T17" fmla="*/ 0 h 5"/>
                <a:gd name="T18" fmla="*/ 669 w 820"/>
                <a:gd name="T19" fmla="*/ 5 h 5"/>
                <a:gd name="T20" fmla="*/ 288 w 820"/>
                <a:gd name="T21" fmla="*/ 5 h 5"/>
                <a:gd name="T22" fmla="*/ 179 w 820"/>
                <a:gd name="T23" fmla="*/ 5 h 5"/>
                <a:gd name="T24" fmla="*/ 179 w 820"/>
                <a:gd name="T25" fmla="*/ 0 h 5"/>
                <a:gd name="T26" fmla="*/ 314 w 820"/>
                <a:gd name="T27" fmla="*/ 0 h 5"/>
                <a:gd name="T28" fmla="*/ 314 w 820"/>
                <a:gd name="T29" fmla="*/ 3 h 5"/>
                <a:gd name="T30" fmla="*/ 288 w 820"/>
                <a:gd name="T31" fmla="*/ 3 h 5"/>
                <a:gd name="T32" fmla="*/ 288 w 820"/>
                <a:gd name="T33" fmla="*/ 5 h 5"/>
                <a:gd name="T34" fmla="*/ 101 w 820"/>
                <a:gd name="T35" fmla="*/ 5 h 5"/>
                <a:gd name="T36" fmla="*/ 0 w 820"/>
                <a:gd name="T37" fmla="*/ 5 h 5"/>
                <a:gd name="T38" fmla="*/ 0 w 820"/>
                <a:gd name="T39" fmla="*/ 0 h 5"/>
                <a:gd name="T40" fmla="*/ 161 w 820"/>
                <a:gd name="T41" fmla="*/ 0 h 5"/>
                <a:gd name="T42" fmla="*/ 161 w 820"/>
                <a:gd name="T43" fmla="*/ 3 h 5"/>
                <a:gd name="T44" fmla="*/ 153 w 820"/>
                <a:gd name="T45" fmla="*/ 3 h 5"/>
                <a:gd name="T46" fmla="*/ 143 w 820"/>
                <a:gd name="T47" fmla="*/ 3 h 5"/>
                <a:gd name="T48" fmla="*/ 135 w 820"/>
                <a:gd name="T49" fmla="*/ 3 h 5"/>
                <a:gd name="T50" fmla="*/ 127 w 820"/>
                <a:gd name="T51" fmla="*/ 3 h 5"/>
                <a:gd name="T52" fmla="*/ 119 w 820"/>
                <a:gd name="T53" fmla="*/ 3 h 5"/>
                <a:gd name="T54" fmla="*/ 114 w 820"/>
                <a:gd name="T55" fmla="*/ 5 h 5"/>
                <a:gd name="T56" fmla="*/ 107 w 820"/>
                <a:gd name="T57" fmla="*/ 5 h 5"/>
                <a:gd name="T58" fmla="*/ 101 w 820"/>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0" h="5">
                  <a:moveTo>
                    <a:pt x="815" y="5"/>
                  </a:moveTo>
                  <a:lnTo>
                    <a:pt x="739" y="5"/>
                  </a:lnTo>
                  <a:lnTo>
                    <a:pt x="745" y="0"/>
                  </a:lnTo>
                  <a:lnTo>
                    <a:pt x="820" y="0"/>
                  </a:lnTo>
                  <a:lnTo>
                    <a:pt x="815" y="5"/>
                  </a:lnTo>
                  <a:close/>
                  <a:moveTo>
                    <a:pt x="669" y="5"/>
                  </a:moveTo>
                  <a:lnTo>
                    <a:pt x="560" y="5"/>
                  </a:lnTo>
                  <a:lnTo>
                    <a:pt x="560" y="0"/>
                  </a:lnTo>
                  <a:lnTo>
                    <a:pt x="669" y="0"/>
                  </a:lnTo>
                  <a:lnTo>
                    <a:pt x="669" y="5"/>
                  </a:lnTo>
                  <a:close/>
                  <a:moveTo>
                    <a:pt x="288" y="5"/>
                  </a:moveTo>
                  <a:lnTo>
                    <a:pt x="179" y="5"/>
                  </a:lnTo>
                  <a:lnTo>
                    <a:pt x="179" y="0"/>
                  </a:lnTo>
                  <a:lnTo>
                    <a:pt x="314" y="0"/>
                  </a:lnTo>
                  <a:lnTo>
                    <a:pt x="314" y="3"/>
                  </a:lnTo>
                  <a:lnTo>
                    <a:pt x="288" y="3"/>
                  </a:lnTo>
                  <a:lnTo>
                    <a:pt x="288" y="5"/>
                  </a:lnTo>
                  <a:close/>
                  <a:moveTo>
                    <a:pt x="101" y="5"/>
                  </a:moveTo>
                  <a:lnTo>
                    <a:pt x="0" y="5"/>
                  </a:lnTo>
                  <a:lnTo>
                    <a:pt x="0" y="0"/>
                  </a:lnTo>
                  <a:lnTo>
                    <a:pt x="161" y="0"/>
                  </a:lnTo>
                  <a:lnTo>
                    <a:pt x="161" y="3"/>
                  </a:lnTo>
                  <a:lnTo>
                    <a:pt x="153" y="3"/>
                  </a:lnTo>
                  <a:lnTo>
                    <a:pt x="143" y="3"/>
                  </a:lnTo>
                  <a:lnTo>
                    <a:pt x="135" y="3"/>
                  </a:lnTo>
                  <a:lnTo>
                    <a:pt x="127" y="3"/>
                  </a:lnTo>
                  <a:lnTo>
                    <a:pt x="119" y="3"/>
                  </a:lnTo>
                  <a:lnTo>
                    <a:pt x="114" y="5"/>
                  </a:lnTo>
                  <a:lnTo>
                    <a:pt x="107" y="5"/>
                  </a:lnTo>
                  <a:lnTo>
                    <a:pt x="101" y="5"/>
                  </a:lnTo>
                  <a:close/>
                </a:path>
              </a:pathLst>
            </a:custGeom>
            <a:solidFill>
              <a:srgbClr val="67A4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7" name="Freeform 137"/>
            <p:cNvSpPr>
              <a:spLocks noEditPoints="1"/>
            </p:cNvSpPr>
            <p:nvPr/>
          </p:nvSpPr>
          <p:spPr bwMode="auto">
            <a:xfrm>
              <a:off x="89" y="3440"/>
              <a:ext cx="822" cy="7"/>
            </a:xfrm>
            <a:custGeom>
              <a:avLst/>
              <a:gdLst>
                <a:gd name="T0" fmla="*/ 817 w 822"/>
                <a:gd name="T1" fmla="*/ 151 h 5"/>
                <a:gd name="T2" fmla="*/ 742 w 822"/>
                <a:gd name="T3" fmla="*/ 151 h 5"/>
                <a:gd name="T4" fmla="*/ 747 w 822"/>
                <a:gd name="T5" fmla="*/ 0 h 5"/>
                <a:gd name="T6" fmla="*/ 822 w 822"/>
                <a:gd name="T7" fmla="*/ 0 h 5"/>
                <a:gd name="T8" fmla="*/ 817 w 822"/>
                <a:gd name="T9" fmla="*/ 151 h 5"/>
                <a:gd name="T10" fmla="*/ 669 w 822"/>
                <a:gd name="T11" fmla="*/ 151 h 5"/>
                <a:gd name="T12" fmla="*/ 560 w 822"/>
                <a:gd name="T13" fmla="*/ 151 h 5"/>
                <a:gd name="T14" fmla="*/ 560 w 822"/>
                <a:gd name="T15" fmla="*/ 0 h 5"/>
                <a:gd name="T16" fmla="*/ 669 w 822"/>
                <a:gd name="T17" fmla="*/ 0 h 5"/>
                <a:gd name="T18" fmla="*/ 669 w 822"/>
                <a:gd name="T19" fmla="*/ 151 h 5"/>
                <a:gd name="T20" fmla="*/ 314 w 822"/>
                <a:gd name="T21" fmla="*/ 151 h 5"/>
                <a:gd name="T22" fmla="*/ 179 w 822"/>
                <a:gd name="T23" fmla="*/ 151 h 5"/>
                <a:gd name="T24" fmla="*/ 179 w 822"/>
                <a:gd name="T25" fmla="*/ 0 h 5"/>
                <a:gd name="T26" fmla="*/ 314 w 822"/>
                <a:gd name="T27" fmla="*/ 0 h 5"/>
                <a:gd name="T28" fmla="*/ 314 w 822"/>
                <a:gd name="T29" fmla="*/ 151 h 5"/>
                <a:gd name="T30" fmla="*/ 161 w 822"/>
                <a:gd name="T31" fmla="*/ 151 h 5"/>
                <a:gd name="T32" fmla="*/ 0 w 822"/>
                <a:gd name="T33" fmla="*/ 151 h 5"/>
                <a:gd name="T34" fmla="*/ 0 w 822"/>
                <a:gd name="T35" fmla="*/ 0 h 5"/>
                <a:gd name="T36" fmla="*/ 161 w 822"/>
                <a:gd name="T37" fmla="*/ 0 h 5"/>
                <a:gd name="T38" fmla="*/ 161 w 822"/>
                <a:gd name="T39" fmla="*/ 151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2" h="5">
                  <a:moveTo>
                    <a:pt x="817" y="5"/>
                  </a:moveTo>
                  <a:lnTo>
                    <a:pt x="742" y="5"/>
                  </a:lnTo>
                  <a:lnTo>
                    <a:pt x="747" y="0"/>
                  </a:lnTo>
                  <a:lnTo>
                    <a:pt x="822" y="0"/>
                  </a:lnTo>
                  <a:lnTo>
                    <a:pt x="817" y="5"/>
                  </a:lnTo>
                  <a:close/>
                  <a:moveTo>
                    <a:pt x="669" y="5"/>
                  </a:moveTo>
                  <a:lnTo>
                    <a:pt x="560" y="5"/>
                  </a:lnTo>
                  <a:lnTo>
                    <a:pt x="56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1" y="0"/>
                  </a:lnTo>
                  <a:lnTo>
                    <a:pt x="161" y="5"/>
                  </a:lnTo>
                  <a:close/>
                </a:path>
              </a:pathLst>
            </a:custGeom>
            <a:solidFill>
              <a:srgbClr val="69A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8" name="Freeform 138"/>
            <p:cNvSpPr>
              <a:spLocks noEditPoints="1"/>
            </p:cNvSpPr>
            <p:nvPr/>
          </p:nvSpPr>
          <p:spPr bwMode="auto">
            <a:xfrm>
              <a:off x="89" y="3438"/>
              <a:ext cx="825" cy="5"/>
            </a:xfrm>
            <a:custGeom>
              <a:avLst/>
              <a:gdLst>
                <a:gd name="T0" fmla="*/ 820 w 825"/>
                <a:gd name="T1" fmla="*/ 5 h 5"/>
                <a:gd name="T2" fmla="*/ 745 w 825"/>
                <a:gd name="T3" fmla="*/ 5 h 5"/>
                <a:gd name="T4" fmla="*/ 750 w 825"/>
                <a:gd name="T5" fmla="*/ 0 h 5"/>
                <a:gd name="T6" fmla="*/ 825 w 825"/>
                <a:gd name="T7" fmla="*/ 0 h 5"/>
                <a:gd name="T8" fmla="*/ 820 w 825"/>
                <a:gd name="T9" fmla="*/ 5 h 5"/>
                <a:gd name="T10" fmla="*/ 669 w 825"/>
                <a:gd name="T11" fmla="*/ 5 h 5"/>
                <a:gd name="T12" fmla="*/ 560 w 825"/>
                <a:gd name="T13" fmla="*/ 5 h 5"/>
                <a:gd name="T14" fmla="*/ 560 w 825"/>
                <a:gd name="T15" fmla="*/ 0 h 5"/>
                <a:gd name="T16" fmla="*/ 669 w 825"/>
                <a:gd name="T17" fmla="*/ 0 h 5"/>
                <a:gd name="T18" fmla="*/ 669 w 825"/>
                <a:gd name="T19" fmla="*/ 5 h 5"/>
                <a:gd name="T20" fmla="*/ 314 w 825"/>
                <a:gd name="T21" fmla="*/ 5 h 5"/>
                <a:gd name="T22" fmla="*/ 179 w 825"/>
                <a:gd name="T23" fmla="*/ 5 h 5"/>
                <a:gd name="T24" fmla="*/ 179 w 825"/>
                <a:gd name="T25" fmla="*/ 0 h 5"/>
                <a:gd name="T26" fmla="*/ 314 w 825"/>
                <a:gd name="T27" fmla="*/ 0 h 5"/>
                <a:gd name="T28" fmla="*/ 314 w 825"/>
                <a:gd name="T29" fmla="*/ 5 h 5"/>
                <a:gd name="T30" fmla="*/ 161 w 825"/>
                <a:gd name="T31" fmla="*/ 5 h 5"/>
                <a:gd name="T32" fmla="*/ 0 w 825"/>
                <a:gd name="T33" fmla="*/ 5 h 5"/>
                <a:gd name="T34" fmla="*/ 0 w 825"/>
                <a:gd name="T35" fmla="*/ 0 h 5"/>
                <a:gd name="T36" fmla="*/ 161 w 825"/>
                <a:gd name="T37" fmla="*/ 0 h 5"/>
                <a:gd name="T38" fmla="*/ 161 w 825"/>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5" h="5">
                  <a:moveTo>
                    <a:pt x="820" y="5"/>
                  </a:moveTo>
                  <a:lnTo>
                    <a:pt x="745" y="5"/>
                  </a:lnTo>
                  <a:lnTo>
                    <a:pt x="750" y="0"/>
                  </a:lnTo>
                  <a:lnTo>
                    <a:pt x="825" y="0"/>
                  </a:lnTo>
                  <a:lnTo>
                    <a:pt x="820" y="5"/>
                  </a:lnTo>
                  <a:close/>
                  <a:moveTo>
                    <a:pt x="669" y="5"/>
                  </a:moveTo>
                  <a:lnTo>
                    <a:pt x="560" y="5"/>
                  </a:lnTo>
                  <a:lnTo>
                    <a:pt x="56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1" y="0"/>
                  </a:lnTo>
                  <a:lnTo>
                    <a:pt x="161" y="5"/>
                  </a:lnTo>
                  <a:close/>
                </a:path>
              </a:pathLst>
            </a:custGeom>
            <a:solidFill>
              <a:srgbClr val="69A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9" name="Freeform 139"/>
            <p:cNvSpPr>
              <a:spLocks noEditPoints="1"/>
            </p:cNvSpPr>
            <p:nvPr/>
          </p:nvSpPr>
          <p:spPr bwMode="auto">
            <a:xfrm>
              <a:off x="89" y="3435"/>
              <a:ext cx="848" cy="5"/>
            </a:xfrm>
            <a:custGeom>
              <a:avLst/>
              <a:gdLst>
                <a:gd name="T0" fmla="*/ 822 w 848"/>
                <a:gd name="T1" fmla="*/ 3 h 6"/>
                <a:gd name="T2" fmla="*/ 747 w 848"/>
                <a:gd name="T3" fmla="*/ 3 h 6"/>
                <a:gd name="T4" fmla="*/ 750 w 848"/>
                <a:gd name="T5" fmla="*/ 3 h 6"/>
                <a:gd name="T6" fmla="*/ 724 w 848"/>
                <a:gd name="T7" fmla="*/ 3 h 6"/>
                <a:gd name="T8" fmla="*/ 724 w 848"/>
                <a:gd name="T9" fmla="*/ 0 h 6"/>
                <a:gd name="T10" fmla="*/ 848 w 848"/>
                <a:gd name="T11" fmla="*/ 0 h 6"/>
                <a:gd name="T12" fmla="*/ 848 w 848"/>
                <a:gd name="T13" fmla="*/ 3 h 6"/>
                <a:gd name="T14" fmla="*/ 825 w 848"/>
                <a:gd name="T15" fmla="*/ 3 h 6"/>
                <a:gd name="T16" fmla="*/ 822 w 848"/>
                <a:gd name="T17" fmla="*/ 3 h 6"/>
                <a:gd name="T18" fmla="*/ 669 w 848"/>
                <a:gd name="T19" fmla="*/ 3 h 6"/>
                <a:gd name="T20" fmla="*/ 560 w 848"/>
                <a:gd name="T21" fmla="*/ 3 h 6"/>
                <a:gd name="T22" fmla="*/ 560 w 848"/>
                <a:gd name="T23" fmla="*/ 3 h 6"/>
                <a:gd name="T24" fmla="*/ 540 w 848"/>
                <a:gd name="T25" fmla="*/ 3 h 6"/>
                <a:gd name="T26" fmla="*/ 540 w 848"/>
                <a:gd name="T27" fmla="*/ 0 h 6"/>
                <a:gd name="T28" fmla="*/ 669 w 848"/>
                <a:gd name="T29" fmla="*/ 0 h 6"/>
                <a:gd name="T30" fmla="*/ 669 w 848"/>
                <a:gd name="T31" fmla="*/ 3 h 6"/>
                <a:gd name="T32" fmla="*/ 669 w 848"/>
                <a:gd name="T33" fmla="*/ 3 h 6"/>
                <a:gd name="T34" fmla="*/ 314 w 848"/>
                <a:gd name="T35" fmla="*/ 3 h 6"/>
                <a:gd name="T36" fmla="*/ 179 w 848"/>
                <a:gd name="T37" fmla="*/ 3 h 6"/>
                <a:gd name="T38" fmla="*/ 179 w 848"/>
                <a:gd name="T39" fmla="*/ 0 h 6"/>
                <a:gd name="T40" fmla="*/ 314 w 848"/>
                <a:gd name="T41" fmla="*/ 0 h 6"/>
                <a:gd name="T42" fmla="*/ 314 w 848"/>
                <a:gd name="T43" fmla="*/ 3 h 6"/>
                <a:gd name="T44" fmla="*/ 161 w 848"/>
                <a:gd name="T45" fmla="*/ 3 h 6"/>
                <a:gd name="T46" fmla="*/ 0 w 848"/>
                <a:gd name="T47" fmla="*/ 3 h 6"/>
                <a:gd name="T48" fmla="*/ 0 w 848"/>
                <a:gd name="T49" fmla="*/ 0 h 6"/>
                <a:gd name="T50" fmla="*/ 161 w 848"/>
                <a:gd name="T51" fmla="*/ 0 h 6"/>
                <a:gd name="T52" fmla="*/ 161 w 848"/>
                <a:gd name="T53" fmla="*/ 3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6">
                  <a:moveTo>
                    <a:pt x="822" y="6"/>
                  </a:moveTo>
                  <a:lnTo>
                    <a:pt x="747" y="6"/>
                  </a:lnTo>
                  <a:lnTo>
                    <a:pt x="750" y="3"/>
                  </a:lnTo>
                  <a:lnTo>
                    <a:pt x="724" y="3"/>
                  </a:lnTo>
                  <a:lnTo>
                    <a:pt x="724" y="0"/>
                  </a:lnTo>
                  <a:lnTo>
                    <a:pt x="848" y="0"/>
                  </a:lnTo>
                  <a:lnTo>
                    <a:pt x="848" y="3"/>
                  </a:lnTo>
                  <a:lnTo>
                    <a:pt x="825" y="3"/>
                  </a:lnTo>
                  <a:lnTo>
                    <a:pt x="822" y="6"/>
                  </a:lnTo>
                  <a:close/>
                  <a:moveTo>
                    <a:pt x="669" y="6"/>
                  </a:moveTo>
                  <a:lnTo>
                    <a:pt x="560" y="6"/>
                  </a:lnTo>
                  <a:lnTo>
                    <a:pt x="560" y="3"/>
                  </a:lnTo>
                  <a:lnTo>
                    <a:pt x="540" y="3"/>
                  </a:lnTo>
                  <a:lnTo>
                    <a:pt x="540" y="0"/>
                  </a:lnTo>
                  <a:lnTo>
                    <a:pt x="669" y="0"/>
                  </a:lnTo>
                  <a:lnTo>
                    <a:pt x="669" y="3"/>
                  </a:lnTo>
                  <a:lnTo>
                    <a:pt x="669" y="6"/>
                  </a:lnTo>
                  <a:close/>
                  <a:moveTo>
                    <a:pt x="314" y="6"/>
                  </a:moveTo>
                  <a:lnTo>
                    <a:pt x="179" y="6"/>
                  </a:lnTo>
                  <a:lnTo>
                    <a:pt x="179" y="0"/>
                  </a:lnTo>
                  <a:lnTo>
                    <a:pt x="314" y="0"/>
                  </a:lnTo>
                  <a:lnTo>
                    <a:pt x="314" y="6"/>
                  </a:lnTo>
                  <a:close/>
                  <a:moveTo>
                    <a:pt x="161" y="6"/>
                  </a:moveTo>
                  <a:lnTo>
                    <a:pt x="0" y="6"/>
                  </a:lnTo>
                  <a:lnTo>
                    <a:pt x="0" y="0"/>
                  </a:lnTo>
                  <a:lnTo>
                    <a:pt x="161" y="0"/>
                  </a:lnTo>
                  <a:lnTo>
                    <a:pt x="161" y="6"/>
                  </a:lnTo>
                  <a:close/>
                </a:path>
              </a:pathLst>
            </a:custGeom>
            <a:solidFill>
              <a:srgbClr val="68A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0" name="Freeform 140"/>
            <p:cNvSpPr>
              <a:spLocks noEditPoints="1"/>
            </p:cNvSpPr>
            <p:nvPr/>
          </p:nvSpPr>
          <p:spPr bwMode="auto">
            <a:xfrm>
              <a:off x="89" y="3433"/>
              <a:ext cx="848" cy="5"/>
            </a:xfrm>
            <a:custGeom>
              <a:avLst/>
              <a:gdLst>
                <a:gd name="T0" fmla="*/ 825 w 848"/>
                <a:gd name="T1" fmla="*/ 5 h 5"/>
                <a:gd name="T2" fmla="*/ 750 w 848"/>
                <a:gd name="T3" fmla="*/ 5 h 5"/>
                <a:gd name="T4" fmla="*/ 750 w 848"/>
                <a:gd name="T5" fmla="*/ 5 h 5"/>
                <a:gd name="T6" fmla="*/ 724 w 848"/>
                <a:gd name="T7" fmla="*/ 5 h 5"/>
                <a:gd name="T8" fmla="*/ 724 w 848"/>
                <a:gd name="T9" fmla="*/ 0 h 5"/>
                <a:gd name="T10" fmla="*/ 848 w 848"/>
                <a:gd name="T11" fmla="*/ 0 h 5"/>
                <a:gd name="T12" fmla="*/ 848 w 848"/>
                <a:gd name="T13" fmla="*/ 5 h 5"/>
                <a:gd name="T14" fmla="*/ 825 w 848"/>
                <a:gd name="T15" fmla="*/ 5 h 5"/>
                <a:gd name="T16" fmla="*/ 825 w 848"/>
                <a:gd name="T17" fmla="*/ 5 h 5"/>
                <a:gd name="T18" fmla="*/ 669 w 848"/>
                <a:gd name="T19" fmla="*/ 5 h 5"/>
                <a:gd name="T20" fmla="*/ 560 w 848"/>
                <a:gd name="T21" fmla="*/ 5 h 5"/>
                <a:gd name="T22" fmla="*/ 560 w 848"/>
                <a:gd name="T23" fmla="*/ 5 h 5"/>
                <a:gd name="T24" fmla="*/ 540 w 848"/>
                <a:gd name="T25" fmla="*/ 5 h 5"/>
                <a:gd name="T26" fmla="*/ 540 w 848"/>
                <a:gd name="T27" fmla="*/ 0 h 5"/>
                <a:gd name="T28" fmla="*/ 669 w 848"/>
                <a:gd name="T29" fmla="*/ 0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1 w 848"/>
                <a:gd name="T45" fmla="*/ 5 h 5"/>
                <a:gd name="T46" fmla="*/ 0 w 848"/>
                <a:gd name="T47" fmla="*/ 5 h 5"/>
                <a:gd name="T48" fmla="*/ 0 w 848"/>
                <a:gd name="T49" fmla="*/ 0 h 5"/>
                <a:gd name="T50" fmla="*/ 161 w 848"/>
                <a:gd name="T51" fmla="*/ 0 h 5"/>
                <a:gd name="T52" fmla="*/ 161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25" y="5"/>
                  </a:moveTo>
                  <a:lnTo>
                    <a:pt x="750" y="5"/>
                  </a:lnTo>
                  <a:lnTo>
                    <a:pt x="724" y="5"/>
                  </a:lnTo>
                  <a:lnTo>
                    <a:pt x="724" y="0"/>
                  </a:lnTo>
                  <a:lnTo>
                    <a:pt x="848" y="0"/>
                  </a:lnTo>
                  <a:lnTo>
                    <a:pt x="848" y="5"/>
                  </a:lnTo>
                  <a:lnTo>
                    <a:pt x="825" y="5"/>
                  </a:lnTo>
                  <a:close/>
                  <a:moveTo>
                    <a:pt x="669" y="5"/>
                  </a:moveTo>
                  <a:lnTo>
                    <a:pt x="560" y="5"/>
                  </a:lnTo>
                  <a:lnTo>
                    <a:pt x="540" y="5"/>
                  </a:lnTo>
                  <a:lnTo>
                    <a:pt x="54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1" y="0"/>
                  </a:lnTo>
                  <a:lnTo>
                    <a:pt x="161" y="5"/>
                  </a:lnTo>
                  <a:close/>
                </a:path>
              </a:pathLst>
            </a:custGeom>
            <a:solidFill>
              <a:srgbClr val="6BA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1" name="Freeform 141"/>
            <p:cNvSpPr>
              <a:spLocks noEditPoints="1"/>
            </p:cNvSpPr>
            <p:nvPr/>
          </p:nvSpPr>
          <p:spPr bwMode="auto">
            <a:xfrm>
              <a:off x="89" y="3431"/>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5 h 5"/>
                <a:gd name="T20" fmla="*/ 314 w 848"/>
                <a:gd name="T21" fmla="*/ 5 h 5"/>
                <a:gd name="T22" fmla="*/ 179 w 848"/>
                <a:gd name="T23" fmla="*/ 5 h 5"/>
                <a:gd name="T24" fmla="*/ 179 w 848"/>
                <a:gd name="T25" fmla="*/ 0 h 5"/>
                <a:gd name="T26" fmla="*/ 314 w 848"/>
                <a:gd name="T27" fmla="*/ 0 h 5"/>
                <a:gd name="T28" fmla="*/ 314 w 848"/>
                <a:gd name="T29" fmla="*/ 5 h 5"/>
                <a:gd name="T30" fmla="*/ 161 w 848"/>
                <a:gd name="T31" fmla="*/ 5 h 5"/>
                <a:gd name="T32" fmla="*/ 0 w 848"/>
                <a:gd name="T33" fmla="*/ 5 h 5"/>
                <a:gd name="T34" fmla="*/ 0 w 848"/>
                <a:gd name="T35" fmla="*/ 0 h 5"/>
                <a:gd name="T36" fmla="*/ 164 w 848"/>
                <a:gd name="T37" fmla="*/ 0 h 5"/>
                <a:gd name="T38" fmla="*/ 161 w 848"/>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4" y="0"/>
                  </a:lnTo>
                  <a:lnTo>
                    <a:pt x="161" y="5"/>
                  </a:lnTo>
                  <a:close/>
                </a:path>
              </a:pathLst>
            </a:custGeom>
            <a:solidFill>
              <a:srgbClr val="69AB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2" name="Freeform 142"/>
            <p:cNvSpPr>
              <a:spLocks noEditPoints="1"/>
            </p:cNvSpPr>
            <p:nvPr/>
          </p:nvSpPr>
          <p:spPr bwMode="auto">
            <a:xfrm>
              <a:off x="89" y="3428"/>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5 h 5"/>
                <a:gd name="T20" fmla="*/ 314 w 848"/>
                <a:gd name="T21" fmla="*/ 5 h 5"/>
                <a:gd name="T22" fmla="*/ 179 w 848"/>
                <a:gd name="T23" fmla="*/ 5 h 5"/>
                <a:gd name="T24" fmla="*/ 179 w 848"/>
                <a:gd name="T25" fmla="*/ 0 h 5"/>
                <a:gd name="T26" fmla="*/ 314 w 848"/>
                <a:gd name="T27" fmla="*/ 0 h 5"/>
                <a:gd name="T28" fmla="*/ 314 w 848"/>
                <a:gd name="T29" fmla="*/ 5 h 5"/>
                <a:gd name="T30" fmla="*/ 161 w 848"/>
                <a:gd name="T31" fmla="*/ 5 h 5"/>
                <a:gd name="T32" fmla="*/ 0 w 848"/>
                <a:gd name="T33" fmla="*/ 5 h 5"/>
                <a:gd name="T34" fmla="*/ 0 w 848"/>
                <a:gd name="T35" fmla="*/ 0 h 5"/>
                <a:gd name="T36" fmla="*/ 164 w 848"/>
                <a:gd name="T37" fmla="*/ 0 h 5"/>
                <a:gd name="T38" fmla="*/ 161 w 848"/>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4" y="0"/>
                  </a:lnTo>
                  <a:lnTo>
                    <a:pt x="161" y="5"/>
                  </a:lnTo>
                  <a:close/>
                </a:path>
              </a:pathLst>
            </a:custGeom>
            <a:solidFill>
              <a:srgbClr val="6BA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3" name="Freeform 143"/>
            <p:cNvSpPr>
              <a:spLocks noEditPoints="1"/>
            </p:cNvSpPr>
            <p:nvPr/>
          </p:nvSpPr>
          <p:spPr bwMode="auto">
            <a:xfrm>
              <a:off x="89" y="3426"/>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5 h 5"/>
                <a:gd name="T20" fmla="*/ 314 w 848"/>
                <a:gd name="T21" fmla="*/ 5 h 5"/>
                <a:gd name="T22" fmla="*/ 179 w 848"/>
                <a:gd name="T23" fmla="*/ 5 h 5"/>
                <a:gd name="T24" fmla="*/ 179 w 848"/>
                <a:gd name="T25" fmla="*/ 0 h 5"/>
                <a:gd name="T26" fmla="*/ 314 w 848"/>
                <a:gd name="T27" fmla="*/ 0 h 5"/>
                <a:gd name="T28" fmla="*/ 314 w 848"/>
                <a:gd name="T29" fmla="*/ 5 h 5"/>
                <a:gd name="T30" fmla="*/ 164 w 848"/>
                <a:gd name="T31" fmla="*/ 5 h 5"/>
                <a:gd name="T32" fmla="*/ 0 w 848"/>
                <a:gd name="T33" fmla="*/ 5 h 5"/>
                <a:gd name="T34" fmla="*/ 0 w 848"/>
                <a:gd name="T35" fmla="*/ 0 h 5"/>
                <a:gd name="T36" fmla="*/ 164 w 848"/>
                <a:gd name="T37" fmla="*/ 0 h 5"/>
                <a:gd name="T38" fmla="*/ 164 w 848"/>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AAE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4" name="Freeform 144"/>
            <p:cNvSpPr>
              <a:spLocks noEditPoints="1"/>
            </p:cNvSpPr>
            <p:nvPr/>
          </p:nvSpPr>
          <p:spPr bwMode="auto">
            <a:xfrm>
              <a:off x="89" y="3421"/>
              <a:ext cx="848" cy="7"/>
            </a:xfrm>
            <a:custGeom>
              <a:avLst/>
              <a:gdLst>
                <a:gd name="T0" fmla="*/ 848 w 848"/>
                <a:gd name="T1" fmla="*/ 29 h 6"/>
                <a:gd name="T2" fmla="*/ 724 w 848"/>
                <a:gd name="T3" fmla="*/ 29 h 6"/>
                <a:gd name="T4" fmla="*/ 724 w 848"/>
                <a:gd name="T5" fmla="*/ 0 h 6"/>
                <a:gd name="T6" fmla="*/ 848 w 848"/>
                <a:gd name="T7" fmla="*/ 0 h 6"/>
                <a:gd name="T8" fmla="*/ 848 w 848"/>
                <a:gd name="T9" fmla="*/ 29 h 6"/>
                <a:gd name="T10" fmla="*/ 669 w 848"/>
                <a:gd name="T11" fmla="*/ 29 h 6"/>
                <a:gd name="T12" fmla="*/ 540 w 848"/>
                <a:gd name="T13" fmla="*/ 29 h 6"/>
                <a:gd name="T14" fmla="*/ 540 w 848"/>
                <a:gd name="T15" fmla="*/ 0 h 6"/>
                <a:gd name="T16" fmla="*/ 669 w 848"/>
                <a:gd name="T17" fmla="*/ 0 h 6"/>
                <a:gd name="T18" fmla="*/ 669 w 848"/>
                <a:gd name="T19" fmla="*/ 29 h 6"/>
                <a:gd name="T20" fmla="*/ 314 w 848"/>
                <a:gd name="T21" fmla="*/ 29 h 6"/>
                <a:gd name="T22" fmla="*/ 179 w 848"/>
                <a:gd name="T23" fmla="*/ 29 h 6"/>
                <a:gd name="T24" fmla="*/ 179 w 848"/>
                <a:gd name="T25" fmla="*/ 0 h 6"/>
                <a:gd name="T26" fmla="*/ 314 w 848"/>
                <a:gd name="T27" fmla="*/ 0 h 6"/>
                <a:gd name="T28" fmla="*/ 314 w 848"/>
                <a:gd name="T29" fmla="*/ 29 h 6"/>
                <a:gd name="T30" fmla="*/ 164 w 848"/>
                <a:gd name="T31" fmla="*/ 29 h 6"/>
                <a:gd name="T32" fmla="*/ 0 w 848"/>
                <a:gd name="T33" fmla="*/ 29 h 6"/>
                <a:gd name="T34" fmla="*/ 0 w 848"/>
                <a:gd name="T35" fmla="*/ 0 h 6"/>
                <a:gd name="T36" fmla="*/ 164 w 848"/>
                <a:gd name="T37" fmla="*/ 0 h 6"/>
                <a:gd name="T38" fmla="*/ 164 w 848"/>
                <a:gd name="T39" fmla="*/ 29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6">
                  <a:moveTo>
                    <a:pt x="848" y="6"/>
                  </a:moveTo>
                  <a:lnTo>
                    <a:pt x="724" y="6"/>
                  </a:lnTo>
                  <a:lnTo>
                    <a:pt x="724" y="0"/>
                  </a:lnTo>
                  <a:lnTo>
                    <a:pt x="848" y="0"/>
                  </a:lnTo>
                  <a:lnTo>
                    <a:pt x="848" y="6"/>
                  </a:lnTo>
                  <a:close/>
                  <a:moveTo>
                    <a:pt x="669" y="6"/>
                  </a:moveTo>
                  <a:lnTo>
                    <a:pt x="540" y="6"/>
                  </a:lnTo>
                  <a:lnTo>
                    <a:pt x="540" y="0"/>
                  </a:lnTo>
                  <a:lnTo>
                    <a:pt x="669" y="0"/>
                  </a:lnTo>
                  <a:lnTo>
                    <a:pt x="669" y="6"/>
                  </a:lnTo>
                  <a:close/>
                  <a:moveTo>
                    <a:pt x="314" y="6"/>
                  </a:moveTo>
                  <a:lnTo>
                    <a:pt x="179" y="6"/>
                  </a:lnTo>
                  <a:lnTo>
                    <a:pt x="179" y="0"/>
                  </a:lnTo>
                  <a:lnTo>
                    <a:pt x="314" y="0"/>
                  </a:lnTo>
                  <a:lnTo>
                    <a:pt x="314" y="6"/>
                  </a:lnTo>
                  <a:close/>
                  <a:moveTo>
                    <a:pt x="164" y="6"/>
                  </a:moveTo>
                  <a:lnTo>
                    <a:pt x="0" y="6"/>
                  </a:lnTo>
                  <a:lnTo>
                    <a:pt x="0" y="0"/>
                  </a:lnTo>
                  <a:lnTo>
                    <a:pt x="164" y="0"/>
                  </a:lnTo>
                  <a:lnTo>
                    <a:pt x="164" y="6"/>
                  </a:lnTo>
                  <a:close/>
                </a:path>
              </a:pathLst>
            </a:custGeom>
            <a:solidFill>
              <a:srgbClr val="6DA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5" name="Freeform 145"/>
            <p:cNvSpPr>
              <a:spLocks noEditPoints="1"/>
            </p:cNvSpPr>
            <p:nvPr/>
          </p:nvSpPr>
          <p:spPr bwMode="auto">
            <a:xfrm>
              <a:off x="89" y="3421"/>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5 h 5"/>
                <a:gd name="T20" fmla="*/ 314 w 848"/>
                <a:gd name="T21" fmla="*/ 5 h 5"/>
                <a:gd name="T22" fmla="*/ 179 w 848"/>
                <a:gd name="T23" fmla="*/ 5 h 5"/>
                <a:gd name="T24" fmla="*/ 179 w 848"/>
                <a:gd name="T25" fmla="*/ 0 h 5"/>
                <a:gd name="T26" fmla="*/ 314 w 848"/>
                <a:gd name="T27" fmla="*/ 0 h 5"/>
                <a:gd name="T28" fmla="*/ 314 w 848"/>
                <a:gd name="T29" fmla="*/ 5 h 5"/>
                <a:gd name="T30" fmla="*/ 164 w 848"/>
                <a:gd name="T31" fmla="*/ 5 h 5"/>
                <a:gd name="T32" fmla="*/ 0 w 848"/>
                <a:gd name="T33" fmla="*/ 5 h 5"/>
                <a:gd name="T34" fmla="*/ 0 w 848"/>
                <a:gd name="T35" fmla="*/ 0 h 5"/>
                <a:gd name="T36" fmla="*/ 164 w 848"/>
                <a:gd name="T37" fmla="*/ 0 h 5"/>
                <a:gd name="T38" fmla="*/ 164 w 848"/>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CB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6" name="Freeform 146"/>
            <p:cNvSpPr>
              <a:spLocks noEditPoints="1"/>
            </p:cNvSpPr>
            <p:nvPr/>
          </p:nvSpPr>
          <p:spPr bwMode="auto">
            <a:xfrm>
              <a:off x="89" y="3416"/>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0 h 5"/>
                <a:gd name="T24" fmla="*/ 669 w 848"/>
                <a:gd name="T25" fmla="*/ 0 h 5"/>
                <a:gd name="T26" fmla="*/ 669 w 848"/>
                <a:gd name="T27" fmla="*/ 0 h 5"/>
                <a:gd name="T28" fmla="*/ 669 w 848"/>
                <a:gd name="T29" fmla="*/ 0 h 5"/>
                <a:gd name="T30" fmla="*/ 669 w 848"/>
                <a:gd name="T31" fmla="*/ 0 h 5"/>
                <a:gd name="T32" fmla="*/ 669 w 848"/>
                <a:gd name="T33" fmla="*/ 0 h 5"/>
                <a:gd name="T34" fmla="*/ 669 w 848"/>
                <a:gd name="T35" fmla="*/ 0 h 5"/>
                <a:gd name="T36" fmla="*/ 669 w 848"/>
                <a:gd name="T37" fmla="*/ 0 h 5"/>
                <a:gd name="T38" fmla="*/ 669 w 848"/>
                <a:gd name="T39" fmla="*/ 5 h 5"/>
                <a:gd name="T40" fmla="*/ 314 w 848"/>
                <a:gd name="T41" fmla="*/ 5 h 5"/>
                <a:gd name="T42" fmla="*/ 179 w 848"/>
                <a:gd name="T43" fmla="*/ 5 h 5"/>
                <a:gd name="T44" fmla="*/ 179 w 848"/>
                <a:gd name="T45" fmla="*/ 0 h 5"/>
                <a:gd name="T46" fmla="*/ 314 w 848"/>
                <a:gd name="T47" fmla="*/ 0 h 5"/>
                <a:gd name="T48" fmla="*/ 314 w 848"/>
                <a:gd name="T49" fmla="*/ 5 h 5"/>
                <a:gd name="T50" fmla="*/ 164 w 848"/>
                <a:gd name="T51" fmla="*/ 5 h 5"/>
                <a:gd name="T52" fmla="*/ 0 w 848"/>
                <a:gd name="T53" fmla="*/ 5 h 5"/>
                <a:gd name="T54" fmla="*/ 0 w 848"/>
                <a:gd name="T55" fmla="*/ 0 h 5"/>
                <a:gd name="T56" fmla="*/ 164 w 848"/>
                <a:gd name="T57" fmla="*/ 0 h 5"/>
                <a:gd name="T58" fmla="*/ 164 w 848"/>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CB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7" name="Freeform 147"/>
            <p:cNvSpPr>
              <a:spLocks noEditPoints="1"/>
            </p:cNvSpPr>
            <p:nvPr/>
          </p:nvSpPr>
          <p:spPr bwMode="auto">
            <a:xfrm>
              <a:off x="89" y="3414"/>
              <a:ext cx="848" cy="7"/>
            </a:xfrm>
            <a:custGeom>
              <a:avLst/>
              <a:gdLst>
                <a:gd name="T0" fmla="*/ 848 w 848"/>
                <a:gd name="T1" fmla="*/ 29 h 6"/>
                <a:gd name="T2" fmla="*/ 724 w 848"/>
                <a:gd name="T3" fmla="*/ 29 h 6"/>
                <a:gd name="T4" fmla="*/ 724 w 848"/>
                <a:gd name="T5" fmla="*/ 0 h 6"/>
                <a:gd name="T6" fmla="*/ 848 w 848"/>
                <a:gd name="T7" fmla="*/ 0 h 6"/>
                <a:gd name="T8" fmla="*/ 848 w 848"/>
                <a:gd name="T9" fmla="*/ 29 h 6"/>
                <a:gd name="T10" fmla="*/ 669 w 848"/>
                <a:gd name="T11" fmla="*/ 29 h 6"/>
                <a:gd name="T12" fmla="*/ 540 w 848"/>
                <a:gd name="T13" fmla="*/ 29 h 6"/>
                <a:gd name="T14" fmla="*/ 540 w 848"/>
                <a:gd name="T15" fmla="*/ 0 h 6"/>
                <a:gd name="T16" fmla="*/ 669 w 848"/>
                <a:gd name="T17" fmla="*/ 0 h 6"/>
                <a:gd name="T18" fmla="*/ 669 w 848"/>
                <a:gd name="T19" fmla="*/ 0 h 6"/>
                <a:gd name="T20" fmla="*/ 669 w 848"/>
                <a:gd name="T21" fmla="*/ 0 h 6"/>
                <a:gd name="T22" fmla="*/ 669 w 848"/>
                <a:gd name="T23" fmla="*/ 0 h 6"/>
                <a:gd name="T24" fmla="*/ 669 w 848"/>
                <a:gd name="T25" fmla="*/ 18 h 6"/>
                <a:gd name="T26" fmla="*/ 669 w 848"/>
                <a:gd name="T27" fmla="*/ 18 h 6"/>
                <a:gd name="T28" fmla="*/ 669 w 848"/>
                <a:gd name="T29" fmla="*/ 18 h 6"/>
                <a:gd name="T30" fmla="*/ 669 w 848"/>
                <a:gd name="T31" fmla="*/ 18 h 6"/>
                <a:gd name="T32" fmla="*/ 669 w 848"/>
                <a:gd name="T33" fmla="*/ 18 h 6"/>
                <a:gd name="T34" fmla="*/ 669 w 848"/>
                <a:gd name="T35" fmla="*/ 18 h 6"/>
                <a:gd name="T36" fmla="*/ 669 w 848"/>
                <a:gd name="T37" fmla="*/ 18 h 6"/>
                <a:gd name="T38" fmla="*/ 669 w 848"/>
                <a:gd name="T39" fmla="*/ 29 h 6"/>
                <a:gd name="T40" fmla="*/ 314 w 848"/>
                <a:gd name="T41" fmla="*/ 29 h 6"/>
                <a:gd name="T42" fmla="*/ 179 w 848"/>
                <a:gd name="T43" fmla="*/ 29 h 6"/>
                <a:gd name="T44" fmla="*/ 179 w 848"/>
                <a:gd name="T45" fmla="*/ 0 h 6"/>
                <a:gd name="T46" fmla="*/ 314 w 848"/>
                <a:gd name="T47" fmla="*/ 0 h 6"/>
                <a:gd name="T48" fmla="*/ 314 w 848"/>
                <a:gd name="T49" fmla="*/ 29 h 6"/>
                <a:gd name="T50" fmla="*/ 164 w 848"/>
                <a:gd name="T51" fmla="*/ 29 h 6"/>
                <a:gd name="T52" fmla="*/ 0 w 848"/>
                <a:gd name="T53" fmla="*/ 29 h 6"/>
                <a:gd name="T54" fmla="*/ 0 w 848"/>
                <a:gd name="T55" fmla="*/ 0 h 6"/>
                <a:gd name="T56" fmla="*/ 164 w 848"/>
                <a:gd name="T57" fmla="*/ 0 h 6"/>
                <a:gd name="T58" fmla="*/ 164 w 848"/>
                <a:gd name="T59" fmla="*/ 29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8" h="6">
                  <a:moveTo>
                    <a:pt x="848" y="6"/>
                  </a:moveTo>
                  <a:lnTo>
                    <a:pt x="724" y="6"/>
                  </a:lnTo>
                  <a:lnTo>
                    <a:pt x="724" y="0"/>
                  </a:lnTo>
                  <a:lnTo>
                    <a:pt x="848" y="0"/>
                  </a:lnTo>
                  <a:lnTo>
                    <a:pt x="848" y="6"/>
                  </a:lnTo>
                  <a:close/>
                  <a:moveTo>
                    <a:pt x="669" y="6"/>
                  </a:moveTo>
                  <a:lnTo>
                    <a:pt x="540" y="6"/>
                  </a:lnTo>
                  <a:lnTo>
                    <a:pt x="540" y="0"/>
                  </a:lnTo>
                  <a:lnTo>
                    <a:pt x="669" y="0"/>
                  </a:lnTo>
                  <a:lnTo>
                    <a:pt x="669" y="3"/>
                  </a:lnTo>
                  <a:lnTo>
                    <a:pt x="669" y="6"/>
                  </a:lnTo>
                  <a:close/>
                  <a:moveTo>
                    <a:pt x="314" y="6"/>
                  </a:moveTo>
                  <a:lnTo>
                    <a:pt x="179" y="6"/>
                  </a:lnTo>
                  <a:lnTo>
                    <a:pt x="179" y="0"/>
                  </a:lnTo>
                  <a:lnTo>
                    <a:pt x="314" y="0"/>
                  </a:lnTo>
                  <a:lnTo>
                    <a:pt x="314" y="6"/>
                  </a:lnTo>
                  <a:close/>
                  <a:moveTo>
                    <a:pt x="164" y="6"/>
                  </a:moveTo>
                  <a:lnTo>
                    <a:pt x="0" y="6"/>
                  </a:lnTo>
                  <a:lnTo>
                    <a:pt x="0" y="0"/>
                  </a:lnTo>
                  <a:lnTo>
                    <a:pt x="164" y="0"/>
                  </a:lnTo>
                  <a:lnTo>
                    <a:pt x="164" y="6"/>
                  </a:lnTo>
                  <a:close/>
                </a:path>
              </a:pathLst>
            </a:custGeom>
            <a:solidFill>
              <a:srgbClr val="6CB2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8" name="Freeform 148"/>
            <p:cNvSpPr>
              <a:spLocks noEditPoints="1"/>
            </p:cNvSpPr>
            <p:nvPr/>
          </p:nvSpPr>
          <p:spPr bwMode="auto">
            <a:xfrm>
              <a:off x="89" y="3412"/>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2 h 5"/>
                <a:gd name="T22" fmla="*/ 669 w 848"/>
                <a:gd name="T23" fmla="*/ 2 h 5"/>
                <a:gd name="T24" fmla="*/ 669 w 848"/>
                <a:gd name="T25" fmla="*/ 2 h 5"/>
                <a:gd name="T26" fmla="*/ 669 w 848"/>
                <a:gd name="T27" fmla="*/ 2 h 5"/>
                <a:gd name="T28" fmla="*/ 669 w 848"/>
                <a:gd name="T29" fmla="*/ 5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2"/>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CB2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9" name="Freeform 149"/>
            <p:cNvSpPr>
              <a:spLocks noEditPoints="1"/>
            </p:cNvSpPr>
            <p:nvPr/>
          </p:nvSpPr>
          <p:spPr bwMode="auto">
            <a:xfrm>
              <a:off x="89" y="3409"/>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3 h 5"/>
                <a:gd name="T24" fmla="*/ 669 w 848"/>
                <a:gd name="T25" fmla="*/ 3 h 5"/>
                <a:gd name="T26" fmla="*/ 669 w 848"/>
                <a:gd name="T27" fmla="*/ 3 h 5"/>
                <a:gd name="T28" fmla="*/ 669 w 848"/>
                <a:gd name="T29" fmla="*/ 5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3"/>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EB5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0" name="Freeform 150"/>
            <p:cNvSpPr>
              <a:spLocks noEditPoints="1"/>
            </p:cNvSpPr>
            <p:nvPr/>
          </p:nvSpPr>
          <p:spPr bwMode="auto">
            <a:xfrm>
              <a:off x="89" y="3407"/>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2 h 5"/>
                <a:gd name="T24" fmla="*/ 669 w 848"/>
                <a:gd name="T25" fmla="*/ 2 h 5"/>
                <a:gd name="T26" fmla="*/ 669 w 848"/>
                <a:gd name="T27" fmla="*/ 2 h 5"/>
                <a:gd name="T28" fmla="*/ 669 w 848"/>
                <a:gd name="T29" fmla="*/ 2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2"/>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EB5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1" name="Freeform 151"/>
            <p:cNvSpPr>
              <a:spLocks noEditPoints="1"/>
            </p:cNvSpPr>
            <p:nvPr/>
          </p:nvSpPr>
          <p:spPr bwMode="auto">
            <a:xfrm>
              <a:off x="89" y="3405"/>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3 h 5"/>
                <a:gd name="T24" fmla="*/ 669 w 848"/>
                <a:gd name="T25" fmla="*/ 3 h 5"/>
                <a:gd name="T26" fmla="*/ 669 w 848"/>
                <a:gd name="T27" fmla="*/ 3 h 5"/>
                <a:gd name="T28" fmla="*/ 669 w 848"/>
                <a:gd name="T29" fmla="*/ 3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3"/>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FB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2" name="Freeform 152"/>
            <p:cNvSpPr>
              <a:spLocks noEditPoints="1"/>
            </p:cNvSpPr>
            <p:nvPr/>
          </p:nvSpPr>
          <p:spPr bwMode="auto">
            <a:xfrm>
              <a:off x="89" y="3400"/>
              <a:ext cx="848" cy="7"/>
            </a:xfrm>
            <a:custGeom>
              <a:avLst/>
              <a:gdLst>
                <a:gd name="T0" fmla="*/ 848 w 848"/>
                <a:gd name="T1" fmla="*/ 29 h 6"/>
                <a:gd name="T2" fmla="*/ 724 w 848"/>
                <a:gd name="T3" fmla="*/ 29 h 6"/>
                <a:gd name="T4" fmla="*/ 724 w 848"/>
                <a:gd name="T5" fmla="*/ 0 h 6"/>
                <a:gd name="T6" fmla="*/ 848 w 848"/>
                <a:gd name="T7" fmla="*/ 0 h 6"/>
                <a:gd name="T8" fmla="*/ 848 w 848"/>
                <a:gd name="T9" fmla="*/ 29 h 6"/>
                <a:gd name="T10" fmla="*/ 669 w 848"/>
                <a:gd name="T11" fmla="*/ 29 h 6"/>
                <a:gd name="T12" fmla="*/ 540 w 848"/>
                <a:gd name="T13" fmla="*/ 29 h 6"/>
                <a:gd name="T14" fmla="*/ 540 w 848"/>
                <a:gd name="T15" fmla="*/ 0 h 6"/>
                <a:gd name="T16" fmla="*/ 669 w 848"/>
                <a:gd name="T17" fmla="*/ 0 h 6"/>
                <a:gd name="T18" fmla="*/ 669 w 848"/>
                <a:gd name="T19" fmla="*/ 0 h 6"/>
                <a:gd name="T20" fmla="*/ 669 w 848"/>
                <a:gd name="T21" fmla="*/ 0 h 6"/>
                <a:gd name="T22" fmla="*/ 669 w 848"/>
                <a:gd name="T23" fmla="*/ 18 h 6"/>
                <a:gd name="T24" fmla="*/ 669 w 848"/>
                <a:gd name="T25" fmla="*/ 18 h 6"/>
                <a:gd name="T26" fmla="*/ 669 w 848"/>
                <a:gd name="T27" fmla="*/ 18 h 6"/>
                <a:gd name="T28" fmla="*/ 669 w 848"/>
                <a:gd name="T29" fmla="*/ 18 h 6"/>
                <a:gd name="T30" fmla="*/ 669 w 848"/>
                <a:gd name="T31" fmla="*/ 29 h 6"/>
                <a:gd name="T32" fmla="*/ 669 w 848"/>
                <a:gd name="T33" fmla="*/ 29 h 6"/>
                <a:gd name="T34" fmla="*/ 314 w 848"/>
                <a:gd name="T35" fmla="*/ 29 h 6"/>
                <a:gd name="T36" fmla="*/ 179 w 848"/>
                <a:gd name="T37" fmla="*/ 29 h 6"/>
                <a:gd name="T38" fmla="*/ 179 w 848"/>
                <a:gd name="T39" fmla="*/ 0 h 6"/>
                <a:gd name="T40" fmla="*/ 314 w 848"/>
                <a:gd name="T41" fmla="*/ 0 h 6"/>
                <a:gd name="T42" fmla="*/ 314 w 848"/>
                <a:gd name="T43" fmla="*/ 29 h 6"/>
                <a:gd name="T44" fmla="*/ 164 w 848"/>
                <a:gd name="T45" fmla="*/ 29 h 6"/>
                <a:gd name="T46" fmla="*/ 0 w 848"/>
                <a:gd name="T47" fmla="*/ 29 h 6"/>
                <a:gd name="T48" fmla="*/ 0 w 848"/>
                <a:gd name="T49" fmla="*/ 0 h 6"/>
                <a:gd name="T50" fmla="*/ 164 w 848"/>
                <a:gd name="T51" fmla="*/ 0 h 6"/>
                <a:gd name="T52" fmla="*/ 164 w 848"/>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6">
                  <a:moveTo>
                    <a:pt x="848" y="6"/>
                  </a:moveTo>
                  <a:lnTo>
                    <a:pt x="724" y="6"/>
                  </a:lnTo>
                  <a:lnTo>
                    <a:pt x="724" y="0"/>
                  </a:lnTo>
                  <a:lnTo>
                    <a:pt x="848" y="0"/>
                  </a:lnTo>
                  <a:lnTo>
                    <a:pt x="848" y="6"/>
                  </a:lnTo>
                  <a:close/>
                  <a:moveTo>
                    <a:pt x="669" y="6"/>
                  </a:moveTo>
                  <a:lnTo>
                    <a:pt x="540" y="6"/>
                  </a:lnTo>
                  <a:lnTo>
                    <a:pt x="540" y="0"/>
                  </a:lnTo>
                  <a:lnTo>
                    <a:pt x="669" y="0"/>
                  </a:lnTo>
                  <a:lnTo>
                    <a:pt x="669" y="3"/>
                  </a:lnTo>
                  <a:lnTo>
                    <a:pt x="669" y="6"/>
                  </a:lnTo>
                  <a:close/>
                  <a:moveTo>
                    <a:pt x="314" y="6"/>
                  </a:moveTo>
                  <a:lnTo>
                    <a:pt x="179" y="6"/>
                  </a:lnTo>
                  <a:lnTo>
                    <a:pt x="179" y="0"/>
                  </a:lnTo>
                  <a:lnTo>
                    <a:pt x="314" y="0"/>
                  </a:lnTo>
                  <a:lnTo>
                    <a:pt x="314" y="6"/>
                  </a:lnTo>
                  <a:close/>
                  <a:moveTo>
                    <a:pt x="164" y="6"/>
                  </a:moveTo>
                  <a:lnTo>
                    <a:pt x="0" y="6"/>
                  </a:lnTo>
                  <a:lnTo>
                    <a:pt x="0" y="0"/>
                  </a:lnTo>
                  <a:lnTo>
                    <a:pt x="164" y="0"/>
                  </a:lnTo>
                  <a:lnTo>
                    <a:pt x="164" y="6"/>
                  </a:lnTo>
                  <a:close/>
                </a:path>
              </a:pathLst>
            </a:custGeom>
            <a:solidFill>
              <a:srgbClr val="6FB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3" name="Freeform 153"/>
            <p:cNvSpPr>
              <a:spLocks noEditPoints="1"/>
            </p:cNvSpPr>
            <p:nvPr/>
          </p:nvSpPr>
          <p:spPr bwMode="auto">
            <a:xfrm>
              <a:off x="89" y="3400"/>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2 h 5"/>
                <a:gd name="T24" fmla="*/ 669 w 848"/>
                <a:gd name="T25" fmla="*/ 2 h 5"/>
                <a:gd name="T26" fmla="*/ 669 w 848"/>
                <a:gd name="T27" fmla="*/ 2 h 5"/>
                <a:gd name="T28" fmla="*/ 669 w 848"/>
                <a:gd name="T29" fmla="*/ 2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2"/>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EB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4" name="Freeform 154"/>
            <p:cNvSpPr>
              <a:spLocks noEditPoints="1"/>
            </p:cNvSpPr>
            <p:nvPr/>
          </p:nvSpPr>
          <p:spPr bwMode="auto">
            <a:xfrm>
              <a:off x="89" y="3395"/>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3 h 5"/>
                <a:gd name="T24" fmla="*/ 669 w 848"/>
                <a:gd name="T25" fmla="*/ 3 h 5"/>
                <a:gd name="T26" fmla="*/ 669 w 848"/>
                <a:gd name="T27" fmla="*/ 3 h 5"/>
                <a:gd name="T28" fmla="*/ 669 w 848"/>
                <a:gd name="T29" fmla="*/ 3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3"/>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71BA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5" name="Freeform 155"/>
            <p:cNvSpPr>
              <a:spLocks noEditPoints="1"/>
            </p:cNvSpPr>
            <p:nvPr/>
          </p:nvSpPr>
          <p:spPr bwMode="auto">
            <a:xfrm>
              <a:off x="86" y="3393"/>
              <a:ext cx="850" cy="7"/>
            </a:xfrm>
            <a:custGeom>
              <a:avLst/>
              <a:gdLst>
                <a:gd name="T0" fmla="*/ 850 w 850"/>
                <a:gd name="T1" fmla="*/ 151 h 5"/>
                <a:gd name="T2" fmla="*/ 726 w 850"/>
                <a:gd name="T3" fmla="*/ 151 h 5"/>
                <a:gd name="T4" fmla="*/ 726 w 850"/>
                <a:gd name="T5" fmla="*/ 0 h 5"/>
                <a:gd name="T6" fmla="*/ 850 w 850"/>
                <a:gd name="T7" fmla="*/ 0 h 5"/>
                <a:gd name="T8" fmla="*/ 850 w 850"/>
                <a:gd name="T9" fmla="*/ 151 h 5"/>
                <a:gd name="T10" fmla="*/ 671 w 850"/>
                <a:gd name="T11" fmla="*/ 151 h 5"/>
                <a:gd name="T12" fmla="*/ 542 w 850"/>
                <a:gd name="T13" fmla="*/ 151 h 5"/>
                <a:gd name="T14" fmla="*/ 542 w 850"/>
                <a:gd name="T15" fmla="*/ 0 h 5"/>
                <a:gd name="T16" fmla="*/ 671 w 850"/>
                <a:gd name="T17" fmla="*/ 0 h 5"/>
                <a:gd name="T18" fmla="*/ 671 w 850"/>
                <a:gd name="T19" fmla="*/ 57 h 5"/>
                <a:gd name="T20" fmla="*/ 671 w 850"/>
                <a:gd name="T21" fmla="*/ 57 h 5"/>
                <a:gd name="T22" fmla="*/ 671 w 850"/>
                <a:gd name="T23" fmla="*/ 57 h 5"/>
                <a:gd name="T24" fmla="*/ 671 w 850"/>
                <a:gd name="T25" fmla="*/ 57 h 5"/>
                <a:gd name="T26" fmla="*/ 671 w 850"/>
                <a:gd name="T27" fmla="*/ 57 h 5"/>
                <a:gd name="T28" fmla="*/ 671 w 850"/>
                <a:gd name="T29" fmla="*/ 151 h 5"/>
                <a:gd name="T30" fmla="*/ 671 w 850"/>
                <a:gd name="T31" fmla="*/ 151 h 5"/>
                <a:gd name="T32" fmla="*/ 671 w 850"/>
                <a:gd name="T33" fmla="*/ 151 h 5"/>
                <a:gd name="T34" fmla="*/ 671 w 850"/>
                <a:gd name="T35" fmla="*/ 151 h 5"/>
                <a:gd name="T36" fmla="*/ 316 w 850"/>
                <a:gd name="T37" fmla="*/ 151 h 5"/>
                <a:gd name="T38" fmla="*/ 181 w 850"/>
                <a:gd name="T39" fmla="*/ 151 h 5"/>
                <a:gd name="T40" fmla="*/ 181 w 850"/>
                <a:gd name="T41" fmla="*/ 0 h 5"/>
                <a:gd name="T42" fmla="*/ 316 w 850"/>
                <a:gd name="T43" fmla="*/ 0 h 5"/>
                <a:gd name="T44" fmla="*/ 316 w 850"/>
                <a:gd name="T45" fmla="*/ 151 h 5"/>
                <a:gd name="T46" fmla="*/ 166 w 850"/>
                <a:gd name="T47" fmla="*/ 151 h 5"/>
                <a:gd name="T48" fmla="*/ 2 w 850"/>
                <a:gd name="T49" fmla="*/ 151 h 5"/>
                <a:gd name="T50" fmla="*/ 0 w 850"/>
                <a:gd name="T51" fmla="*/ 0 h 5"/>
                <a:gd name="T52" fmla="*/ 166 w 850"/>
                <a:gd name="T53" fmla="*/ 0 h 5"/>
                <a:gd name="T54" fmla="*/ 166 w 850"/>
                <a:gd name="T55" fmla="*/ 151 h 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0" h="5">
                  <a:moveTo>
                    <a:pt x="850" y="5"/>
                  </a:moveTo>
                  <a:lnTo>
                    <a:pt x="726" y="5"/>
                  </a:lnTo>
                  <a:lnTo>
                    <a:pt x="726" y="0"/>
                  </a:lnTo>
                  <a:lnTo>
                    <a:pt x="850" y="0"/>
                  </a:lnTo>
                  <a:lnTo>
                    <a:pt x="850" y="5"/>
                  </a:lnTo>
                  <a:close/>
                  <a:moveTo>
                    <a:pt x="671" y="5"/>
                  </a:moveTo>
                  <a:lnTo>
                    <a:pt x="542" y="5"/>
                  </a:lnTo>
                  <a:lnTo>
                    <a:pt x="542" y="0"/>
                  </a:lnTo>
                  <a:lnTo>
                    <a:pt x="671" y="0"/>
                  </a:lnTo>
                  <a:lnTo>
                    <a:pt x="671" y="2"/>
                  </a:lnTo>
                  <a:lnTo>
                    <a:pt x="671" y="5"/>
                  </a:lnTo>
                  <a:close/>
                  <a:moveTo>
                    <a:pt x="316" y="5"/>
                  </a:moveTo>
                  <a:lnTo>
                    <a:pt x="181" y="5"/>
                  </a:lnTo>
                  <a:lnTo>
                    <a:pt x="181" y="0"/>
                  </a:lnTo>
                  <a:lnTo>
                    <a:pt x="316" y="0"/>
                  </a:lnTo>
                  <a:lnTo>
                    <a:pt x="316" y="5"/>
                  </a:lnTo>
                  <a:close/>
                  <a:moveTo>
                    <a:pt x="166" y="5"/>
                  </a:moveTo>
                  <a:lnTo>
                    <a:pt x="2" y="5"/>
                  </a:lnTo>
                  <a:lnTo>
                    <a:pt x="0" y="0"/>
                  </a:lnTo>
                  <a:lnTo>
                    <a:pt x="166" y="0"/>
                  </a:lnTo>
                  <a:lnTo>
                    <a:pt x="166" y="5"/>
                  </a:lnTo>
                  <a:close/>
                </a:path>
              </a:pathLst>
            </a:custGeom>
            <a:solidFill>
              <a:srgbClr val="70BC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6" name="Freeform 156"/>
            <p:cNvSpPr>
              <a:spLocks noEditPoints="1"/>
            </p:cNvSpPr>
            <p:nvPr/>
          </p:nvSpPr>
          <p:spPr bwMode="auto">
            <a:xfrm>
              <a:off x="86" y="3391"/>
              <a:ext cx="850" cy="5"/>
            </a:xfrm>
            <a:custGeom>
              <a:avLst/>
              <a:gdLst>
                <a:gd name="T0" fmla="*/ 850 w 850"/>
                <a:gd name="T1" fmla="*/ 5 h 5"/>
                <a:gd name="T2" fmla="*/ 726 w 850"/>
                <a:gd name="T3" fmla="*/ 5 h 5"/>
                <a:gd name="T4" fmla="*/ 726 w 850"/>
                <a:gd name="T5" fmla="*/ 0 h 5"/>
                <a:gd name="T6" fmla="*/ 850 w 850"/>
                <a:gd name="T7" fmla="*/ 0 h 5"/>
                <a:gd name="T8" fmla="*/ 850 w 850"/>
                <a:gd name="T9" fmla="*/ 5 h 5"/>
                <a:gd name="T10" fmla="*/ 671 w 850"/>
                <a:gd name="T11" fmla="*/ 5 h 5"/>
                <a:gd name="T12" fmla="*/ 542 w 850"/>
                <a:gd name="T13" fmla="*/ 5 h 5"/>
                <a:gd name="T14" fmla="*/ 542 w 850"/>
                <a:gd name="T15" fmla="*/ 0 h 5"/>
                <a:gd name="T16" fmla="*/ 671 w 850"/>
                <a:gd name="T17" fmla="*/ 0 h 5"/>
                <a:gd name="T18" fmla="*/ 671 w 850"/>
                <a:gd name="T19" fmla="*/ 5 h 5"/>
                <a:gd name="T20" fmla="*/ 671 w 850"/>
                <a:gd name="T21" fmla="*/ 5 h 5"/>
                <a:gd name="T22" fmla="*/ 671 w 850"/>
                <a:gd name="T23" fmla="*/ 5 h 5"/>
                <a:gd name="T24" fmla="*/ 316 w 850"/>
                <a:gd name="T25" fmla="*/ 5 h 5"/>
                <a:gd name="T26" fmla="*/ 181 w 850"/>
                <a:gd name="T27" fmla="*/ 5 h 5"/>
                <a:gd name="T28" fmla="*/ 181 w 850"/>
                <a:gd name="T29" fmla="*/ 0 h 5"/>
                <a:gd name="T30" fmla="*/ 316 w 850"/>
                <a:gd name="T31" fmla="*/ 0 h 5"/>
                <a:gd name="T32" fmla="*/ 316 w 850"/>
                <a:gd name="T33" fmla="*/ 5 h 5"/>
                <a:gd name="T34" fmla="*/ 166 w 850"/>
                <a:gd name="T35" fmla="*/ 5 h 5"/>
                <a:gd name="T36" fmla="*/ 2 w 850"/>
                <a:gd name="T37" fmla="*/ 5 h 5"/>
                <a:gd name="T38" fmla="*/ 0 w 850"/>
                <a:gd name="T39" fmla="*/ 0 h 5"/>
                <a:gd name="T40" fmla="*/ 166 w 850"/>
                <a:gd name="T41" fmla="*/ 0 h 5"/>
                <a:gd name="T42" fmla="*/ 166 w 850"/>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50" h="5">
                  <a:moveTo>
                    <a:pt x="850" y="5"/>
                  </a:moveTo>
                  <a:lnTo>
                    <a:pt x="726" y="5"/>
                  </a:lnTo>
                  <a:lnTo>
                    <a:pt x="726" y="0"/>
                  </a:lnTo>
                  <a:lnTo>
                    <a:pt x="850" y="0"/>
                  </a:lnTo>
                  <a:lnTo>
                    <a:pt x="850" y="5"/>
                  </a:lnTo>
                  <a:close/>
                  <a:moveTo>
                    <a:pt x="671" y="5"/>
                  </a:moveTo>
                  <a:lnTo>
                    <a:pt x="542" y="5"/>
                  </a:lnTo>
                  <a:lnTo>
                    <a:pt x="542" y="0"/>
                  </a:lnTo>
                  <a:lnTo>
                    <a:pt x="671" y="0"/>
                  </a:lnTo>
                  <a:lnTo>
                    <a:pt x="671" y="5"/>
                  </a:lnTo>
                  <a:close/>
                  <a:moveTo>
                    <a:pt x="316" y="5"/>
                  </a:moveTo>
                  <a:lnTo>
                    <a:pt x="181" y="5"/>
                  </a:lnTo>
                  <a:lnTo>
                    <a:pt x="181" y="0"/>
                  </a:lnTo>
                  <a:lnTo>
                    <a:pt x="316" y="0"/>
                  </a:lnTo>
                  <a:lnTo>
                    <a:pt x="316" y="5"/>
                  </a:lnTo>
                  <a:close/>
                  <a:moveTo>
                    <a:pt x="166" y="5"/>
                  </a:moveTo>
                  <a:lnTo>
                    <a:pt x="2" y="5"/>
                  </a:lnTo>
                  <a:lnTo>
                    <a:pt x="0" y="0"/>
                  </a:lnTo>
                  <a:lnTo>
                    <a:pt x="166" y="0"/>
                  </a:lnTo>
                  <a:lnTo>
                    <a:pt x="166" y="5"/>
                  </a:lnTo>
                  <a:close/>
                </a:path>
              </a:pathLst>
            </a:custGeom>
            <a:solidFill>
              <a:srgbClr val="72B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7" name="Freeform 157"/>
            <p:cNvSpPr>
              <a:spLocks noEditPoints="1"/>
            </p:cNvSpPr>
            <p:nvPr/>
          </p:nvSpPr>
          <p:spPr bwMode="auto">
            <a:xfrm>
              <a:off x="86" y="3388"/>
              <a:ext cx="850" cy="5"/>
            </a:xfrm>
            <a:custGeom>
              <a:avLst/>
              <a:gdLst>
                <a:gd name="T0" fmla="*/ 850 w 850"/>
                <a:gd name="T1" fmla="*/ 3 h 6"/>
                <a:gd name="T2" fmla="*/ 726 w 850"/>
                <a:gd name="T3" fmla="*/ 3 h 6"/>
                <a:gd name="T4" fmla="*/ 726 w 850"/>
                <a:gd name="T5" fmla="*/ 0 h 6"/>
                <a:gd name="T6" fmla="*/ 850 w 850"/>
                <a:gd name="T7" fmla="*/ 0 h 6"/>
                <a:gd name="T8" fmla="*/ 850 w 850"/>
                <a:gd name="T9" fmla="*/ 3 h 6"/>
                <a:gd name="T10" fmla="*/ 671 w 850"/>
                <a:gd name="T11" fmla="*/ 3 h 6"/>
                <a:gd name="T12" fmla="*/ 542 w 850"/>
                <a:gd name="T13" fmla="*/ 3 h 6"/>
                <a:gd name="T14" fmla="*/ 542 w 850"/>
                <a:gd name="T15" fmla="*/ 0 h 6"/>
                <a:gd name="T16" fmla="*/ 671 w 850"/>
                <a:gd name="T17" fmla="*/ 0 h 6"/>
                <a:gd name="T18" fmla="*/ 671 w 850"/>
                <a:gd name="T19" fmla="*/ 3 h 6"/>
                <a:gd name="T20" fmla="*/ 316 w 850"/>
                <a:gd name="T21" fmla="*/ 3 h 6"/>
                <a:gd name="T22" fmla="*/ 181 w 850"/>
                <a:gd name="T23" fmla="*/ 3 h 6"/>
                <a:gd name="T24" fmla="*/ 181 w 850"/>
                <a:gd name="T25" fmla="*/ 0 h 6"/>
                <a:gd name="T26" fmla="*/ 316 w 850"/>
                <a:gd name="T27" fmla="*/ 0 h 6"/>
                <a:gd name="T28" fmla="*/ 316 w 850"/>
                <a:gd name="T29" fmla="*/ 3 h 6"/>
                <a:gd name="T30" fmla="*/ 166 w 850"/>
                <a:gd name="T31" fmla="*/ 3 h 6"/>
                <a:gd name="T32" fmla="*/ 0 w 850"/>
                <a:gd name="T33" fmla="*/ 3 h 6"/>
                <a:gd name="T34" fmla="*/ 0 w 850"/>
                <a:gd name="T35" fmla="*/ 0 h 6"/>
                <a:gd name="T36" fmla="*/ 166 w 850"/>
                <a:gd name="T37" fmla="*/ 0 h 6"/>
                <a:gd name="T38" fmla="*/ 166 w 850"/>
                <a:gd name="T39" fmla="*/ 3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0" h="6">
                  <a:moveTo>
                    <a:pt x="850" y="6"/>
                  </a:moveTo>
                  <a:lnTo>
                    <a:pt x="726" y="6"/>
                  </a:lnTo>
                  <a:lnTo>
                    <a:pt x="726" y="0"/>
                  </a:lnTo>
                  <a:lnTo>
                    <a:pt x="850" y="0"/>
                  </a:lnTo>
                  <a:lnTo>
                    <a:pt x="850" y="6"/>
                  </a:lnTo>
                  <a:close/>
                  <a:moveTo>
                    <a:pt x="671" y="6"/>
                  </a:moveTo>
                  <a:lnTo>
                    <a:pt x="542" y="6"/>
                  </a:lnTo>
                  <a:lnTo>
                    <a:pt x="542" y="0"/>
                  </a:lnTo>
                  <a:lnTo>
                    <a:pt x="671" y="0"/>
                  </a:lnTo>
                  <a:lnTo>
                    <a:pt x="671" y="6"/>
                  </a:lnTo>
                  <a:close/>
                  <a:moveTo>
                    <a:pt x="316" y="6"/>
                  </a:moveTo>
                  <a:lnTo>
                    <a:pt x="181" y="6"/>
                  </a:lnTo>
                  <a:lnTo>
                    <a:pt x="181" y="0"/>
                  </a:lnTo>
                  <a:lnTo>
                    <a:pt x="316" y="0"/>
                  </a:lnTo>
                  <a:lnTo>
                    <a:pt x="316" y="6"/>
                  </a:lnTo>
                  <a:close/>
                  <a:moveTo>
                    <a:pt x="166" y="6"/>
                  </a:moveTo>
                  <a:lnTo>
                    <a:pt x="0" y="6"/>
                  </a:lnTo>
                  <a:lnTo>
                    <a:pt x="0" y="0"/>
                  </a:lnTo>
                  <a:lnTo>
                    <a:pt x="166" y="0"/>
                  </a:lnTo>
                  <a:lnTo>
                    <a:pt x="166" y="6"/>
                  </a:lnTo>
                  <a:close/>
                </a:path>
              </a:pathLst>
            </a:custGeom>
            <a:solidFill>
              <a:srgbClr val="71BE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8" name="Freeform 158"/>
            <p:cNvSpPr>
              <a:spLocks/>
            </p:cNvSpPr>
            <p:nvPr/>
          </p:nvSpPr>
          <p:spPr bwMode="auto">
            <a:xfrm>
              <a:off x="162" y="3520"/>
              <a:ext cx="85" cy="120"/>
            </a:xfrm>
            <a:custGeom>
              <a:avLst/>
              <a:gdLst>
                <a:gd name="T0" fmla="*/ 103 w 83"/>
                <a:gd name="T1" fmla="*/ 36 h 120"/>
                <a:gd name="T2" fmla="*/ 93 w 83"/>
                <a:gd name="T3" fmla="*/ 36 h 120"/>
                <a:gd name="T4" fmla="*/ 85 w 83"/>
                <a:gd name="T5" fmla="*/ 34 h 120"/>
                <a:gd name="T6" fmla="*/ 77 w 83"/>
                <a:gd name="T7" fmla="*/ 31 h 120"/>
                <a:gd name="T8" fmla="*/ 67 w 83"/>
                <a:gd name="T9" fmla="*/ 29 h 120"/>
                <a:gd name="T10" fmla="*/ 62 w 83"/>
                <a:gd name="T11" fmla="*/ 23 h 120"/>
                <a:gd name="T12" fmla="*/ 60 w 83"/>
                <a:gd name="T13" fmla="*/ 18 h 120"/>
                <a:gd name="T14" fmla="*/ 60 w 83"/>
                <a:gd name="T15" fmla="*/ 10 h 120"/>
                <a:gd name="T16" fmla="*/ 57 w 83"/>
                <a:gd name="T17" fmla="*/ 0 h 120"/>
                <a:gd name="T18" fmla="*/ 0 w 83"/>
                <a:gd name="T19" fmla="*/ 0 h 120"/>
                <a:gd name="T20" fmla="*/ 0 w 83"/>
                <a:gd name="T21" fmla="*/ 120 h 120"/>
                <a:gd name="T22" fmla="*/ 54 w 83"/>
                <a:gd name="T23" fmla="*/ 120 h 120"/>
                <a:gd name="T24" fmla="*/ 57 w 83"/>
                <a:gd name="T25" fmla="*/ 110 h 120"/>
                <a:gd name="T26" fmla="*/ 57 w 83"/>
                <a:gd name="T27" fmla="*/ 102 h 120"/>
                <a:gd name="T28" fmla="*/ 60 w 83"/>
                <a:gd name="T29" fmla="*/ 94 h 120"/>
                <a:gd name="T30" fmla="*/ 67 w 83"/>
                <a:gd name="T31" fmla="*/ 91 h 120"/>
                <a:gd name="T32" fmla="*/ 71 w 83"/>
                <a:gd name="T33" fmla="*/ 86 h 120"/>
                <a:gd name="T34" fmla="*/ 85 w 83"/>
                <a:gd name="T35" fmla="*/ 83 h 120"/>
                <a:gd name="T36" fmla="*/ 93 w 83"/>
                <a:gd name="T37" fmla="*/ 81 h 120"/>
                <a:gd name="T38" fmla="*/ 103 w 83"/>
                <a:gd name="T39" fmla="*/ 78 h 120"/>
                <a:gd name="T40" fmla="*/ 103 w 83"/>
                <a:gd name="T41" fmla="*/ 36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20">
                  <a:moveTo>
                    <a:pt x="83" y="36"/>
                  </a:moveTo>
                  <a:lnTo>
                    <a:pt x="73" y="36"/>
                  </a:lnTo>
                  <a:lnTo>
                    <a:pt x="65" y="34"/>
                  </a:lnTo>
                  <a:lnTo>
                    <a:pt x="60" y="31"/>
                  </a:lnTo>
                  <a:lnTo>
                    <a:pt x="55" y="29"/>
                  </a:lnTo>
                  <a:lnTo>
                    <a:pt x="52" y="23"/>
                  </a:lnTo>
                  <a:lnTo>
                    <a:pt x="50" y="18"/>
                  </a:lnTo>
                  <a:lnTo>
                    <a:pt x="50" y="10"/>
                  </a:lnTo>
                  <a:lnTo>
                    <a:pt x="47" y="0"/>
                  </a:lnTo>
                  <a:lnTo>
                    <a:pt x="0" y="0"/>
                  </a:lnTo>
                  <a:lnTo>
                    <a:pt x="0" y="120"/>
                  </a:lnTo>
                  <a:lnTo>
                    <a:pt x="44" y="120"/>
                  </a:lnTo>
                  <a:lnTo>
                    <a:pt x="47" y="110"/>
                  </a:lnTo>
                  <a:lnTo>
                    <a:pt x="47" y="102"/>
                  </a:lnTo>
                  <a:lnTo>
                    <a:pt x="50" y="94"/>
                  </a:lnTo>
                  <a:lnTo>
                    <a:pt x="55" y="91"/>
                  </a:lnTo>
                  <a:lnTo>
                    <a:pt x="57" y="86"/>
                  </a:lnTo>
                  <a:lnTo>
                    <a:pt x="65" y="83"/>
                  </a:lnTo>
                  <a:lnTo>
                    <a:pt x="73" y="81"/>
                  </a:lnTo>
                  <a:lnTo>
                    <a:pt x="83" y="78"/>
                  </a:lnTo>
                  <a:lnTo>
                    <a:pt x="83" y="3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9" name="Freeform 159"/>
            <p:cNvSpPr>
              <a:spLocks/>
            </p:cNvSpPr>
            <p:nvPr/>
          </p:nvSpPr>
          <p:spPr bwMode="auto">
            <a:xfrm>
              <a:off x="86" y="3388"/>
              <a:ext cx="165" cy="118"/>
            </a:xfrm>
            <a:custGeom>
              <a:avLst/>
              <a:gdLst>
                <a:gd name="T0" fmla="*/ 156 w 166"/>
                <a:gd name="T1" fmla="*/ 0 h 118"/>
                <a:gd name="T2" fmla="*/ 0 w 166"/>
                <a:gd name="T3" fmla="*/ 0 h 118"/>
                <a:gd name="T4" fmla="*/ 2 w 166"/>
                <a:gd name="T5" fmla="*/ 118 h 118"/>
                <a:gd name="T6" fmla="*/ 49 w 166"/>
                <a:gd name="T7" fmla="*/ 118 h 118"/>
                <a:gd name="T8" fmla="*/ 54 w 166"/>
                <a:gd name="T9" fmla="*/ 105 h 118"/>
                <a:gd name="T10" fmla="*/ 59 w 166"/>
                <a:gd name="T11" fmla="*/ 92 h 118"/>
                <a:gd name="T12" fmla="*/ 62 w 166"/>
                <a:gd name="T13" fmla="*/ 81 h 118"/>
                <a:gd name="T14" fmla="*/ 70 w 166"/>
                <a:gd name="T15" fmla="*/ 73 h 118"/>
                <a:gd name="T16" fmla="*/ 83 w 166"/>
                <a:gd name="T17" fmla="*/ 66 h 118"/>
                <a:gd name="T18" fmla="*/ 91 w 166"/>
                <a:gd name="T19" fmla="*/ 60 h 118"/>
                <a:gd name="T20" fmla="*/ 117 w 166"/>
                <a:gd name="T21" fmla="*/ 58 h 118"/>
                <a:gd name="T22" fmla="*/ 153 w 166"/>
                <a:gd name="T23" fmla="*/ 58 h 118"/>
                <a:gd name="T24" fmla="*/ 156 w 166"/>
                <a:gd name="T25" fmla="*/ 0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6" h="118">
                  <a:moveTo>
                    <a:pt x="166" y="0"/>
                  </a:moveTo>
                  <a:lnTo>
                    <a:pt x="0" y="0"/>
                  </a:lnTo>
                  <a:lnTo>
                    <a:pt x="2" y="118"/>
                  </a:lnTo>
                  <a:lnTo>
                    <a:pt x="49" y="118"/>
                  </a:lnTo>
                  <a:lnTo>
                    <a:pt x="54" y="105"/>
                  </a:lnTo>
                  <a:lnTo>
                    <a:pt x="59" y="92"/>
                  </a:lnTo>
                  <a:lnTo>
                    <a:pt x="62" y="81"/>
                  </a:lnTo>
                  <a:lnTo>
                    <a:pt x="70" y="73"/>
                  </a:lnTo>
                  <a:lnTo>
                    <a:pt x="83" y="66"/>
                  </a:lnTo>
                  <a:lnTo>
                    <a:pt x="101" y="60"/>
                  </a:lnTo>
                  <a:lnTo>
                    <a:pt x="127" y="58"/>
                  </a:lnTo>
                  <a:lnTo>
                    <a:pt x="163" y="58"/>
                  </a:lnTo>
                  <a:lnTo>
                    <a:pt x="166"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60" name="Freeform 160"/>
            <p:cNvSpPr>
              <a:spLocks/>
            </p:cNvSpPr>
            <p:nvPr/>
          </p:nvSpPr>
          <p:spPr bwMode="auto">
            <a:xfrm>
              <a:off x="247" y="3388"/>
              <a:ext cx="163" cy="374"/>
            </a:xfrm>
            <a:custGeom>
              <a:avLst/>
              <a:gdLst>
                <a:gd name="T0" fmla="*/ 21 w 164"/>
                <a:gd name="T1" fmla="*/ 0 h 374"/>
                <a:gd name="T2" fmla="*/ 21 w 164"/>
                <a:gd name="T3" fmla="*/ 327 h 374"/>
                <a:gd name="T4" fmla="*/ 0 w 164"/>
                <a:gd name="T5" fmla="*/ 327 h 374"/>
                <a:gd name="T6" fmla="*/ 0 w 164"/>
                <a:gd name="T7" fmla="*/ 374 h 374"/>
                <a:gd name="T8" fmla="*/ 154 w 164"/>
                <a:gd name="T9" fmla="*/ 374 h 374"/>
                <a:gd name="T10" fmla="*/ 154 w 164"/>
                <a:gd name="T11" fmla="*/ 327 h 374"/>
                <a:gd name="T12" fmla="*/ 120 w 164"/>
                <a:gd name="T13" fmla="*/ 327 h 374"/>
                <a:gd name="T14" fmla="*/ 120 w 164"/>
                <a:gd name="T15" fmla="*/ 58 h 374"/>
                <a:gd name="T16" fmla="*/ 146 w 164"/>
                <a:gd name="T17" fmla="*/ 58 h 374"/>
                <a:gd name="T18" fmla="*/ 146 w 164"/>
                <a:gd name="T19" fmla="*/ 0 h 374"/>
                <a:gd name="T20" fmla="*/ 21 w 164"/>
                <a:gd name="T21" fmla="*/ 0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374">
                  <a:moveTo>
                    <a:pt x="21" y="0"/>
                  </a:moveTo>
                  <a:lnTo>
                    <a:pt x="21" y="327"/>
                  </a:lnTo>
                  <a:lnTo>
                    <a:pt x="0" y="327"/>
                  </a:lnTo>
                  <a:lnTo>
                    <a:pt x="0" y="374"/>
                  </a:lnTo>
                  <a:lnTo>
                    <a:pt x="164" y="374"/>
                  </a:lnTo>
                  <a:lnTo>
                    <a:pt x="164" y="327"/>
                  </a:lnTo>
                  <a:lnTo>
                    <a:pt x="130" y="327"/>
                  </a:lnTo>
                  <a:lnTo>
                    <a:pt x="130" y="58"/>
                  </a:lnTo>
                  <a:lnTo>
                    <a:pt x="156" y="58"/>
                  </a:lnTo>
                  <a:lnTo>
                    <a:pt x="156" y="0"/>
                  </a:lnTo>
                  <a:lnTo>
                    <a:pt x="2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61" name="Freeform 161"/>
            <p:cNvSpPr>
              <a:spLocks/>
            </p:cNvSpPr>
            <p:nvPr/>
          </p:nvSpPr>
          <p:spPr bwMode="auto">
            <a:xfrm>
              <a:off x="627" y="3388"/>
              <a:ext cx="371" cy="374"/>
            </a:xfrm>
            <a:custGeom>
              <a:avLst/>
              <a:gdLst>
                <a:gd name="T0" fmla="*/ 184 w 371"/>
                <a:gd name="T1" fmla="*/ 173 h 374"/>
                <a:gd name="T2" fmla="*/ 303 w 371"/>
                <a:gd name="T3" fmla="*/ 319 h 374"/>
                <a:gd name="T4" fmla="*/ 311 w 371"/>
                <a:gd name="T5" fmla="*/ 327 h 374"/>
                <a:gd name="T6" fmla="*/ 371 w 371"/>
                <a:gd name="T7" fmla="*/ 329 h 374"/>
                <a:gd name="T8" fmla="*/ 371 w 371"/>
                <a:gd name="T9" fmla="*/ 374 h 374"/>
                <a:gd name="T10" fmla="*/ 168 w 371"/>
                <a:gd name="T11" fmla="*/ 374 h 374"/>
                <a:gd name="T12" fmla="*/ 168 w 371"/>
                <a:gd name="T13" fmla="*/ 327 h 374"/>
                <a:gd name="T14" fmla="*/ 184 w 371"/>
                <a:gd name="T15" fmla="*/ 327 h 374"/>
                <a:gd name="T16" fmla="*/ 129 w 371"/>
                <a:gd name="T17" fmla="*/ 259 h 374"/>
                <a:gd name="T18" fmla="*/ 129 w 371"/>
                <a:gd name="T19" fmla="*/ 374 h 374"/>
                <a:gd name="T20" fmla="*/ 0 w 371"/>
                <a:gd name="T21" fmla="*/ 374 h 374"/>
                <a:gd name="T22" fmla="*/ 0 w 371"/>
                <a:gd name="T23" fmla="*/ 327 h 374"/>
                <a:gd name="T24" fmla="*/ 20 w 371"/>
                <a:gd name="T25" fmla="*/ 327 h 374"/>
                <a:gd name="T26" fmla="*/ 20 w 371"/>
                <a:gd name="T27" fmla="*/ 139 h 374"/>
                <a:gd name="T28" fmla="*/ 20 w 371"/>
                <a:gd name="T29" fmla="*/ 50 h 374"/>
                <a:gd name="T30" fmla="*/ 0 w 371"/>
                <a:gd name="T31" fmla="*/ 50 h 374"/>
                <a:gd name="T32" fmla="*/ 0 w 371"/>
                <a:gd name="T33" fmla="*/ 0 h 374"/>
                <a:gd name="T34" fmla="*/ 10 w 371"/>
                <a:gd name="T35" fmla="*/ 0 h 374"/>
                <a:gd name="T36" fmla="*/ 28 w 371"/>
                <a:gd name="T37" fmla="*/ 0 h 374"/>
                <a:gd name="T38" fmla="*/ 129 w 371"/>
                <a:gd name="T39" fmla="*/ 0 h 374"/>
                <a:gd name="T40" fmla="*/ 129 w 371"/>
                <a:gd name="T41" fmla="*/ 0 h 374"/>
                <a:gd name="T42" fmla="*/ 129 w 371"/>
                <a:gd name="T43" fmla="*/ 8 h 374"/>
                <a:gd name="T44" fmla="*/ 129 w 371"/>
                <a:gd name="T45" fmla="*/ 11 h 374"/>
                <a:gd name="T46" fmla="*/ 129 w 371"/>
                <a:gd name="T47" fmla="*/ 13 h 374"/>
                <a:gd name="T48" fmla="*/ 129 w 371"/>
                <a:gd name="T49" fmla="*/ 16 h 374"/>
                <a:gd name="T50" fmla="*/ 129 w 371"/>
                <a:gd name="T51" fmla="*/ 19 h 374"/>
                <a:gd name="T52" fmla="*/ 129 w 371"/>
                <a:gd name="T53" fmla="*/ 21 h 374"/>
                <a:gd name="T54" fmla="*/ 129 w 371"/>
                <a:gd name="T55" fmla="*/ 24 h 374"/>
                <a:gd name="T56" fmla="*/ 129 w 371"/>
                <a:gd name="T57" fmla="*/ 26 h 374"/>
                <a:gd name="T58" fmla="*/ 129 w 371"/>
                <a:gd name="T59" fmla="*/ 29 h 374"/>
                <a:gd name="T60" fmla="*/ 129 w 371"/>
                <a:gd name="T61" fmla="*/ 29 h 374"/>
                <a:gd name="T62" fmla="*/ 129 w 371"/>
                <a:gd name="T63" fmla="*/ 29 h 374"/>
                <a:gd name="T64" fmla="*/ 129 w 371"/>
                <a:gd name="T65" fmla="*/ 50 h 374"/>
                <a:gd name="T66" fmla="*/ 129 w 371"/>
                <a:gd name="T67" fmla="*/ 50 h 374"/>
                <a:gd name="T68" fmla="*/ 129 w 371"/>
                <a:gd name="T69" fmla="*/ 139 h 374"/>
                <a:gd name="T70" fmla="*/ 210 w 371"/>
                <a:gd name="T71" fmla="*/ 50 h 374"/>
                <a:gd name="T72" fmla="*/ 184 w 371"/>
                <a:gd name="T73" fmla="*/ 50 h 374"/>
                <a:gd name="T74" fmla="*/ 184 w 371"/>
                <a:gd name="T75" fmla="*/ 0 h 374"/>
                <a:gd name="T76" fmla="*/ 308 w 371"/>
                <a:gd name="T77" fmla="*/ 0 h 374"/>
                <a:gd name="T78" fmla="*/ 308 w 371"/>
                <a:gd name="T79" fmla="*/ 50 h 374"/>
                <a:gd name="T80" fmla="*/ 285 w 371"/>
                <a:gd name="T81" fmla="*/ 50 h 374"/>
                <a:gd name="T82" fmla="*/ 184 w 371"/>
                <a:gd name="T83" fmla="*/ 173 h 3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1" h="374">
                  <a:moveTo>
                    <a:pt x="184" y="173"/>
                  </a:moveTo>
                  <a:lnTo>
                    <a:pt x="303" y="319"/>
                  </a:lnTo>
                  <a:lnTo>
                    <a:pt x="311" y="327"/>
                  </a:lnTo>
                  <a:lnTo>
                    <a:pt x="371" y="329"/>
                  </a:lnTo>
                  <a:lnTo>
                    <a:pt x="371" y="374"/>
                  </a:lnTo>
                  <a:lnTo>
                    <a:pt x="168" y="374"/>
                  </a:lnTo>
                  <a:lnTo>
                    <a:pt x="168" y="327"/>
                  </a:lnTo>
                  <a:lnTo>
                    <a:pt x="184" y="327"/>
                  </a:lnTo>
                  <a:lnTo>
                    <a:pt x="129" y="259"/>
                  </a:lnTo>
                  <a:lnTo>
                    <a:pt x="129" y="374"/>
                  </a:lnTo>
                  <a:lnTo>
                    <a:pt x="0" y="374"/>
                  </a:lnTo>
                  <a:lnTo>
                    <a:pt x="0" y="327"/>
                  </a:lnTo>
                  <a:lnTo>
                    <a:pt x="20" y="327"/>
                  </a:lnTo>
                  <a:lnTo>
                    <a:pt x="20" y="139"/>
                  </a:lnTo>
                  <a:lnTo>
                    <a:pt x="20" y="50"/>
                  </a:lnTo>
                  <a:lnTo>
                    <a:pt x="0" y="50"/>
                  </a:lnTo>
                  <a:lnTo>
                    <a:pt x="0" y="0"/>
                  </a:lnTo>
                  <a:lnTo>
                    <a:pt x="10" y="0"/>
                  </a:lnTo>
                  <a:lnTo>
                    <a:pt x="28" y="0"/>
                  </a:lnTo>
                  <a:lnTo>
                    <a:pt x="129" y="0"/>
                  </a:lnTo>
                  <a:lnTo>
                    <a:pt x="129" y="8"/>
                  </a:lnTo>
                  <a:lnTo>
                    <a:pt x="129" y="11"/>
                  </a:lnTo>
                  <a:lnTo>
                    <a:pt x="129" y="13"/>
                  </a:lnTo>
                  <a:lnTo>
                    <a:pt x="129" y="16"/>
                  </a:lnTo>
                  <a:lnTo>
                    <a:pt x="129" y="19"/>
                  </a:lnTo>
                  <a:lnTo>
                    <a:pt x="129" y="21"/>
                  </a:lnTo>
                  <a:lnTo>
                    <a:pt x="129" y="24"/>
                  </a:lnTo>
                  <a:lnTo>
                    <a:pt x="129" y="26"/>
                  </a:lnTo>
                  <a:lnTo>
                    <a:pt x="129" y="29"/>
                  </a:lnTo>
                  <a:lnTo>
                    <a:pt x="129" y="50"/>
                  </a:lnTo>
                  <a:lnTo>
                    <a:pt x="129" y="139"/>
                  </a:lnTo>
                  <a:lnTo>
                    <a:pt x="210" y="50"/>
                  </a:lnTo>
                  <a:lnTo>
                    <a:pt x="184" y="50"/>
                  </a:lnTo>
                  <a:lnTo>
                    <a:pt x="184" y="0"/>
                  </a:lnTo>
                  <a:lnTo>
                    <a:pt x="308" y="0"/>
                  </a:lnTo>
                  <a:lnTo>
                    <a:pt x="308" y="50"/>
                  </a:lnTo>
                  <a:lnTo>
                    <a:pt x="285" y="50"/>
                  </a:lnTo>
                  <a:lnTo>
                    <a:pt x="184" y="17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62" name="Line 162"/>
            <p:cNvSpPr>
              <a:spLocks noChangeShapeType="1"/>
            </p:cNvSpPr>
            <p:nvPr/>
          </p:nvSpPr>
          <p:spPr bwMode="auto">
            <a:xfrm flipV="1">
              <a:off x="611" y="3219"/>
              <a:ext cx="2" cy="566"/>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63" name="Freeform 163"/>
            <p:cNvSpPr>
              <a:spLocks noEditPoints="1"/>
            </p:cNvSpPr>
            <p:nvPr/>
          </p:nvSpPr>
          <p:spPr bwMode="auto">
            <a:xfrm>
              <a:off x="13" y="3889"/>
              <a:ext cx="919" cy="249"/>
            </a:xfrm>
            <a:custGeom>
              <a:avLst/>
              <a:gdLst>
                <a:gd name="T0" fmla="*/ 205 w 918"/>
                <a:gd name="T1" fmla="*/ 73 h 248"/>
                <a:gd name="T2" fmla="*/ 277 w 918"/>
                <a:gd name="T3" fmla="*/ 65 h 248"/>
                <a:gd name="T4" fmla="*/ 288 w 918"/>
                <a:gd name="T5" fmla="*/ 36 h 248"/>
                <a:gd name="T6" fmla="*/ 277 w 918"/>
                <a:gd name="T7" fmla="*/ 26 h 248"/>
                <a:gd name="T8" fmla="*/ 314 w 918"/>
                <a:gd name="T9" fmla="*/ 86 h 248"/>
                <a:gd name="T10" fmla="*/ 277 w 918"/>
                <a:gd name="T11" fmla="*/ 49 h 248"/>
                <a:gd name="T12" fmla="*/ 363 w 918"/>
                <a:gd name="T13" fmla="*/ 44 h 248"/>
                <a:gd name="T14" fmla="*/ 324 w 918"/>
                <a:gd name="T15" fmla="*/ 75 h 248"/>
                <a:gd name="T16" fmla="*/ 379 w 918"/>
                <a:gd name="T17" fmla="*/ 28 h 248"/>
                <a:gd name="T18" fmla="*/ 420 w 918"/>
                <a:gd name="T19" fmla="*/ 75 h 248"/>
                <a:gd name="T20" fmla="*/ 407 w 918"/>
                <a:gd name="T21" fmla="*/ 73 h 248"/>
                <a:gd name="T22" fmla="*/ 384 w 918"/>
                <a:gd name="T23" fmla="*/ 39 h 248"/>
                <a:gd name="T24" fmla="*/ 479 w 918"/>
                <a:gd name="T25" fmla="*/ 31 h 248"/>
                <a:gd name="T26" fmla="*/ 508 w 918"/>
                <a:gd name="T27" fmla="*/ 41 h 248"/>
                <a:gd name="T28" fmla="*/ 619 w 918"/>
                <a:gd name="T29" fmla="*/ 44 h 248"/>
                <a:gd name="T30" fmla="*/ 575 w 918"/>
                <a:gd name="T31" fmla="*/ 39 h 248"/>
                <a:gd name="T32" fmla="*/ 638 w 918"/>
                <a:gd name="T33" fmla="*/ 60 h 248"/>
                <a:gd name="T34" fmla="*/ 651 w 918"/>
                <a:gd name="T35" fmla="*/ 36 h 248"/>
                <a:gd name="T36" fmla="*/ 661 w 918"/>
                <a:gd name="T37" fmla="*/ 86 h 248"/>
                <a:gd name="T38" fmla="*/ 728 w 918"/>
                <a:gd name="T39" fmla="*/ 39 h 248"/>
                <a:gd name="T40" fmla="*/ 728 w 918"/>
                <a:gd name="T41" fmla="*/ 75 h 248"/>
                <a:gd name="T42" fmla="*/ 695 w 918"/>
                <a:gd name="T43" fmla="*/ 75 h 248"/>
                <a:gd name="T44" fmla="*/ 791 w 918"/>
                <a:gd name="T45" fmla="*/ 60 h 248"/>
                <a:gd name="T46" fmla="*/ 798 w 918"/>
                <a:gd name="T47" fmla="*/ 36 h 248"/>
                <a:gd name="T48" fmla="*/ 773 w 918"/>
                <a:gd name="T49" fmla="*/ 33 h 248"/>
                <a:gd name="T50" fmla="*/ 830 w 918"/>
                <a:gd name="T51" fmla="*/ 80 h 248"/>
                <a:gd name="T52" fmla="*/ 767 w 918"/>
                <a:gd name="T53" fmla="*/ 62 h 248"/>
                <a:gd name="T54" fmla="*/ 39 w 918"/>
                <a:gd name="T55" fmla="*/ 182 h 248"/>
                <a:gd name="T56" fmla="*/ 36 w 918"/>
                <a:gd name="T57" fmla="*/ 221 h 248"/>
                <a:gd name="T58" fmla="*/ 3 w 918"/>
                <a:gd name="T59" fmla="*/ 161 h 248"/>
                <a:gd name="T60" fmla="*/ 143 w 918"/>
                <a:gd name="T61" fmla="*/ 218 h 248"/>
                <a:gd name="T62" fmla="*/ 86 w 918"/>
                <a:gd name="T63" fmla="*/ 190 h 248"/>
                <a:gd name="T64" fmla="*/ 220 w 918"/>
                <a:gd name="T65" fmla="*/ 221 h 248"/>
                <a:gd name="T66" fmla="*/ 182 w 918"/>
                <a:gd name="T67" fmla="*/ 190 h 248"/>
                <a:gd name="T68" fmla="*/ 161 w 918"/>
                <a:gd name="T69" fmla="*/ 213 h 248"/>
                <a:gd name="T70" fmla="*/ 296 w 918"/>
                <a:gd name="T71" fmla="*/ 221 h 248"/>
                <a:gd name="T72" fmla="*/ 252 w 918"/>
                <a:gd name="T73" fmla="*/ 171 h 248"/>
                <a:gd name="T74" fmla="*/ 252 w 918"/>
                <a:gd name="T75" fmla="*/ 195 h 248"/>
                <a:gd name="T76" fmla="*/ 327 w 918"/>
                <a:gd name="T77" fmla="*/ 218 h 248"/>
                <a:gd name="T78" fmla="*/ 327 w 918"/>
                <a:gd name="T79" fmla="*/ 182 h 248"/>
                <a:gd name="T80" fmla="*/ 350 w 918"/>
                <a:gd name="T81" fmla="*/ 174 h 248"/>
                <a:gd name="T82" fmla="*/ 348 w 918"/>
                <a:gd name="T83" fmla="*/ 231 h 248"/>
                <a:gd name="T84" fmla="*/ 425 w 918"/>
                <a:gd name="T85" fmla="*/ 224 h 248"/>
                <a:gd name="T86" fmla="*/ 412 w 918"/>
                <a:gd name="T87" fmla="*/ 171 h 248"/>
                <a:gd name="T88" fmla="*/ 410 w 918"/>
                <a:gd name="T89" fmla="*/ 187 h 248"/>
                <a:gd name="T90" fmla="*/ 423 w 918"/>
                <a:gd name="T91" fmla="*/ 208 h 248"/>
                <a:gd name="T92" fmla="*/ 438 w 918"/>
                <a:gd name="T93" fmla="*/ 239 h 248"/>
                <a:gd name="T94" fmla="*/ 469 w 918"/>
                <a:gd name="T95" fmla="*/ 145 h 248"/>
                <a:gd name="T96" fmla="*/ 518 w 918"/>
                <a:gd name="T97" fmla="*/ 203 h 248"/>
                <a:gd name="T98" fmla="*/ 521 w 918"/>
                <a:gd name="T99" fmla="*/ 184 h 248"/>
                <a:gd name="T100" fmla="*/ 490 w 918"/>
                <a:gd name="T101" fmla="*/ 184 h 248"/>
                <a:gd name="T102" fmla="*/ 547 w 918"/>
                <a:gd name="T103" fmla="*/ 218 h 248"/>
                <a:gd name="T104" fmla="*/ 487 w 918"/>
                <a:gd name="T105" fmla="*/ 218 h 248"/>
                <a:gd name="T106" fmla="*/ 601 w 918"/>
                <a:gd name="T107" fmla="*/ 164 h 248"/>
                <a:gd name="T108" fmla="*/ 658 w 918"/>
                <a:gd name="T109" fmla="*/ 169 h 248"/>
                <a:gd name="T110" fmla="*/ 715 w 918"/>
                <a:gd name="T111" fmla="*/ 218 h 248"/>
                <a:gd name="T112" fmla="*/ 721 w 918"/>
                <a:gd name="T113" fmla="*/ 231 h 248"/>
                <a:gd name="T114" fmla="*/ 770 w 918"/>
                <a:gd name="T115" fmla="*/ 151 h 248"/>
                <a:gd name="T116" fmla="*/ 770 w 918"/>
                <a:gd name="T117" fmla="*/ 218 h 248"/>
                <a:gd name="T118" fmla="*/ 817 w 918"/>
                <a:gd name="T119" fmla="*/ 153 h 248"/>
                <a:gd name="T120" fmla="*/ 811 w 918"/>
                <a:gd name="T121" fmla="*/ 226 h 248"/>
                <a:gd name="T122" fmla="*/ 920 w 918"/>
                <a:gd name="T123" fmla="*/ 218 h 248"/>
                <a:gd name="T124" fmla="*/ 863 w 918"/>
                <a:gd name="T125" fmla="*/ 190 h 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18" h="248">
                  <a:moveTo>
                    <a:pt x="176" y="31"/>
                  </a:moveTo>
                  <a:lnTo>
                    <a:pt x="187" y="5"/>
                  </a:lnTo>
                  <a:lnTo>
                    <a:pt x="249" y="5"/>
                  </a:lnTo>
                  <a:lnTo>
                    <a:pt x="257" y="31"/>
                  </a:lnTo>
                  <a:lnTo>
                    <a:pt x="249" y="33"/>
                  </a:lnTo>
                  <a:lnTo>
                    <a:pt x="249" y="31"/>
                  </a:lnTo>
                  <a:lnTo>
                    <a:pt x="246" y="28"/>
                  </a:lnTo>
                  <a:lnTo>
                    <a:pt x="246" y="26"/>
                  </a:lnTo>
                  <a:lnTo>
                    <a:pt x="244" y="26"/>
                  </a:lnTo>
                  <a:lnTo>
                    <a:pt x="244" y="23"/>
                  </a:lnTo>
                  <a:lnTo>
                    <a:pt x="241" y="23"/>
                  </a:lnTo>
                  <a:lnTo>
                    <a:pt x="239" y="20"/>
                  </a:lnTo>
                  <a:lnTo>
                    <a:pt x="236" y="18"/>
                  </a:lnTo>
                  <a:lnTo>
                    <a:pt x="233" y="18"/>
                  </a:lnTo>
                  <a:lnTo>
                    <a:pt x="231" y="15"/>
                  </a:lnTo>
                  <a:lnTo>
                    <a:pt x="228" y="15"/>
                  </a:lnTo>
                  <a:lnTo>
                    <a:pt x="228" y="18"/>
                  </a:lnTo>
                  <a:lnTo>
                    <a:pt x="228" y="65"/>
                  </a:lnTo>
                  <a:lnTo>
                    <a:pt x="228" y="67"/>
                  </a:lnTo>
                  <a:lnTo>
                    <a:pt x="228" y="70"/>
                  </a:lnTo>
                  <a:lnTo>
                    <a:pt x="228" y="73"/>
                  </a:lnTo>
                  <a:lnTo>
                    <a:pt x="231" y="73"/>
                  </a:lnTo>
                  <a:lnTo>
                    <a:pt x="231" y="75"/>
                  </a:lnTo>
                  <a:lnTo>
                    <a:pt x="233" y="75"/>
                  </a:lnTo>
                  <a:lnTo>
                    <a:pt x="236" y="75"/>
                  </a:lnTo>
                  <a:lnTo>
                    <a:pt x="239" y="75"/>
                  </a:lnTo>
                  <a:lnTo>
                    <a:pt x="239" y="86"/>
                  </a:lnTo>
                  <a:lnTo>
                    <a:pt x="197" y="86"/>
                  </a:lnTo>
                  <a:lnTo>
                    <a:pt x="197" y="75"/>
                  </a:lnTo>
                  <a:lnTo>
                    <a:pt x="200" y="75"/>
                  </a:lnTo>
                  <a:lnTo>
                    <a:pt x="202" y="75"/>
                  </a:lnTo>
                  <a:lnTo>
                    <a:pt x="202" y="73"/>
                  </a:lnTo>
                  <a:lnTo>
                    <a:pt x="205" y="73"/>
                  </a:lnTo>
                  <a:lnTo>
                    <a:pt x="207" y="73"/>
                  </a:lnTo>
                  <a:lnTo>
                    <a:pt x="207" y="70"/>
                  </a:lnTo>
                  <a:lnTo>
                    <a:pt x="207" y="67"/>
                  </a:lnTo>
                  <a:lnTo>
                    <a:pt x="207" y="65"/>
                  </a:lnTo>
                  <a:lnTo>
                    <a:pt x="207" y="18"/>
                  </a:lnTo>
                  <a:lnTo>
                    <a:pt x="207" y="15"/>
                  </a:lnTo>
                  <a:lnTo>
                    <a:pt x="205" y="15"/>
                  </a:lnTo>
                  <a:lnTo>
                    <a:pt x="202" y="15"/>
                  </a:lnTo>
                  <a:lnTo>
                    <a:pt x="202" y="18"/>
                  </a:lnTo>
                  <a:lnTo>
                    <a:pt x="200" y="18"/>
                  </a:lnTo>
                  <a:lnTo>
                    <a:pt x="197" y="18"/>
                  </a:lnTo>
                  <a:lnTo>
                    <a:pt x="194" y="20"/>
                  </a:lnTo>
                  <a:lnTo>
                    <a:pt x="192" y="23"/>
                  </a:lnTo>
                  <a:lnTo>
                    <a:pt x="189" y="26"/>
                  </a:lnTo>
                  <a:lnTo>
                    <a:pt x="189" y="28"/>
                  </a:lnTo>
                  <a:lnTo>
                    <a:pt x="187" y="31"/>
                  </a:lnTo>
                  <a:lnTo>
                    <a:pt x="184" y="33"/>
                  </a:lnTo>
                  <a:lnTo>
                    <a:pt x="176" y="31"/>
                  </a:lnTo>
                  <a:close/>
                  <a:moveTo>
                    <a:pt x="293" y="57"/>
                  </a:moveTo>
                  <a:lnTo>
                    <a:pt x="290" y="57"/>
                  </a:lnTo>
                  <a:lnTo>
                    <a:pt x="288" y="57"/>
                  </a:lnTo>
                  <a:lnTo>
                    <a:pt x="285" y="60"/>
                  </a:lnTo>
                  <a:lnTo>
                    <a:pt x="283" y="60"/>
                  </a:lnTo>
                  <a:lnTo>
                    <a:pt x="280" y="60"/>
                  </a:lnTo>
                  <a:lnTo>
                    <a:pt x="280" y="62"/>
                  </a:lnTo>
                  <a:lnTo>
                    <a:pt x="277" y="65"/>
                  </a:lnTo>
                  <a:lnTo>
                    <a:pt x="277" y="67"/>
                  </a:lnTo>
                  <a:lnTo>
                    <a:pt x="277" y="70"/>
                  </a:lnTo>
                  <a:lnTo>
                    <a:pt x="280" y="70"/>
                  </a:lnTo>
                  <a:lnTo>
                    <a:pt x="280" y="73"/>
                  </a:lnTo>
                  <a:lnTo>
                    <a:pt x="283" y="73"/>
                  </a:lnTo>
                  <a:lnTo>
                    <a:pt x="285" y="73"/>
                  </a:lnTo>
                  <a:lnTo>
                    <a:pt x="288" y="73"/>
                  </a:lnTo>
                  <a:lnTo>
                    <a:pt x="290" y="70"/>
                  </a:lnTo>
                  <a:lnTo>
                    <a:pt x="293" y="70"/>
                  </a:lnTo>
                  <a:lnTo>
                    <a:pt x="293" y="67"/>
                  </a:lnTo>
                  <a:lnTo>
                    <a:pt x="293" y="57"/>
                  </a:lnTo>
                  <a:close/>
                  <a:moveTo>
                    <a:pt x="293" y="49"/>
                  </a:moveTo>
                  <a:lnTo>
                    <a:pt x="293" y="47"/>
                  </a:lnTo>
                  <a:lnTo>
                    <a:pt x="293" y="44"/>
                  </a:lnTo>
                  <a:lnTo>
                    <a:pt x="293" y="41"/>
                  </a:lnTo>
                  <a:lnTo>
                    <a:pt x="293" y="39"/>
                  </a:lnTo>
                  <a:lnTo>
                    <a:pt x="290" y="39"/>
                  </a:lnTo>
                  <a:lnTo>
                    <a:pt x="290" y="36"/>
                  </a:lnTo>
                  <a:lnTo>
                    <a:pt x="288" y="36"/>
                  </a:lnTo>
                  <a:lnTo>
                    <a:pt x="285" y="36"/>
                  </a:lnTo>
                  <a:lnTo>
                    <a:pt x="283" y="36"/>
                  </a:lnTo>
                  <a:lnTo>
                    <a:pt x="280" y="36"/>
                  </a:lnTo>
                  <a:lnTo>
                    <a:pt x="280" y="39"/>
                  </a:lnTo>
                  <a:lnTo>
                    <a:pt x="277" y="39"/>
                  </a:lnTo>
                  <a:lnTo>
                    <a:pt x="277" y="41"/>
                  </a:lnTo>
                  <a:lnTo>
                    <a:pt x="277" y="44"/>
                  </a:lnTo>
                  <a:lnTo>
                    <a:pt x="277" y="47"/>
                  </a:lnTo>
                  <a:lnTo>
                    <a:pt x="275" y="47"/>
                  </a:lnTo>
                  <a:lnTo>
                    <a:pt x="275" y="49"/>
                  </a:lnTo>
                  <a:lnTo>
                    <a:pt x="272" y="49"/>
                  </a:lnTo>
                  <a:lnTo>
                    <a:pt x="270" y="49"/>
                  </a:lnTo>
                  <a:lnTo>
                    <a:pt x="267" y="49"/>
                  </a:lnTo>
                  <a:lnTo>
                    <a:pt x="265" y="49"/>
                  </a:lnTo>
                  <a:lnTo>
                    <a:pt x="262" y="47"/>
                  </a:lnTo>
                  <a:lnTo>
                    <a:pt x="262" y="44"/>
                  </a:lnTo>
                  <a:lnTo>
                    <a:pt x="259" y="41"/>
                  </a:lnTo>
                  <a:lnTo>
                    <a:pt x="259" y="39"/>
                  </a:lnTo>
                  <a:lnTo>
                    <a:pt x="262" y="39"/>
                  </a:lnTo>
                  <a:lnTo>
                    <a:pt x="262" y="36"/>
                  </a:lnTo>
                  <a:lnTo>
                    <a:pt x="262" y="33"/>
                  </a:lnTo>
                  <a:lnTo>
                    <a:pt x="265" y="33"/>
                  </a:lnTo>
                  <a:lnTo>
                    <a:pt x="265" y="31"/>
                  </a:lnTo>
                  <a:lnTo>
                    <a:pt x="267" y="31"/>
                  </a:lnTo>
                  <a:lnTo>
                    <a:pt x="267" y="28"/>
                  </a:lnTo>
                  <a:lnTo>
                    <a:pt x="270" y="28"/>
                  </a:lnTo>
                  <a:lnTo>
                    <a:pt x="272" y="28"/>
                  </a:lnTo>
                  <a:lnTo>
                    <a:pt x="275" y="26"/>
                  </a:lnTo>
                  <a:lnTo>
                    <a:pt x="277" y="26"/>
                  </a:lnTo>
                  <a:lnTo>
                    <a:pt x="280" y="26"/>
                  </a:lnTo>
                  <a:lnTo>
                    <a:pt x="283" y="26"/>
                  </a:lnTo>
                  <a:lnTo>
                    <a:pt x="285" y="26"/>
                  </a:lnTo>
                  <a:lnTo>
                    <a:pt x="288" y="26"/>
                  </a:lnTo>
                  <a:lnTo>
                    <a:pt x="290" y="26"/>
                  </a:lnTo>
                  <a:lnTo>
                    <a:pt x="293" y="26"/>
                  </a:lnTo>
                  <a:lnTo>
                    <a:pt x="296" y="26"/>
                  </a:lnTo>
                  <a:lnTo>
                    <a:pt x="298" y="26"/>
                  </a:lnTo>
                  <a:lnTo>
                    <a:pt x="301" y="28"/>
                  </a:lnTo>
                  <a:lnTo>
                    <a:pt x="303" y="28"/>
                  </a:lnTo>
                  <a:lnTo>
                    <a:pt x="306" y="31"/>
                  </a:lnTo>
                  <a:lnTo>
                    <a:pt x="309" y="33"/>
                  </a:lnTo>
                  <a:lnTo>
                    <a:pt x="309" y="36"/>
                  </a:lnTo>
                  <a:lnTo>
                    <a:pt x="311" y="39"/>
                  </a:lnTo>
                  <a:lnTo>
                    <a:pt x="311" y="41"/>
                  </a:lnTo>
                  <a:lnTo>
                    <a:pt x="311" y="44"/>
                  </a:lnTo>
                  <a:lnTo>
                    <a:pt x="311" y="70"/>
                  </a:lnTo>
                  <a:lnTo>
                    <a:pt x="311" y="73"/>
                  </a:lnTo>
                  <a:lnTo>
                    <a:pt x="314" y="73"/>
                  </a:lnTo>
                  <a:lnTo>
                    <a:pt x="316" y="73"/>
                  </a:lnTo>
                  <a:lnTo>
                    <a:pt x="322" y="80"/>
                  </a:lnTo>
                  <a:lnTo>
                    <a:pt x="319" y="80"/>
                  </a:lnTo>
                  <a:lnTo>
                    <a:pt x="319" y="83"/>
                  </a:lnTo>
                  <a:lnTo>
                    <a:pt x="316" y="83"/>
                  </a:lnTo>
                  <a:lnTo>
                    <a:pt x="314" y="83"/>
                  </a:lnTo>
                  <a:lnTo>
                    <a:pt x="314" y="86"/>
                  </a:lnTo>
                  <a:lnTo>
                    <a:pt x="311" y="86"/>
                  </a:lnTo>
                  <a:lnTo>
                    <a:pt x="309" y="86"/>
                  </a:lnTo>
                  <a:lnTo>
                    <a:pt x="306" y="86"/>
                  </a:lnTo>
                  <a:lnTo>
                    <a:pt x="303" y="86"/>
                  </a:lnTo>
                  <a:lnTo>
                    <a:pt x="301" y="86"/>
                  </a:lnTo>
                  <a:lnTo>
                    <a:pt x="301" y="83"/>
                  </a:lnTo>
                  <a:lnTo>
                    <a:pt x="298" y="83"/>
                  </a:lnTo>
                  <a:lnTo>
                    <a:pt x="296" y="80"/>
                  </a:lnTo>
                  <a:lnTo>
                    <a:pt x="293" y="80"/>
                  </a:lnTo>
                  <a:lnTo>
                    <a:pt x="290" y="83"/>
                  </a:lnTo>
                  <a:lnTo>
                    <a:pt x="288" y="83"/>
                  </a:lnTo>
                  <a:lnTo>
                    <a:pt x="285" y="83"/>
                  </a:lnTo>
                  <a:lnTo>
                    <a:pt x="285" y="86"/>
                  </a:lnTo>
                  <a:lnTo>
                    <a:pt x="283" y="86"/>
                  </a:lnTo>
                  <a:lnTo>
                    <a:pt x="280" y="86"/>
                  </a:lnTo>
                  <a:lnTo>
                    <a:pt x="277" y="86"/>
                  </a:lnTo>
                  <a:lnTo>
                    <a:pt x="275" y="86"/>
                  </a:lnTo>
                  <a:lnTo>
                    <a:pt x="272" y="86"/>
                  </a:lnTo>
                  <a:lnTo>
                    <a:pt x="270" y="86"/>
                  </a:lnTo>
                  <a:lnTo>
                    <a:pt x="267" y="83"/>
                  </a:lnTo>
                  <a:lnTo>
                    <a:pt x="265" y="83"/>
                  </a:lnTo>
                  <a:lnTo>
                    <a:pt x="262" y="80"/>
                  </a:lnTo>
                  <a:lnTo>
                    <a:pt x="259" y="78"/>
                  </a:lnTo>
                  <a:lnTo>
                    <a:pt x="259" y="75"/>
                  </a:lnTo>
                  <a:lnTo>
                    <a:pt x="259" y="73"/>
                  </a:lnTo>
                  <a:lnTo>
                    <a:pt x="259" y="70"/>
                  </a:lnTo>
                  <a:lnTo>
                    <a:pt x="259" y="67"/>
                  </a:lnTo>
                  <a:lnTo>
                    <a:pt x="259" y="65"/>
                  </a:lnTo>
                  <a:lnTo>
                    <a:pt x="259" y="62"/>
                  </a:lnTo>
                  <a:lnTo>
                    <a:pt x="262" y="60"/>
                  </a:lnTo>
                  <a:lnTo>
                    <a:pt x="262" y="57"/>
                  </a:lnTo>
                  <a:lnTo>
                    <a:pt x="265" y="57"/>
                  </a:lnTo>
                  <a:lnTo>
                    <a:pt x="267" y="54"/>
                  </a:lnTo>
                  <a:lnTo>
                    <a:pt x="270" y="52"/>
                  </a:lnTo>
                  <a:lnTo>
                    <a:pt x="272" y="52"/>
                  </a:lnTo>
                  <a:lnTo>
                    <a:pt x="275" y="52"/>
                  </a:lnTo>
                  <a:lnTo>
                    <a:pt x="277" y="49"/>
                  </a:lnTo>
                  <a:lnTo>
                    <a:pt x="280" y="49"/>
                  </a:lnTo>
                  <a:lnTo>
                    <a:pt x="283" y="49"/>
                  </a:lnTo>
                  <a:lnTo>
                    <a:pt x="285" y="49"/>
                  </a:lnTo>
                  <a:lnTo>
                    <a:pt x="290" y="49"/>
                  </a:lnTo>
                  <a:lnTo>
                    <a:pt x="293" y="49"/>
                  </a:lnTo>
                  <a:close/>
                  <a:moveTo>
                    <a:pt x="324" y="28"/>
                  </a:moveTo>
                  <a:lnTo>
                    <a:pt x="345" y="26"/>
                  </a:lnTo>
                  <a:lnTo>
                    <a:pt x="350" y="26"/>
                  </a:lnTo>
                  <a:lnTo>
                    <a:pt x="350" y="31"/>
                  </a:lnTo>
                  <a:lnTo>
                    <a:pt x="353" y="31"/>
                  </a:lnTo>
                  <a:lnTo>
                    <a:pt x="353" y="28"/>
                  </a:lnTo>
                  <a:lnTo>
                    <a:pt x="355" y="28"/>
                  </a:lnTo>
                  <a:lnTo>
                    <a:pt x="358" y="28"/>
                  </a:lnTo>
                  <a:lnTo>
                    <a:pt x="360" y="26"/>
                  </a:lnTo>
                  <a:lnTo>
                    <a:pt x="363" y="26"/>
                  </a:lnTo>
                  <a:lnTo>
                    <a:pt x="366" y="26"/>
                  </a:lnTo>
                  <a:lnTo>
                    <a:pt x="368" y="28"/>
                  </a:lnTo>
                  <a:lnTo>
                    <a:pt x="371" y="28"/>
                  </a:lnTo>
                  <a:lnTo>
                    <a:pt x="371" y="31"/>
                  </a:lnTo>
                  <a:lnTo>
                    <a:pt x="373" y="31"/>
                  </a:lnTo>
                  <a:lnTo>
                    <a:pt x="373" y="33"/>
                  </a:lnTo>
                  <a:lnTo>
                    <a:pt x="373" y="36"/>
                  </a:lnTo>
                  <a:lnTo>
                    <a:pt x="373" y="39"/>
                  </a:lnTo>
                  <a:lnTo>
                    <a:pt x="373" y="41"/>
                  </a:lnTo>
                  <a:lnTo>
                    <a:pt x="371" y="41"/>
                  </a:lnTo>
                  <a:lnTo>
                    <a:pt x="371" y="44"/>
                  </a:lnTo>
                  <a:lnTo>
                    <a:pt x="368" y="44"/>
                  </a:lnTo>
                  <a:lnTo>
                    <a:pt x="366" y="44"/>
                  </a:lnTo>
                  <a:lnTo>
                    <a:pt x="363" y="44"/>
                  </a:lnTo>
                  <a:lnTo>
                    <a:pt x="360" y="44"/>
                  </a:lnTo>
                  <a:lnTo>
                    <a:pt x="360" y="41"/>
                  </a:lnTo>
                  <a:lnTo>
                    <a:pt x="358" y="41"/>
                  </a:lnTo>
                  <a:lnTo>
                    <a:pt x="355" y="41"/>
                  </a:lnTo>
                  <a:lnTo>
                    <a:pt x="353" y="41"/>
                  </a:lnTo>
                  <a:lnTo>
                    <a:pt x="353" y="65"/>
                  </a:lnTo>
                  <a:lnTo>
                    <a:pt x="353" y="67"/>
                  </a:lnTo>
                  <a:lnTo>
                    <a:pt x="353" y="70"/>
                  </a:lnTo>
                  <a:lnTo>
                    <a:pt x="353" y="73"/>
                  </a:lnTo>
                  <a:lnTo>
                    <a:pt x="355" y="73"/>
                  </a:lnTo>
                  <a:lnTo>
                    <a:pt x="355" y="75"/>
                  </a:lnTo>
                  <a:lnTo>
                    <a:pt x="358" y="75"/>
                  </a:lnTo>
                  <a:lnTo>
                    <a:pt x="360" y="75"/>
                  </a:lnTo>
                  <a:lnTo>
                    <a:pt x="360" y="86"/>
                  </a:lnTo>
                  <a:lnTo>
                    <a:pt x="324" y="86"/>
                  </a:lnTo>
                  <a:lnTo>
                    <a:pt x="324" y="75"/>
                  </a:lnTo>
                  <a:lnTo>
                    <a:pt x="327" y="75"/>
                  </a:lnTo>
                  <a:lnTo>
                    <a:pt x="329" y="75"/>
                  </a:lnTo>
                  <a:lnTo>
                    <a:pt x="329" y="73"/>
                  </a:lnTo>
                  <a:lnTo>
                    <a:pt x="332" y="73"/>
                  </a:lnTo>
                  <a:lnTo>
                    <a:pt x="332" y="70"/>
                  </a:lnTo>
                  <a:lnTo>
                    <a:pt x="332" y="67"/>
                  </a:lnTo>
                  <a:lnTo>
                    <a:pt x="332" y="49"/>
                  </a:lnTo>
                  <a:lnTo>
                    <a:pt x="332" y="47"/>
                  </a:lnTo>
                  <a:lnTo>
                    <a:pt x="332" y="44"/>
                  </a:lnTo>
                  <a:lnTo>
                    <a:pt x="332" y="41"/>
                  </a:lnTo>
                  <a:lnTo>
                    <a:pt x="329" y="41"/>
                  </a:lnTo>
                  <a:lnTo>
                    <a:pt x="329" y="39"/>
                  </a:lnTo>
                  <a:lnTo>
                    <a:pt x="327" y="39"/>
                  </a:lnTo>
                  <a:lnTo>
                    <a:pt x="324" y="39"/>
                  </a:lnTo>
                  <a:lnTo>
                    <a:pt x="324" y="28"/>
                  </a:lnTo>
                  <a:close/>
                  <a:moveTo>
                    <a:pt x="379" y="28"/>
                  </a:moveTo>
                  <a:lnTo>
                    <a:pt x="399" y="26"/>
                  </a:lnTo>
                  <a:lnTo>
                    <a:pt x="405" y="26"/>
                  </a:lnTo>
                  <a:lnTo>
                    <a:pt x="405" y="31"/>
                  </a:lnTo>
                  <a:lnTo>
                    <a:pt x="407" y="31"/>
                  </a:lnTo>
                  <a:lnTo>
                    <a:pt x="410" y="28"/>
                  </a:lnTo>
                  <a:lnTo>
                    <a:pt x="412" y="28"/>
                  </a:lnTo>
                  <a:lnTo>
                    <a:pt x="415" y="26"/>
                  </a:lnTo>
                  <a:lnTo>
                    <a:pt x="418" y="26"/>
                  </a:lnTo>
                  <a:lnTo>
                    <a:pt x="420" y="26"/>
                  </a:lnTo>
                  <a:lnTo>
                    <a:pt x="423" y="26"/>
                  </a:lnTo>
                  <a:lnTo>
                    <a:pt x="425" y="26"/>
                  </a:lnTo>
                  <a:lnTo>
                    <a:pt x="428" y="26"/>
                  </a:lnTo>
                  <a:lnTo>
                    <a:pt x="431" y="26"/>
                  </a:lnTo>
                  <a:lnTo>
                    <a:pt x="433" y="26"/>
                  </a:lnTo>
                  <a:lnTo>
                    <a:pt x="436" y="28"/>
                  </a:lnTo>
                  <a:lnTo>
                    <a:pt x="438" y="28"/>
                  </a:lnTo>
                  <a:lnTo>
                    <a:pt x="438" y="31"/>
                  </a:lnTo>
                  <a:lnTo>
                    <a:pt x="441" y="31"/>
                  </a:lnTo>
                  <a:lnTo>
                    <a:pt x="441" y="33"/>
                  </a:lnTo>
                  <a:lnTo>
                    <a:pt x="443" y="36"/>
                  </a:lnTo>
                  <a:lnTo>
                    <a:pt x="443" y="39"/>
                  </a:lnTo>
                  <a:lnTo>
                    <a:pt x="443" y="41"/>
                  </a:lnTo>
                  <a:lnTo>
                    <a:pt x="443" y="65"/>
                  </a:lnTo>
                  <a:lnTo>
                    <a:pt x="443" y="67"/>
                  </a:lnTo>
                  <a:lnTo>
                    <a:pt x="443" y="70"/>
                  </a:lnTo>
                  <a:lnTo>
                    <a:pt x="443" y="73"/>
                  </a:lnTo>
                  <a:lnTo>
                    <a:pt x="446" y="73"/>
                  </a:lnTo>
                  <a:lnTo>
                    <a:pt x="449" y="75"/>
                  </a:lnTo>
                  <a:lnTo>
                    <a:pt x="451" y="75"/>
                  </a:lnTo>
                  <a:lnTo>
                    <a:pt x="451" y="86"/>
                  </a:lnTo>
                  <a:lnTo>
                    <a:pt x="418" y="86"/>
                  </a:lnTo>
                  <a:lnTo>
                    <a:pt x="418" y="75"/>
                  </a:lnTo>
                  <a:lnTo>
                    <a:pt x="420" y="75"/>
                  </a:lnTo>
                  <a:lnTo>
                    <a:pt x="423" y="75"/>
                  </a:lnTo>
                  <a:lnTo>
                    <a:pt x="423" y="73"/>
                  </a:lnTo>
                  <a:lnTo>
                    <a:pt x="425" y="70"/>
                  </a:lnTo>
                  <a:lnTo>
                    <a:pt x="425" y="67"/>
                  </a:lnTo>
                  <a:lnTo>
                    <a:pt x="425" y="47"/>
                  </a:lnTo>
                  <a:lnTo>
                    <a:pt x="425" y="44"/>
                  </a:lnTo>
                  <a:lnTo>
                    <a:pt x="425" y="41"/>
                  </a:lnTo>
                  <a:lnTo>
                    <a:pt x="423" y="41"/>
                  </a:lnTo>
                  <a:lnTo>
                    <a:pt x="423" y="39"/>
                  </a:lnTo>
                  <a:lnTo>
                    <a:pt x="420" y="39"/>
                  </a:lnTo>
                  <a:lnTo>
                    <a:pt x="418" y="39"/>
                  </a:lnTo>
                  <a:lnTo>
                    <a:pt x="415" y="39"/>
                  </a:lnTo>
                  <a:lnTo>
                    <a:pt x="412" y="39"/>
                  </a:lnTo>
                  <a:lnTo>
                    <a:pt x="412" y="41"/>
                  </a:lnTo>
                  <a:lnTo>
                    <a:pt x="410" y="41"/>
                  </a:lnTo>
                  <a:lnTo>
                    <a:pt x="407" y="44"/>
                  </a:lnTo>
                  <a:lnTo>
                    <a:pt x="407" y="65"/>
                  </a:lnTo>
                  <a:lnTo>
                    <a:pt x="407" y="67"/>
                  </a:lnTo>
                  <a:lnTo>
                    <a:pt x="407" y="70"/>
                  </a:lnTo>
                  <a:lnTo>
                    <a:pt x="407" y="73"/>
                  </a:lnTo>
                  <a:lnTo>
                    <a:pt x="410" y="73"/>
                  </a:lnTo>
                  <a:lnTo>
                    <a:pt x="410" y="75"/>
                  </a:lnTo>
                  <a:lnTo>
                    <a:pt x="412" y="75"/>
                  </a:lnTo>
                  <a:lnTo>
                    <a:pt x="412" y="86"/>
                  </a:lnTo>
                  <a:lnTo>
                    <a:pt x="379" y="86"/>
                  </a:lnTo>
                  <a:lnTo>
                    <a:pt x="379" y="75"/>
                  </a:lnTo>
                  <a:lnTo>
                    <a:pt x="381" y="75"/>
                  </a:lnTo>
                  <a:lnTo>
                    <a:pt x="384" y="75"/>
                  </a:lnTo>
                  <a:lnTo>
                    <a:pt x="386" y="73"/>
                  </a:lnTo>
                  <a:lnTo>
                    <a:pt x="386" y="70"/>
                  </a:lnTo>
                  <a:lnTo>
                    <a:pt x="389" y="70"/>
                  </a:lnTo>
                  <a:lnTo>
                    <a:pt x="389" y="67"/>
                  </a:lnTo>
                  <a:lnTo>
                    <a:pt x="389" y="65"/>
                  </a:lnTo>
                  <a:lnTo>
                    <a:pt x="389" y="47"/>
                  </a:lnTo>
                  <a:lnTo>
                    <a:pt x="389" y="44"/>
                  </a:lnTo>
                  <a:lnTo>
                    <a:pt x="386" y="44"/>
                  </a:lnTo>
                  <a:lnTo>
                    <a:pt x="386" y="41"/>
                  </a:lnTo>
                  <a:lnTo>
                    <a:pt x="384" y="41"/>
                  </a:lnTo>
                  <a:lnTo>
                    <a:pt x="384" y="39"/>
                  </a:lnTo>
                  <a:lnTo>
                    <a:pt x="381" y="39"/>
                  </a:lnTo>
                  <a:lnTo>
                    <a:pt x="379" y="39"/>
                  </a:lnTo>
                  <a:lnTo>
                    <a:pt x="379" y="28"/>
                  </a:lnTo>
                  <a:close/>
                  <a:moveTo>
                    <a:pt x="493" y="26"/>
                  </a:moveTo>
                  <a:lnTo>
                    <a:pt x="495" y="26"/>
                  </a:lnTo>
                  <a:lnTo>
                    <a:pt x="501" y="26"/>
                  </a:lnTo>
                  <a:lnTo>
                    <a:pt x="503" y="26"/>
                  </a:lnTo>
                  <a:lnTo>
                    <a:pt x="506" y="28"/>
                  </a:lnTo>
                  <a:lnTo>
                    <a:pt x="508" y="28"/>
                  </a:lnTo>
                  <a:lnTo>
                    <a:pt x="511" y="31"/>
                  </a:lnTo>
                  <a:lnTo>
                    <a:pt x="514" y="33"/>
                  </a:lnTo>
                  <a:lnTo>
                    <a:pt x="516" y="36"/>
                  </a:lnTo>
                  <a:lnTo>
                    <a:pt x="519" y="39"/>
                  </a:lnTo>
                  <a:lnTo>
                    <a:pt x="519" y="41"/>
                  </a:lnTo>
                  <a:lnTo>
                    <a:pt x="521" y="44"/>
                  </a:lnTo>
                  <a:lnTo>
                    <a:pt x="521" y="47"/>
                  </a:lnTo>
                  <a:lnTo>
                    <a:pt x="521" y="49"/>
                  </a:lnTo>
                  <a:lnTo>
                    <a:pt x="521" y="52"/>
                  </a:lnTo>
                  <a:lnTo>
                    <a:pt x="521" y="57"/>
                  </a:lnTo>
                  <a:lnTo>
                    <a:pt x="521" y="60"/>
                  </a:lnTo>
                  <a:lnTo>
                    <a:pt x="521" y="62"/>
                  </a:lnTo>
                  <a:lnTo>
                    <a:pt x="521" y="65"/>
                  </a:lnTo>
                  <a:lnTo>
                    <a:pt x="519" y="67"/>
                  </a:lnTo>
                  <a:lnTo>
                    <a:pt x="519" y="70"/>
                  </a:lnTo>
                  <a:lnTo>
                    <a:pt x="516" y="73"/>
                  </a:lnTo>
                  <a:lnTo>
                    <a:pt x="516" y="75"/>
                  </a:lnTo>
                  <a:lnTo>
                    <a:pt x="514" y="78"/>
                  </a:lnTo>
                  <a:lnTo>
                    <a:pt x="511" y="78"/>
                  </a:lnTo>
                  <a:lnTo>
                    <a:pt x="508" y="80"/>
                  </a:lnTo>
                  <a:lnTo>
                    <a:pt x="506" y="83"/>
                  </a:lnTo>
                  <a:lnTo>
                    <a:pt x="503" y="83"/>
                  </a:lnTo>
                  <a:lnTo>
                    <a:pt x="501" y="83"/>
                  </a:lnTo>
                  <a:lnTo>
                    <a:pt x="498" y="86"/>
                  </a:lnTo>
                  <a:lnTo>
                    <a:pt x="493" y="86"/>
                  </a:lnTo>
                  <a:lnTo>
                    <a:pt x="490" y="86"/>
                  </a:lnTo>
                  <a:lnTo>
                    <a:pt x="485" y="86"/>
                  </a:lnTo>
                  <a:lnTo>
                    <a:pt x="482" y="86"/>
                  </a:lnTo>
                  <a:lnTo>
                    <a:pt x="480" y="83"/>
                  </a:lnTo>
                  <a:lnTo>
                    <a:pt x="477" y="83"/>
                  </a:lnTo>
                  <a:lnTo>
                    <a:pt x="472" y="83"/>
                  </a:lnTo>
                  <a:lnTo>
                    <a:pt x="469" y="80"/>
                  </a:lnTo>
                  <a:lnTo>
                    <a:pt x="467" y="78"/>
                  </a:lnTo>
                  <a:lnTo>
                    <a:pt x="464" y="75"/>
                  </a:lnTo>
                  <a:lnTo>
                    <a:pt x="464" y="73"/>
                  </a:lnTo>
                  <a:lnTo>
                    <a:pt x="462" y="70"/>
                  </a:lnTo>
                  <a:lnTo>
                    <a:pt x="462" y="67"/>
                  </a:lnTo>
                  <a:lnTo>
                    <a:pt x="459" y="67"/>
                  </a:lnTo>
                  <a:lnTo>
                    <a:pt x="459" y="65"/>
                  </a:lnTo>
                  <a:lnTo>
                    <a:pt x="459" y="60"/>
                  </a:lnTo>
                  <a:lnTo>
                    <a:pt x="459" y="57"/>
                  </a:lnTo>
                  <a:lnTo>
                    <a:pt x="459" y="54"/>
                  </a:lnTo>
                  <a:lnTo>
                    <a:pt x="459" y="52"/>
                  </a:lnTo>
                  <a:lnTo>
                    <a:pt x="459" y="49"/>
                  </a:lnTo>
                  <a:lnTo>
                    <a:pt x="459" y="47"/>
                  </a:lnTo>
                  <a:lnTo>
                    <a:pt x="459" y="44"/>
                  </a:lnTo>
                  <a:lnTo>
                    <a:pt x="462" y="41"/>
                  </a:lnTo>
                  <a:lnTo>
                    <a:pt x="462" y="39"/>
                  </a:lnTo>
                  <a:lnTo>
                    <a:pt x="464" y="36"/>
                  </a:lnTo>
                  <a:lnTo>
                    <a:pt x="467" y="33"/>
                  </a:lnTo>
                  <a:lnTo>
                    <a:pt x="467" y="31"/>
                  </a:lnTo>
                  <a:lnTo>
                    <a:pt x="469" y="31"/>
                  </a:lnTo>
                  <a:lnTo>
                    <a:pt x="472" y="28"/>
                  </a:lnTo>
                  <a:lnTo>
                    <a:pt x="477" y="28"/>
                  </a:lnTo>
                  <a:lnTo>
                    <a:pt x="480" y="26"/>
                  </a:lnTo>
                  <a:lnTo>
                    <a:pt x="482" y="26"/>
                  </a:lnTo>
                  <a:lnTo>
                    <a:pt x="485" y="26"/>
                  </a:lnTo>
                  <a:lnTo>
                    <a:pt x="490" y="26"/>
                  </a:lnTo>
                  <a:lnTo>
                    <a:pt x="493" y="26"/>
                  </a:lnTo>
                  <a:close/>
                  <a:moveTo>
                    <a:pt x="490" y="36"/>
                  </a:moveTo>
                  <a:lnTo>
                    <a:pt x="490" y="36"/>
                  </a:lnTo>
                  <a:lnTo>
                    <a:pt x="488" y="36"/>
                  </a:lnTo>
                  <a:lnTo>
                    <a:pt x="485" y="39"/>
                  </a:lnTo>
                  <a:lnTo>
                    <a:pt x="482" y="39"/>
                  </a:lnTo>
                  <a:lnTo>
                    <a:pt x="482" y="41"/>
                  </a:lnTo>
                  <a:lnTo>
                    <a:pt x="480" y="41"/>
                  </a:lnTo>
                  <a:lnTo>
                    <a:pt x="480" y="44"/>
                  </a:lnTo>
                  <a:lnTo>
                    <a:pt x="480" y="47"/>
                  </a:lnTo>
                  <a:lnTo>
                    <a:pt x="480" y="49"/>
                  </a:lnTo>
                  <a:lnTo>
                    <a:pt x="480" y="52"/>
                  </a:lnTo>
                  <a:lnTo>
                    <a:pt x="480" y="57"/>
                  </a:lnTo>
                  <a:lnTo>
                    <a:pt x="480" y="60"/>
                  </a:lnTo>
                  <a:lnTo>
                    <a:pt x="480" y="62"/>
                  </a:lnTo>
                  <a:lnTo>
                    <a:pt x="480" y="65"/>
                  </a:lnTo>
                  <a:lnTo>
                    <a:pt x="480" y="67"/>
                  </a:lnTo>
                  <a:lnTo>
                    <a:pt x="482" y="67"/>
                  </a:lnTo>
                  <a:lnTo>
                    <a:pt x="482" y="70"/>
                  </a:lnTo>
                  <a:lnTo>
                    <a:pt x="485" y="73"/>
                  </a:lnTo>
                  <a:lnTo>
                    <a:pt x="488" y="73"/>
                  </a:lnTo>
                  <a:lnTo>
                    <a:pt x="490" y="73"/>
                  </a:lnTo>
                  <a:lnTo>
                    <a:pt x="493" y="73"/>
                  </a:lnTo>
                  <a:lnTo>
                    <a:pt x="495" y="73"/>
                  </a:lnTo>
                  <a:lnTo>
                    <a:pt x="498" y="70"/>
                  </a:lnTo>
                  <a:lnTo>
                    <a:pt x="498" y="67"/>
                  </a:lnTo>
                  <a:lnTo>
                    <a:pt x="501" y="67"/>
                  </a:lnTo>
                  <a:lnTo>
                    <a:pt x="501" y="65"/>
                  </a:lnTo>
                  <a:lnTo>
                    <a:pt x="501" y="62"/>
                  </a:lnTo>
                  <a:lnTo>
                    <a:pt x="501" y="60"/>
                  </a:lnTo>
                  <a:lnTo>
                    <a:pt x="501" y="57"/>
                  </a:lnTo>
                  <a:lnTo>
                    <a:pt x="501" y="54"/>
                  </a:lnTo>
                  <a:lnTo>
                    <a:pt x="501" y="52"/>
                  </a:lnTo>
                  <a:lnTo>
                    <a:pt x="501" y="49"/>
                  </a:lnTo>
                  <a:lnTo>
                    <a:pt x="501" y="47"/>
                  </a:lnTo>
                  <a:lnTo>
                    <a:pt x="501" y="44"/>
                  </a:lnTo>
                  <a:lnTo>
                    <a:pt x="498" y="41"/>
                  </a:lnTo>
                  <a:lnTo>
                    <a:pt x="498" y="39"/>
                  </a:lnTo>
                  <a:lnTo>
                    <a:pt x="495" y="39"/>
                  </a:lnTo>
                  <a:lnTo>
                    <a:pt x="493" y="36"/>
                  </a:lnTo>
                  <a:lnTo>
                    <a:pt x="490" y="36"/>
                  </a:lnTo>
                  <a:close/>
                  <a:moveTo>
                    <a:pt x="589" y="36"/>
                  </a:moveTo>
                  <a:lnTo>
                    <a:pt x="589" y="36"/>
                  </a:lnTo>
                  <a:lnTo>
                    <a:pt x="586" y="36"/>
                  </a:lnTo>
                  <a:lnTo>
                    <a:pt x="584" y="36"/>
                  </a:lnTo>
                  <a:lnTo>
                    <a:pt x="584" y="39"/>
                  </a:lnTo>
                  <a:lnTo>
                    <a:pt x="581" y="39"/>
                  </a:lnTo>
                  <a:lnTo>
                    <a:pt x="584" y="47"/>
                  </a:lnTo>
                  <a:lnTo>
                    <a:pt x="589" y="65"/>
                  </a:lnTo>
                  <a:lnTo>
                    <a:pt x="599" y="44"/>
                  </a:lnTo>
                  <a:lnTo>
                    <a:pt x="599" y="41"/>
                  </a:lnTo>
                  <a:lnTo>
                    <a:pt x="599" y="39"/>
                  </a:lnTo>
                  <a:lnTo>
                    <a:pt x="597" y="39"/>
                  </a:lnTo>
                  <a:lnTo>
                    <a:pt x="597" y="36"/>
                  </a:lnTo>
                  <a:lnTo>
                    <a:pt x="594" y="36"/>
                  </a:lnTo>
                  <a:lnTo>
                    <a:pt x="591" y="36"/>
                  </a:lnTo>
                  <a:lnTo>
                    <a:pt x="591" y="26"/>
                  </a:lnTo>
                  <a:lnTo>
                    <a:pt x="620" y="26"/>
                  </a:lnTo>
                  <a:lnTo>
                    <a:pt x="620" y="36"/>
                  </a:lnTo>
                  <a:lnTo>
                    <a:pt x="617" y="36"/>
                  </a:lnTo>
                  <a:lnTo>
                    <a:pt x="615" y="36"/>
                  </a:lnTo>
                  <a:lnTo>
                    <a:pt x="615" y="39"/>
                  </a:lnTo>
                  <a:lnTo>
                    <a:pt x="612" y="39"/>
                  </a:lnTo>
                  <a:lnTo>
                    <a:pt x="612" y="41"/>
                  </a:lnTo>
                  <a:lnTo>
                    <a:pt x="609" y="41"/>
                  </a:lnTo>
                  <a:lnTo>
                    <a:pt x="609" y="44"/>
                  </a:lnTo>
                  <a:lnTo>
                    <a:pt x="594" y="86"/>
                  </a:lnTo>
                  <a:lnTo>
                    <a:pt x="581" y="86"/>
                  </a:lnTo>
                  <a:lnTo>
                    <a:pt x="571" y="60"/>
                  </a:lnTo>
                  <a:lnTo>
                    <a:pt x="563" y="86"/>
                  </a:lnTo>
                  <a:lnTo>
                    <a:pt x="550" y="86"/>
                  </a:lnTo>
                  <a:lnTo>
                    <a:pt x="534" y="47"/>
                  </a:lnTo>
                  <a:lnTo>
                    <a:pt x="534" y="44"/>
                  </a:lnTo>
                  <a:lnTo>
                    <a:pt x="532" y="44"/>
                  </a:lnTo>
                  <a:lnTo>
                    <a:pt x="532" y="41"/>
                  </a:lnTo>
                  <a:lnTo>
                    <a:pt x="532" y="39"/>
                  </a:lnTo>
                  <a:lnTo>
                    <a:pt x="529" y="39"/>
                  </a:lnTo>
                  <a:lnTo>
                    <a:pt x="529" y="36"/>
                  </a:lnTo>
                  <a:lnTo>
                    <a:pt x="526" y="36"/>
                  </a:lnTo>
                  <a:lnTo>
                    <a:pt x="524" y="36"/>
                  </a:lnTo>
                  <a:lnTo>
                    <a:pt x="524" y="26"/>
                  </a:lnTo>
                  <a:lnTo>
                    <a:pt x="555" y="26"/>
                  </a:lnTo>
                  <a:lnTo>
                    <a:pt x="555" y="36"/>
                  </a:lnTo>
                  <a:lnTo>
                    <a:pt x="552" y="36"/>
                  </a:lnTo>
                  <a:lnTo>
                    <a:pt x="550" y="36"/>
                  </a:lnTo>
                  <a:lnTo>
                    <a:pt x="550" y="39"/>
                  </a:lnTo>
                  <a:lnTo>
                    <a:pt x="550" y="41"/>
                  </a:lnTo>
                  <a:lnTo>
                    <a:pt x="550" y="44"/>
                  </a:lnTo>
                  <a:lnTo>
                    <a:pt x="550" y="47"/>
                  </a:lnTo>
                  <a:lnTo>
                    <a:pt x="558" y="65"/>
                  </a:lnTo>
                  <a:lnTo>
                    <a:pt x="565" y="41"/>
                  </a:lnTo>
                  <a:lnTo>
                    <a:pt x="565" y="39"/>
                  </a:lnTo>
                  <a:lnTo>
                    <a:pt x="563" y="39"/>
                  </a:lnTo>
                  <a:lnTo>
                    <a:pt x="563" y="36"/>
                  </a:lnTo>
                  <a:lnTo>
                    <a:pt x="560" y="36"/>
                  </a:lnTo>
                  <a:lnTo>
                    <a:pt x="560" y="26"/>
                  </a:lnTo>
                  <a:lnTo>
                    <a:pt x="589" y="26"/>
                  </a:lnTo>
                  <a:lnTo>
                    <a:pt x="589" y="36"/>
                  </a:lnTo>
                  <a:close/>
                  <a:moveTo>
                    <a:pt x="620" y="65"/>
                  </a:moveTo>
                  <a:lnTo>
                    <a:pt x="630" y="65"/>
                  </a:lnTo>
                  <a:lnTo>
                    <a:pt x="633" y="67"/>
                  </a:lnTo>
                  <a:lnTo>
                    <a:pt x="633" y="70"/>
                  </a:lnTo>
                  <a:lnTo>
                    <a:pt x="635" y="70"/>
                  </a:lnTo>
                  <a:lnTo>
                    <a:pt x="638" y="73"/>
                  </a:lnTo>
                  <a:lnTo>
                    <a:pt x="641" y="73"/>
                  </a:lnTo>
                  <a:lnTo>
                    <a:pt x="643" y="75"/>
                  </a:lnTo>
                  <a:lnTo>
                    <a:pt x="646" y="75"/>
                  </a:lnTo>
                  <a:lnTo>
                    <a:pt x="648" y="75"/>
                  </a:lnTo>
                  <a:lnTo>
                    <a:pt x="651" y="75"/>
                  </a:lnTo>
                  <a:lnTo>
                    <a:pt x="654" y="73"/>
                  </a:lnTo>
                  <a:lnTo>
                    <a:pt x="656" y="73"/>
                  </a:lnTo>
                  <a:lnTo>
                    <a:pt x="656" y="70"/>
                  </a:lnTo>
                  <a:lnTo>
                    <a:pt x="656" y="67"/>
                  </a:lnTo>
                  <a:lnTo>
                    <a:pt x="654" y="65"/>
                  </a:lnTo>
                  <a:lnTo>
                    <a:pt x="651" y="65"/>
                  </a:lnTo>
                  <a:lnTo>
                    <a:pt x="648" y="65"/>
                  </a:lnTo>
                  <a:lnTo>
                    <a:pt x="646" y="65"/>
                  </a:lnTo>
                  <a:lnTo>
                    <a:pt x="641" y="62"/>
                  </a:lnTo>
                  <a:lnTo>
                    <a:pt x="638" y="62"/>
                  </a:lnTo>
                  <a:lnTo>
                    <a:pt x="635" y="62"/>
                  </a:lnTo>
                  <a:lnTo>
                    <a:pt x="633" y="62"/>
                  </a:lnTo>
                  <a:lnTo>
                    <a:pt x="630" y="60"/>
                  </a:lnTo>
                  <a:lnTo>
                    <a:pt x="628" y="60"/>
                  </a:lnTo>
                  <a:lnTo>
                    <a:pt x="628" y="57"/>
                  </a:lnTo>
                  <a:lnTo>
                    <a:pt x="625" y="57"/>
                  </a:lnTo>
                  <a:lnTo>
                    <a:pt x="625" y="54"/>
                  </a:lnTo>
                  <a:lnTo>
                    <a:pt x="622" y="54"/>
                  </a:lnTo>
                  <a:lnTo>
                    <a:pt x="622" y="52"/>
                  </a:lnTo>
                  <a:lnTo>
                    <a:pt x="622" y="49"/>
                  </a:lnTo>
                  <a:lnTo>
                    <a:pt x="622" y="47"/>
                  </a:lnTo>
                  <a:lnTo>
                    <a:pt x="622" y="44"/>
                  </a:lnTo>
                  <a:lnTo>
                    <a:pt x="622" y="41"/>
                  </a:lnTo>
                  <a:lnTo>
                    <a:pt x="622" y="39"/>
                  </a:lnTo>
                  <a:lnTo>
                    <a:pt x="625" y="36"/>
                  </a:lnTo>
                  <a:lnTo>
                    <a:pt x="625" y="33"/>
                  </a:lnTo>
                  <a:lnTo>
                    <a:pt x="628" y="33"/>
                  </a:lnTo>
                  <a:lnTo>
                    <a:pt x="628" y="31"/>
                  </a:lnTo>
                  <a:lnTo>
                    <a:pt x="630" y="28"/>
                  </a:lnTo>
                  <a:lnTo>
                    <a:pt x="633" y="28"/>
                  </a:lnTo>
                  <a:lnTo>
                    <a:pt x="635" y="26"/>
                  </a:lnTo>
                  <a:lnTo>
                    <a:pt x="638" y="26"/>
                  </a:lnTo>
                  <a:lnTo>
                    <a:pt x="641" y="26"/>
                  </a:lnTo>
                  <a:lnTo>
                    <a:pt x="643" y="26"/>
                  </a:lnTo>
                  <a:lnTo>
                    <a:pt x="646" y="26"/>
                  </a:lnTo>
                  <a:lnTo>
                    <a:pt x="648" y="26"/>
                  </a:lnTo>
                  <a:lnTo>
                    <a:pt x="651" y="26"/>
                  </a:lnTo>
                  <a:lnTo>
                    <a:pt x="654" y="26"/>
                  </a:lnTo>
                  <a:lnTo>
                    <a:pt x="656" y="28"/>
                  </a:lnTo>
                  <a:lnTo>
                    <a:pt x="659" y="28"/>
                  </a:lnTo>
                  <a:lnTo>
                    <a:pt x="661" y="26"/>
                  </a:lnTo>
                  <a:lnTo>
                    <a:pt x="669" y="26"/>
                  </a:lnTo>
                  <a:lnTo>
                    <a:pt x="669" y="44"/>
                  </a:lnTo>
                  <a:lnTo>
                    <a:pt x="661" y="44"/>
                  </a:lnTo>
                  <a:lnTo>
                    <a:pt x="659" y="44"/>
                  </a:lnTo>
                  <a:lnTo>
                    <a:pt x="659" y="41"/>
                  </a:lnTo>
                  <a:lnTo>
                    <a:pt x="656" y="41"/>
                  </a:lnTo>
                  <a:lnTo>
                    <a:pt x="656" y="39"/>
                  </a:lnTo>
                  <a:lnTo>
                    <a:pt x="654" y="39"/>
                  </a:lnTo>
                  <a:lnTo>
                    <a:pt x="654" y="36"/>
                  </a:lnTo>
                  <a:lnTo>
                    <a:pt x="651" y="36"/>
                  </a:lnTo>
                  <a:lnTo>
                    <a:pt x="648" y="36"/>
                  </a:lnTo>
                  <a:lnTo>
                    <a:pt x="646" y="36"/>
                  </a:lnTo>
                  <a:lnTo>
                    <a:pt x="643" y="36"/>
                  </a:lnTo>
                  <a:lnTo>
                    <a:pt x="641" y="36"/>
                  </a:lnTo>
                  <a:lnTo>
                    <a:pt x="641" y="39"/>
                  </a:lnTo>
                  <a:lnTo>
                    <a:pt x="638" y="39"/>
                  </a:lnTo>
                  <a:lnTo>
                    <a:pt x="638" y="41"/>
                  </a:lnTo>
                  <a:lnTo>
                    <a:pt x="638" y="44"/>
                  </a:lnTo>
                  <a:lnTo>
                    <a:pt x="641" y="44"/>
                  </a:lnTo>
                  <a:lnTo>
                    <a:pt x="643" y="44"/>
                  </a:lnTo>
                  <a:lnTo>
                    <a:pt x="646" y="47"/>
                  </a:lnTo>
                  <a:lnTo>
                    <a:pt x="648" y="47"/>
                  </a:lnTo>
                  <a:lnTo>
                    <a:pt x="651" y="47"/>
                  </a:lnTo>
                  <a:lnTo>
                    <a:pt x="654" y="47"/>
                  </a:lnTo>
                  <a:lnTo>
                    <a:pt x="656" y="47"/>
                  </a:lnTo>
                  <a:lnTo>
                    <a:pt x="659" y="49"/>
                  </a:lnTo>
                  <a:lnTo>
                    <a:pt x="661" y="49"/>
                  </a:lnTo>
                  <a:lnTo>
                    <a:pt x="664" y="49"/>
                  </a:lnTo>
                  <a:lnTo>
                    <a:pt x="667" y="49"/>
                  </a:lnTo>
                  <a:lnTo>
                    <a:pt x="667" y="52"/>
                  </a:lnTo>
                  <a:lnTo>
                    <a:pt x="669" y="52"/>
                  </a:lnTo>
                  <a:lnTo>
                    <a:pt x="669" y="54"/>
                  </a:lnTo>
                  <a:lnTo>
                    <a:pt x="672" y="54"/>
                  </a:lnTo>
                  <a:lnTo>
                    <a:pt x="672" y="57"/>
                  </a:lnTo>
                  <a:lnTo>
                    <a:pt x="674" y="60"/>
                  </a:lnTo>
                  <a:lnTo>
                    <a:pt x="674" y="62"/>
                  </a:lnTo>
                  <a:lnTo>
                    <a:pt x="674" y="65"/>
                  </a:lnTo>
                  <a:lnTo>
                    <a:pt x="674" y="67"/>
                  </a:lnTo>
                  <a:lnTo>
                    <a:pt x="674" y="70"/>
                  </a:lnTo>
                  <a:lnTo>
                    <a:pt x="672" y="73"/>
                  </a:lnTo>
                  <a:lnTo>
                    <a:pt x="672" y="75"/>
                  </a:lnTo>
                  <a:lnTo>
                    <a:pt x="669" y="78"/>
                  </a:lnTo>
                  <a:lnTo>
                    <a:pt x="667" y="78"/>
                  </a:lnTo>
                  <a:lnTo>
                    <a:pt x="667" y="80"/>
                  </a:lnTo>
                  <a:lnTo>
                    <a:pt x="664" y="80"/>
                  </a:lnTo>
                  <a:lnTo>
                    <a:pt x="661" y="83"/>
                  </a:lnTo>
                  <a:lnTo>
                    <a:pt x="659" y="83"/>
                  </a:lnTo>
                  <a:lnTo>
                    <a:pt x="656" y="86"/>
                  </a:lnTo>
                  <a:lnTo>
                    <a:pt x="654" y="86"/>
                  </a:lnTo>
                  <a:lnTo>
                    <a:pt x="651" y="86"/>
                  </a:lnTo>
                  <a:lnTo>
                    <a:pt x="648" y="86"/>
                  </a:lnTo>
                  <a:lnTo>
                    <a:pt x="646" y="86"/>
                  </a:lnTo>
                  <a:lnTo>
                    <a:pt x="643" y="86"/>
                  </a:lnTo>
                  <a:lnTo>
                    <a:pt x="641" y="86"/>
                  </a:lnTo>
                  <a:lnTo>
                    <a:pt x="641" y="83"/>
                  </a:lnTo>
                  <a:lnTo>
                    <a:pt x="638" y="83"/>
                  </a:lnTo>
                  <a:lnTo>
                    <a:pt x="635" y="83"/>
                  </a:lnTo>
                  <a:lnTo>
                    <a:pt x="633" y="83"/>
                  </a:lnTo>
                  <a:lnTo>
                    <a:pt x="633" y="86"/>
                  </a:lnTo>
                  <a:lnTo>
                    <a:pt x="625" y="86"/>
                  </a:lnTo>
                  <a:lnTo>
                    <a:pt x="620" y="65"/>
                  </a:lnTo>
                  <a:close/>
                  <a:moveTo>
                    <a:pt x="680" y="5"/>
                  </a:moveTo>
                  <a:lnTo>
                    <a:pt x="682" y="5"/>
                  </a:lnTo>
                  <a:lnTo>
                    <a:pt x="685" y="5"/>
                  </a:lnTo>
                  <a:lnTo>
                    <a:pt x="687" y="5"/>
                  </a:lnTo>
                  <a:lnTo>
                    <a:pt x="690" y="5"/>
                  </a:lnTo>
                  <a:lnTo>
                    <a:pt x="692" y="5"/>
                  </a:lnTo>
                  <a:lnTo>
                    <a:pt x="695" y="5"/>
                  </a:lnTo>
                  <a:lnTo>
                    <a:pt x="695" y="2"/>
                  </a:lnTo>
                  <a:lnTo>
                    <a:pt x="698" y="2"/>
                  </a:lnTo>
                  <a:lnTo>
                    <a:pt x="700" y="2"/>
                  </a:lnTo>
                  <a:lnTo>
                    <a:pt x="703" y="0"/>
                  </a:lnTo>
                  <a:lnTo>
                    <a:pt x="708" y="0"/>
                  </a:lnTo>
                  <a:lnTo>
                    <a:pt x="708" y="49"/>
                  </a:lnTo>
                  <a:lnTo>
                    <a:pt x="711" y="47"/>
                  </a:lnTo>
                  <a:lnTo>
                    <a:pt x="713" y="44"/>
                  </a:lnTo>
                  <a:lnTo>
                    <a:pt x="713" y="41"/>
                  </a:lnTo>
                  <a:lnTo>
                    <a:pt x="716" y="41"/>
                  </a:lnTo>
                  <a:lnTo>
                    <a:pt x="716" y="39"/>
                  </a:lnTo>
                  <a:lnTo>
                    <a:pt x="718" y="39"/>
                  </a:lnTo>
                  <a:lnTo>
                    <a:pt x="716" y="36"/>
                  </a:lnTo>
                  <a:lnTo>
                    <a:pt x="713" y="36"/>
                  </a:lnTo>
                  <a:lnTo>
                    <a:pt x="713" y="26"/>
                  </a:lnTo>
                  <a:lnTo>
                    <a:pt x="747" y="26"/>
                  </a:lnTo>
                  <a:lnTo>
                    <a:pt x="747" y="36"/>
                  </a:lnTo>
                  <a:lnTo>
                    <a:pt x="744" y="36"/>
                  </a:lnTo>
                  <a:lnTo>
                    <a:pt x="742" y="36"/>
                  </a:lnTo>
                  <a:lnTo>
                    <a:pt x="739" y="39"/>
                  </a:lnTo>
                  <a:lnTo>
                    <a:pt x="737" y="39"/>
                  </a:lnTo>
                  <a:lnTo>
                    <a:pt x="734" y="41"/>
                  </a:lnTo>
                  <a:lnTo>
                    <a:pt x="731" y="44"/>
                  </a:lnTo>
                  <a:lnTo>
                    <a:pt x="729" y="44"/>
                  </a:lnTo>
                  <a:lnTo>
                    <a:pt x="729" y="47"/>
                  </a:lnTo>
                  <a:lnTo>
                    <a:pt x="726" y="47"/>
                  </a:lnTo>
                  <a:lnTo>
                    <a:pt x="739" y="67"/>
                  </a:lnTo>
                  <a:lnTo>
                    <a:pt x="742" y="70"/>
                  </a:lnTo>
                  <a:lnTo>
                    <a:pt x="744" y="73"/>
                  </a:lnTo>
                  <a:lnTo>
                    <a:pt x="747" y="73"/>
                  </a:lnTo>
                  <a:lnTo>
                    <a:pt x="747" y="75"/>
                  </a:lnTo>
                  <a:lnTo>
                    <a:pt x="750" y="75"/>
                  </a:lnTo>
                  <a:lnTo>
                    <a:pt x="752" y="75"/>
                  </a:lnTo>
                  <a:lnTo>
                    <a:pt x="752" y="86"/>
                  </a:lnTo>
                  <a:lnTo>
                    <a:pt x="718" y="86"/>
                  </a:lnTo>
                  <a:lnTo>
                    <a:pt x="718" y="75"/>
                  </a:lnTo>
                  <a:lnTo>
                    <a:pt x="721" y="75"/>
                  </a:lnTo>
                  <a:lnTo>
                    <a:pt x="721" y="73"/>
                  </a:lnTo>
                  <a:lnTo>
                    <a:pt x="721" y="70"/>
                  </a:lnTo>
                  <a:lnTo>
                    <a:pt x="718" y="70"/>
                  </a:lnTo>
                  <a:lnTo>
                    <a:pt x="718" y="67"/>
                  </a:lnTo>
                  <a:lnTo>
                    <a:pt x="711" y="60"/>
                  </a:lnTo>
                  <a:lnTo>
                    <a:pt x="708" y="62"/>
                  </a:lnTo>
                  <a:lnTo>
                    <a:pt x="708" y="65"/>
                  </a:lnTo>
                  <a:lnTo>
                    <a:pt x="708" y="67"/>
                  </a:lnTo>
                  <a:lnTo>
                    <a:pt x="708" y="70"/>
                  </a:lnTo>
                  <a:lnTo>
                    <a:pt x="708" y="73"/>
                  </a:lnTo>
                  <a:lnTo>
                    <a:pt x="711" y="73"/>
                  </a:lnTo>
                  <a:lnTo>
                    <a:pt x="711" y="75"/>
                  </a:lnTo>
                  <a:lnTo>
                    <a:pt x="713" y="75"/>
                  </a:lnTo>
                  <a:lnTo>
                    <a:pt x="716" y="75"/>
                  </a:lnTo>
                  <a:lnTo>
                    <a:pt x="716" y="86"/>
                  </a:lnTo>
                  <a:lnTo>
                    <a:pt x="680" y="86"/>
                  </a:lnTo>
                  <a:lnTo>
                    <a:pt x="680" y="75"/>
                  </a:lnTo>
                  <a:lnTo>
                    <a:pt x="682" y="75"/>
                  </a:lnTo>
                  <a:lnTo>
                    <a:pt x="685" y="75"/>
                  </a:lnTo>
                  <a:lnTo>
                    <a:pt x="685" y="73"/>
                  </a:lnTo>
                  <a:lnTo>
                    <a:pt x="687" y="73"/>
                  </a:lnTo>
                  <a:lnTo>
                    <a:pt x="690" y="73"/>
                  </a:lnTo>
                  <a:lnTo>
                    <a:pt x="690" y="70"/>
                  </a:lnTo>
                  <a:lnTo>
                    <a:pt x="690" y="67"/>
                  </a:lnTo>
                  <a:lnTo>
                    <a:pt x="690" y="23"/>
                  </a:lnTo>
                  <a:lnTo>
                    <a:pt x="690" y="20"/>
                  </a:lnTo>
                  <a:lnTo>
                    <a:pt x="690" y="18"/>
                  </a:lnTo>
                  <a:lnTo>
                    <a:pt x="687" y="18"/>
                  </a:lnTo>
                  <a:lnTo>
                    <a:pt x="687" y="15"/>
                  </a:lnTo>
                  <a:lnTo>
                    <a:pt x="685" y="15"/>
                  </a:lnTo>
                  <a:lnTo>
                    <a:pt x="682" y="15"/>
                  </a:lnTo>
                  <a:lnTo>
                    <a:pt x="680" y="15"/>
                  </a:lnTo>
                  <a:lnTo>
                    <a:pt x="680" y="5"/>
                  </a:lnTo>
                  <a:close/>
                  <a:moveTo>
                    <a:pt x="791" y="57"/>
                  </a:moveTo>
                  <a:lnTo>
                    <a:pt x="788" y="57"/>
                  </a:lnTo>
                  <a:lnTo>
                    <a:pt x="786" y="57"/>
                  </a:lnTo>
                  <a:lnTo>
                    <a:pt x="783" y="60"/>
                  </a:lnTo>
                  <a:lnTo>
                    <a:pt x="781" y="60"/>
                  </a:lnTo>
                  <a:lnTo>
                    <a:pt x="778" y="62"/>
                  </a:lnTo>
                  <a:lnTo>
                    <a:pt x="778" y="65"/>
                  </a:lnTo>
                  <a:lnTo>
                    <a:pt x="775" y="65"/>
                  </a:lnTo>
                  <a:lnTo>
                    <a:pt x="775" y="67"/>
                  </a:lnTo>
                  <a:lnTo>
                    <a:pt x="778" y="70"/>
                  </a:lnTo>
                  <a:lnTo>
                    <a:pt x="778" y="73"/>
                  </a:lnTo>
                  <a:lnTo>
                    <a:pt x="781" y="73"/>
                  </a:lnTo>
                  <a:lnTo>
                    <a:pt x="783" y="73"/>
                  </a:lnTo>
                  <a:lnTo>
                    <a:pt x="786" y="73"/>
                  </a:lnTo>
                  <a:lnTo>
                    <a:pt x="788" y="73"/>
                  </a:lnTo>
                  <a:lnTo>
                    <a:pt x="788" y="70"/>
                  </a:lnTo>
                  <a:lnTo>
                    <a:pt x="791" y="70"/>
                  </a:lnTo>
                  <a:lnTo>
                    <a:pt x="791" y="67"/>
                  </a:lnTo>
                  <a:lnTo>
                    <a:pt x="791" y="57"/>
                  </a:lnTo>
                  <a:close/>
                  <a:moveTo>
                    <a:pt x="791" y="49"/>
                  </a:moveTo>
                  <a:lnTo>
                    <a:pt x="791" y="47"/>
                  </a:lnTo>
                  <a:lnTo>
                    <a:pt x="791" y="44"/>
                  </a:lnTo>
                  <a:lnTo>
                    <a:pt x="791" y="41"/>
                  </a:lnTo>
                  <a:lnTo>
                    <a:pt x="791" y="39"/>
                  </a:lnTo>
                  <a:lnTo>
                    <a:pt x="788" y="39"/>
                  </a:lnTo>
                  <a:lnTo>
                    <a:pt x="788" y="36"/>
                  </a:lnTo>
                  <a:lnTo>
                    <a:pt x="786" y="36"/>
                  </a:lnTo>
                  <a:lnTo>
                    <a:pt x="783" y="36"/>
                  </a:lnTo>
                  <a:lnTo>
                    <a:pt x="781" y="36"/>
                  </a:lnTo>
                  <a:lnTo>
                    <a:pt x="778" y="36"/>
                  </a:lnTo>
                  <a:lnTo>
                    <a:pt x="778" y="39"/>
                  </a:lnTo>
                  <a:lnTo>
                    <a:pt x="775" y="39"/>
                  </a:lnTo>
                  <a:lnTo>
                    <a:pt x="775" y="41"/>
                  </a:lnTo>
                  <a:lnTo>
                    <a:pt x="775" y="44"/>
                  </a:lnTo>
                  <a:lnTo>
                    <a:pt x="775" y="47"/>
                  </a:lnTo>
                  <a:lnTo>
                    <a:pt x="773" y="47"/>
                  </a:lnTo>
                  <a:lnTo>
                    <a:pt x="773" y="49"/>
                  </a:lnTo>
                  <a:lnTo>
                    <a:pt x="770" y="49"/>
                  </a:lnTo>
                  <a:lnTo>
                    <a:pt x="768" y="49"/>
                  </a:lnTo>
                  <a:lnTo>
                    <a:pt x="765" y="49"/>
                  </a:lnTo>
                  <a:lnTo>
                    <a:pt x="763" y="49"/>
                  </a:lnTo>
                  <a:lnTo>
                    <a:pt x="763" y="47"/>
                  </a:lnTo>
                  <a:lnTo>
                    <a:pt x="760" y="47"/>
                  </a:lnTo>
                  <a:lnTo>
                    <a:pt x="760" y="44"/>
                  </a:lnTo>
                  <a:lnTo>
                    <a:pt x="760" y="41"/>
                  </a:lnTo>
                  <a:lnTo>
                    <a:pt x="760" y="39"/>
                  </a:lnTo>
                  <a:lnTo>
                    <a:pt x="760" y="36"/>
                  </a:lnTo>
                  <a:lnTo>
                    <a:pt x="760" y="33"/>
                  </a:lnTo>
                  <a:lnTo>
                    <a:pt x="763" y="33"/>
                  </a:lnTo>
                  <a:lnTo>
                    <a:pt x="763" y="31"/>
                  </a:lnTo>
                  <a:lnTo>
                    <a:pt x="765" y="31"/>
                  </a:lnTo>
                  <a:lnTo>
                    <a:pt x="768" y="28"/>
                  </a:lnTo>
                  <a:lnTo>
                    <a:pt x="770" y="28"/>
                  </a:lnTo>
                  <a:lnTo>
                    <a:pt x="773" y="26"/>
                  </a:lnTo>
                  <a:lnTo>
                    <a:pt x="775" y="26"/>
                  </a:lnTo>
                  <a:lnTo>
                    <a:pt x="778" y="26"/>
                  </a:lnTo>
                  <a:lnTo>
                    <a:pt x="781" y="26"/>
                  </a:lnTo>
                  <a:lnTo>
                    <a:pt x="783" y="26"/>
                  </a:lnTo>
                  <a:lnTo>
                    <a:pt x="786" y="26"/>
                  </a:lnTo>
                  <a:lnTo>
                    <a:pt x="788" y="26"/>
                  </a:lnTo>
                  <a:lnTo>
                    <a:pt x="791" y="26"/>
                  </a:lnTo>
                  <a:lnTo>
                    <a:pt x="794" y="26"/>
                  </a:lnTo>
                  <a:lnTo>
                    <a:pt x="796" y="26"/>
                  </a:lnTo>
                  <a:lnTo>
                    <a:pt x="799" y="28"/>
                  </a:lnTo>
                  <a:lnTo>
                    <a:pt x="801" y="28"/>
                  </a:lnTo>
                  <a:lnTo>
                    <a:pt x="804" y="31"/>
                  </a:lnTo>
                  <a:lnTo>
                    <a:pt x="807" y="31"/>
                  </a:lnTo>
                  <a:lnTo>
                    <a:pt x="807" y="33"/>
                  </a:lnTo>
                  <a:lnTo>
                    <a:pt x="809" y="36"/>
                  </a:lnTo>
                  <a:lnTo>
                    <a:pt x="809" y="39"/>
                  </a:lnTo>
                  <a:lnTo>
                    <a:pt x="809" y="41"/>
                  </a:lnTo>
                  <a:lnTo>
                    <a:pt x="809" y="44"/>
                  </a:lnTo>
                  <a:lnTo>
                    <a:pt x="809" y="70"/>
                  </a:lnTo>
                  <a:lnTo>
                    <a:pt x="809" y="73"/>
                  </a:lnTo>
                  <a:lnTo>
                    <a:pt x="812" y="73"/>
                  </a:lnTo>
                  <a:lnTo>
                    <a:pt x="814" y="73"/>
                  </a:lnTo>
                  <a:lnTo>
                    <a:pt x="822" y="80"/>
                  </a:lnTo>
                  <a:lnTo>
                    <a:pt x="820" y="80"/>
                  </a:lnTo>
                  <a:lnTo>
                    <a:pt x="817" y="83"/>
                  </a:lnTo>
                  <a:lnTo>
                    <a:pt x="814" y="83"/>
                  </a:lnTo>
                  <a:lnTo>
                    <a:pt x="812" y="86"/>
                  </a:lnTo>
                  <a:lnTo>
                    <a:pt x="809" y="86"/>
                  </a:lnTo>
                  <a:lnTo>
                    <a:pt x="807" y="86"/>
                  </a:lnTo>
                  <a:lnTo>
                    <a:pt x="804" y="86"/>
                  </a:lnTo>
                  <a:lnTo>
                    <a:pt x="801" y="86"/>
                  </a:lnTo>
                  <a:lnTo>
                    <a:pt x="799" y="86"/>
                  </a:lnTo>
                  <a:lnTo>
                    <a:pt x="799" y="83"/>
                  </a:lnTo>
                  <a:lnTo>
                    <a:pt x="796" y="83"/>
                  </a:lnTo>
                  <a:lnTo>
                    <a:pt x="796" y="80"/>
                  </a:lnTo>
                  <a:lnTo>
                    <a:pt x="794" y="80"/>
                  </a:lnTo>
                  <a:lnTo>
                    <a:pt x="791" y="80"/>
                  </a:lnTo>
                  <a:lnTo>
                    <a:pt x="788" y="83"/>
                  </a:lnTo>
                  <a:lnTo>
                    <a:pt x="786" y="83"/>
                  </a:lnTo>
                  <a:lnTo>
                    <a:pt x="783" y="83"/>
                  </a:lnTo>
                  <a:lnTo>
                    <a:pt x="783" y="86"/>
                  </a:lnTo>
                  <a:lnTo>
                    <a:pt x="781" y="86"/>
                  </a:lnTo>
                  <a:lnTo>
                    <a:pt x="778" y="86"/>
                  </a:lnTo>
                  <a:lnTo>
                    <a:pt x="775" y="86"/>
                  </a:lnTo>
                  <a:lnTo>
                    <a:pt x="773" y="86"/>
                  </a:lnTo>
                  <a:lnTo>
                    <a:pt x="770" y="86"/>
                  </a:lnTo>
                  <a:lnTo>
                    <a:pt x="768" y="86"/>
                  </a:lnTo>
                  <a:lnTo>
                    <a:pt x="768" y="83"/>
                  </a:lnTo>
                  <a:lnTo>
                    <a:pt x="765" y="83"/>
                  </a:lnTo>
                  <a:lnTo>
                    <a:pt x="763" y="83"/>
                  </a:lnTo>
                  <a:lnTo>
                    <a:pt x="763" y="80"/>
                  </a:lnTo>
                  <a:lnTo>
                    <a:pt x="760" y="80"/>
                  </a:lnTo>
                  <a:lnTo>
                    <a:pt x="760" y="78"/>
                  </a:lnTo>
                  <a:lnTo>
                    <a:pt x="757" y="78"/>
                  </a:lnTo>
                  <a:lnTo>
                    <a:pt x="757" y="75"/>
                  </a:lnTo>
                  <a:lnTo>
                    <a:pt x="757" y="73"/>
                  </a:lnTo>
                  <a:lnTo>
                    <a:pt x="757" y="70"/>
                  </a:lnTo>
                  <a:lnTo>
                    <a:pt x="757" y="67"/>
                  </a:lnTo>
                  <a:lnTo>
                    <a:pt x="757" y="65"/>
                  </a:lnTo>
                  <a:lnTo>
                    <a:pt x="757" y="62"/>
                  </a:lnTo>
                  <a:lnTo>
                    <a:pt x="760" y="60"/>
                  </a:lnTo>
                  <a:lnTo>
                    <a:pt x="763" y="57"/>
                  </a:lnTo>
                  <a:lnTo>
                    <a:pt x="765" y="54"/>
                  </a:lnTo>
                  <a:lnTo>
                    <a:pt x="770" y="52"/>
                  </a:lnTo>
                  <a:lnTo>
                    <a:pt x="773" y="52"/>
                  </a:lnTo>
                  <a:lnTo>
                    <a:pt x="775" y="49"/>
                  </a:lnTo>
                  <a:lnTo>
                    <a:pt x="778" y="49"/>
                  </a:lnTo>
                  <a:lnTo>
                    <a:pt x="783" y="49"/>
                  </a:lnTo>
                  <a:lnTo>
                    <a:pt x="786" y="49"/>
                  </a:lnTo>
                  <a:lnTo>
                    <a:pt x="788" y="49"/>
                  </a:lnTo>
                  <a:lnTo>
                    <a:pt x="791" y="49"/>
                  </a:lnTo>
                  <a:close/>
                  <a:moveTo>
                    <a:pt x="0" y="141"/>
                  </a:moveTo>
                  <a:lnTo>
                    <a:pt x="65" y="141"/>
                  </a:lnTo>
                  <a:lnTo>
                    <a:pt x="75" y="167"/>
                  </a:lnTo>
                  <a:lnTo>
                    <a:pt x="67" y="169"/>
                  </a:lnTo>
                  <a:lnTo>
                    <a:pt x="65" y="167"/>
                  </a:lnTo>
                  <a:lnTo>
                    <a:pt x="62" y="164"/>
                  </a:lnTo>
                  <a:lnTo>
                    <a:pt x="62" y="161"/>
                  </a:lnTo>
                  <a:lnTo>
                    <a:pt x="60" y="161"/>
                  </a:lnTo>
                  <a:lnTo>
                    <a:pt x="60" y="159"/>
                  </a:lnTo>
                  <a:lnTo>
                    <a:pt x="57" y="159"/>
                  </a:lnTo>
                  <a:lnTo>
                    <a:pt x="54" y="156"/>
                  </a:lnTo>
                  <a:lnTo>
                    <a:pt x="52" y="156"/>
                  </a:lnTo>
                  <a:lnTo>
                    <a:pt x="49" y="154"/>
                  </a:lnTo>
                  <a:lnTo>
                    <a:pt x="47" y="154"/>
                  </a:lnTo>
                  <a:lnTo>
                    <a:pt x="44" y="154"/>
                  </a:lnTo>
                  <a:lnTo>
                    <a:pt x="41" y="154"/>
                  </a:lnTo>
                  <a:lnTo>
                    <a:pt x="39" y="154"/>
                  </a:lnTo>
                  <a:lnTo>
                    <a:pt x="36" y="154"/>
                  </a:lnTo>
                  <a:lnTo>
                    <a:pt x="34" y="154"/>
                  </a:lnTo>
                  <a:lnTo>
                    <a:pt x="31" y="154"/>
                  </a:lnTo>
                  <a:lnTo>
                    <a:pt x="31" y="156"/>
                  </a:lnTo>
                  <a:lnTo>
                    <a:pt x="28" y="156"/>
                  </a:lnTo>
                  <a:lnTo>
                    <a:pt x="28" y="159"/>
                  </a:lnTo>
                  <a:lnTo>
                    <a:pt x="28" y="174"/>
                  </a:lnTo>
                  <a:lnTo>
                    <a:pt x="31" y="174"/>
                  </a:lnTo>
                  <a:lnTo>
                    <a:pt x="34" y="174"/>
                  </a:lnTo>
                  <a:lnTo>
                    <a:pt x="36" y="174"/>
                  </a:lnTo>
                  <a:lnTo>
                    <a:pt x="39" y="172"/>
                  </a:lnTo>
                  <a:lnTo>
                    <a:pt x="41" y="172"/>
                  </a:lnTo>
                  <a:lnTo>
                    <a:pt x="41" y="169"/>
                  </a:lnTo>
                  <a:lnTo>
                    <a:pt x="44" y="167"/>
                  </a:lnTo>
                  <a:lnTo>
                    <a:pt x="44" y="164"/>
                  </a:lnTo>
                  <a:lnTo>
                    <a:pt x="44" y="161"/>
                  </a:lnTo>
                  <a:lnTo>
                    <a:pt x="52" y="161"/>
                  </a:lnTo>
                  <a:lnTo>
                    <a:pt x="52" y="198"/>
                  </a:lnTo>
                  <a:lnTo>
                    <a:pt x="44" y="198"/>
                  </a:lnTo>
                  <a:lnTo>
                    <a:pt x="44" y="195"/>
                  </a:lnTo>
                  <a:lnTo>
                    <a:pt x="44" y="193"/>
                  </a:lnTo>
                  <a:lnTo>
                    <a:pt x="41" y="193"/>
                  </a:lnTo>
                  <a:lnTo>
                    <a:pt x="41" y="190"/>
                  </a:lnTo>
                  <a:lnTo>
                    <a:pt x="41" y="188"/>
                  </a:lnTo>
                  <a:lnTo>
                    <a:pt x="39" y="188"/>
                  </a:lnTo>
                  <a:lnTo>
                    <a:pt x="39" y="185"/>
                  </a:lnTo>
                  <a:lnTo>
                    <a:pt x="36" y="185"/>
                  </a:lnTo>
                  <a:lnTo>
                    <a:pt x="34" y="185"/>
                  </a:lnTo>
                  <a:lnTo>
                    <a:pt x="31" y="185"/>
                  </a:lnTo>
                  <a:lnTo>
                    <a:pt x="28" y="185"/>
                  </a:lnTo>
                  <a:lnTo>
                    <a:pt x="28" y="201"/>
                  </a:lnTo>
                  <a:lnTo>
                    <a:pt x="28" y="203"/>
                  </a:lnTo>
                  <a:lnTo>
                    <a:pt x="28" y="206"/>
                  </a:lnTo>
                  <a:lnTo>
                    <a:pt x="31" y="208"/>
                  </a:lnTo>
                  <a:lnTo>
                    <a:pt x="34" y="211"/>
                  </a:lnTo>
                  <a:lnTo>
                    <a:pt x="36" y="211"/>
                  </a:lnTo>
                  <a:lnTo>
                    <a:pt x="39" y="211"/>
                  </a:lnTo>
                  <a:lnTo>
                    <a:pt x="39" y="221"/>
                  </a:lnTo>
                  <a:lnTo>
                    <a:pt x="0" y="221"/>
                  </a:lnTo>
                  <a:lnTo>
                    <a:pt x="0" y="211"/>
                  </a:lnTo>
                  <a:lnTo>
                    <a:pt x="3" y="211"/>
                  </a:lnTo>
                  <a:lnTo>
                    <a:pt x="5" y="211"/>
                  </a:lnTo>
                  <a:lnTo>
                    <a:pt x="5" y="208"/>
                  </a:lnTo>
                  <a:lnTo>
                    <a:pt x="8" y="208"/>
                  </a:lnTo>
                  <a:lnTo>
                    <a:pt x="8" y="206"/>
                  </a:lnTo>
                  <a:lnTo>
                    <a:pt x="8" y="203"/>
                  </a:lnTo>
                  <a:lnTo>
                    <a:pt x="8" y="201"/>
                  </a:lnTo>
                  <a:lnTo>
                    <a:pt x="8" y="161"/>
                  </a:lnTo>
                  <a:lnTo>
                    <a:pt x="8" y="159"/>
                  </a:lnTo>
                  <a:lnTo>
                    <a:pt x="8" y="156"/>
                  </a:lnTo>
                  <a:lnTo>
                    <a:pt x="8" y="154"/>
                  </a:lnTo>
                  <a:lnTo>
                    <a:pt x="5" y="154"/>
                  </a:lnTo>
                  <a:lnTo>
                    <a:pt x="5" y="151"/>
                  </a:lnTo>
                  <a:lnTo>
                    <a:pt x="3" y="151"/>
                  </a:lnTo>
                  <a:lnTo>
                    <a:pt x="0" y="151"/>
                  </a:lnTo>
                  <a:lnTo>
                    <a:pt x="0" y="141"/>
                  </a:lnTo>
                  <a:close/>
                  <a:moveTo>
                    <a:pt x="99" y="161"/>
                  </a:moveTo>
                  <a:lnTo>
                    <a:pt x="104" y="161"/>
                  </a:lnTo>
                  <a:lnTo>
                    <a:pt x="104" y="201"/>
                  </a:lnTo>
                  <a:lnTo>
                    <a:pt x="104" y="203"/>
                  </a:lnTo>
                  <a:lnTo>
                    <a:pt x="104" y="206"/>
                  </a:lnTo>
                  <a:lnTo>
                    <a:pt x="106" y="206"/>
                  </a:lnTo>
                  <a:lnTo>
                    <a:pt x="106" y="208"/>
                  </a:lnTo>
                  <a:lnTo>
                    <a:pt x="109" y="208"/>
                  </a:lnTo>
                  <a:lnTo>
                    <a:pt x="109" y="211"/>
                  </a:lnTo>
                  <a:lnTo>
                    <a:pt x="111" y="211"/>
                  </a:lnTo>
                  <a:lnTo>
                    <a:pt x="111" y="208"/>
                  </a:lnTo>
                  <a:lnTo>
                    <a:pt x="114" y="208"/>
                  </a:lnTo>
                  <a:lnTo>
                    <a:pt x="117" y="208"/>
                  </a:lnTo>
                  <a:lnTo>
                    <a:pt x="119" y="206"/>
                  </a:lnTo>
                  <a:lnTo>
                    <a:pt x="122" y="206"/>
                  </a:lnTo>
                  <a:lnTo>
                    <a:pt x="122" y="182"/>
                  </a:lnTo>
                  <a:lnTo>
                    <a:pt x="122" y="180"/>
                  </a:lnTo>
                  <a:lnTo>
                    <a:pt x="122" y="177"/>
                  </a:lnTo>
                  <a:lnTo>
                    <a:pt x="119" y="177"/>
                  </a:lnTo>
                  <a:lnTo>
                    <a:pt x="119" y="174"/>
                  </a:lnTo>
                  <a:lnTo>
                    <a:pt x="117" y="174"/>
                  </a:lnTo>
                  <a:lnTo>
                    <a:pt x="114" y="174"/>
                  </a:lnTo>
                  <a:lnTo>
                    <a:pt x="114" y="167"/>
                  </a:lnTo>
                  <a:lnTo>
                    <a:pt x="135" y="161"/>
                  </a:lnTo>
                  <a:lnTo>
                    <a:pt x="143" y="161"/>
                  </a:lnTo>
                  <a:lnTo>
                    <a:pt x="143" y="203"/>
                  </a:lnTo>
                  <a:lnTo>
                    <a:pt x="143" y="206"/>
                  </a:lnTo>
                  <a:lnTo>
                    <a:pt x="143" y="208"/>
                  </a:lnTo>
                  <a:lnTo>
                    <a:pt x="143" y="211"/>
                  </a:lnTo>
                  <a:lnTo>
                    <a:pt x="145" y="211"/>
                  </a:lnTo>
                  <a:lnTo>
                    <a:pt x="148" y="211"/>
                  </a:lnTo>
                  <a:lnTo>
                    <a:pt x="150" y="211"/>
                  </a:lnTo>
                  <a:lnTo>
                    <a:pt x="150" y="221"/>
                  </a:lnTo>
                  <a:lnTo>
                    <a:pt x="124" y="221"/>
                  </a:lnTo>
                  <a:lnTo>
                    <a:pt x="124" y="216"/>
                  </a:lnTo>
                  <a:lnTo>
                    <a:pt x="122" y="216"/>
                  </a:lnTo>
                  <a:lnTo>
                    <a:pt x="122" y="219"/>
                  </a:lnTo>
                  <a:lnTo>
                    <a:pt x="119" y="219"/>
                  </a:lnTo>
                  <a:lnTo>
                    <a:pt x="117" y="219"/>
                  </a:lnTo>
                  <a:lnTo>
                    <a:pt x="114" y="219"/>
                  </a:lnTo>
                  <a:lnTo>
                    <a:pt x="114" y="221"/>
                  </a:lnTo>
                  <a:lnTo>
                    <a:pt x="111" y="221"/>
                  </a:lnTo>
                  <a:lnTo>
                    <a:pt x="109" y="221"/>
                  </a:lnTo>
                  <a:lnTo>
                    <a:pt x="106" y="221"/>
                  </a:lnTo>
                  <a:lnTo>
                    <a:pt x="104" y="221"/>
                  </a:lnTo>
                  <a:lnTo>
                    <a:pt x="101" y="221"/>
                  </a:lnTo>
                  <a:lnTo>
                    <a:pt x="99" y="221"/>
                  </a:lnTo>
                  <a:lnTo>
                    <a:pt x="96" y="221"/>
                  </a:lnTo>
                  <a:lnTo>
                    <a:pt x="96" y="219"/>
                  </a:lnTo>
                  <a:lnTo>
                    <a:pt x="93" y="219"/>
                  </a:lnTo>
                  <a:lnTo>
                    <a:pt x="91" y="219"/>
                  </a:lnTo>
                  <a:lnTo>
                    <a:pt x="91" y="216"/>
                  </a:lnTo>
                  <a:lnTo>
                    <a:pt x="88" y="216"/>
                  </a:lnTo>
                  <a:lnTo>
                    <a:pt x="88" y="214"/>
                  </a:lnTo>
                  <a:lnTo>
                    <a:pt x="88" y="211"/>
                  </a:lnTo>
                  <a:lnTo>
                    <a:pt x="86" y="208"/>
                  </a:lnTo>
                  <a:lnTo>
                    <a:pt x="86" y="206"/>
                  </a:lnTo>
                  <a:lnTo>
                    <a:pt x="86" y="203"/>
                  </a:lnTo>
                  <a:lnTo>
                    <a:pt x="86" y="182"/>
                  </a:lnTo>
                  <a:lnTo>
                    <a:pt x="86" y="180"/>
                  </a:lnTo>
                  <a:lnTo>
                    <a:pt x="86" y="177"/>
                  </a:lnTo>
                  <a:lnTo>
                    <a:pt x="83" y="177"/>
                  </a:lnTo>
                  <a:lnTo>
                    <a:pt x="83" y="174"/>
                  </a:lnTo>
                  <a:lnTo>
                    <a:pt x="80" y="174"/>
                  </a:lnTo>
                  <a:lnTo>
                    <a:pt x="78" y="174"/>
                  </a:lnTo>
                  <a:lnTo>
                    <a:pt x="78" y="167"/>
                  </a:lnTo>
                  <a:lnTo>
                    <a:pt x="99" y="161"/>
                  </a:lnTo>
                  <a:close/>
                  <a:moveTo>
                    <a:pt x="153" y="167"/>
                  </a:moveTo>
                  <a:lnTo>
                    <a:pt x="174" y="161"/>
                  </a:lnTo>
                  <a:lnTo>
                    <a:pt x="179" y="161"/>
                  </a:lnTo>
                  <a:lnTo>
                    <a:pt x="179" y="167"/>
                  </a:lnTo>
                  <a:lnTo>
                    <a:pt x="182" y="167"/>
                  </a:lnTo>
                  <a:lnTo>
                    <a:pt x="184" y="164"/>
                  </a:lnTo>
                  <a:lnTo>
                    <a:pt x="187" y="164"/>
                  </a:lnTo>
                  <a:lnTo>
                    <a:pt x="189" y="161"/>
                  </a:lnTo>
                  <a:lnTo>
                    <a:pt x="192" y="161"/>
                  </a:lnTo>
                  <a:lnTo>
                    <a:pt x="194" y="161"/>
                  </a:lnTo>
                  <a:lnTo>
                    <a:pt x="197" y="161"/>
                  </a:lnTo>
                  <a:lnTo>
                    <a:pt x="200" y="161"/>
                  </a:lnTo>
                  <a:lnTo>
                    <a:pt x="202" y="161"/>
                  </a:lnTo>
                  <a:lnTo>
                    <a:pt x="205" y="161"/>
                  </a:lnTo>
                  <a:lnTo>
                    <a:pt x="207" y="164"/>
                  </a:lnTo>
                  <a:lnTo>
                    <a:pt x="210" y="164"/>
                  </a:lnTo>
                  <a:lnTo>
                    <a:pt x="213" y="167"/>
                  </a:lnTo>
                  <a:lnTo>
                    <a:pt x="215" y="169"/>
                  </a:lnTo>
                  <a:lnTo>
                    <a:pt x="215" y="172"/>
                  </a:lnTo>
                  <a:lnTo>
                    <a:pt x="218" y="172"/>
                  </a:lnTo>
                  <a:lnTo>
                    <a:pt x="218" y="174"/>
                  </a:lnTo>
                  <a:lnTo>
                    <a:pt x="218" y="177"/>
                  </a:lnTo>
                  <a:lnTo>
                    <a:pt x="218" y="203"/>
                  </a:lnTo>
                  <a:lnTo>
                    <a:pt x="218" y="206"/>
                  </a:lnTo>
                  <a:lnTo>
                    <a:pt x="218" y="208"/>
                  </a:lnTo>
                  <a:lnTo>
                    <a:pt x="220" y="208"/>
                  </a:lnTo>
                  <a:lnTo>
                    <a:pt x="220" y="211"/>
                  </a:lnTo>
                  <a:lnTo>
                    <a:pt x="223" y="211"/>
                  </a:lnTo>
                  <a:lnTo>
                    <a:pt x="226" y="211"/>
                  </a:lnTo>
                  <a:lnTo>
                    <a:pt x="226" y="221"/>
                  </a:lnTo>
                  <a:lnTo>
                    <a:pt x="192" y="221"/>
                  </a:lnTo>
                  <a:lnTo>
                    <a:pt x="192" y="211"/>
                  </a:lnTo>
                  <a:lnTo>
                    <a:pt x="194" y="211"/>
                  </a:lnTo>
                  <a:lnTo>
                    <a:pt x="197" y="211"/>
                  </a:lnTo>
                  <a:lnTo>
                    <a:pt x="197" y="208"/>
                  </a:lnTo>
                  <a:lnTo>
                    <a:pt x="197" y="206"/>
                  </a:lnTo>
                  <a:lnTo>
                    <a:pt x="197" y="203"/>
                  </a:lnTo>
                  <a:lnTo>
                    <a:pt x="197" y="182"/>
                  </a:lnTo>
                  <a:lnTo>
                    <a:pt x="197" y="180"/>
                  </a:lnTo>
                  <a:lnTo>
                    <a:pt x="197" y="177"/>
                  </a:lnTo>
                  <a:lnTo>
                    <a:pt x="197" y="174"/>
                  </a:lnTo>
                  <a:lnTo>
                    <a:pt x="194" y="174"/>
                  </a:lnTo>
                  <a:lnTo>
                    <a:pt x="192" y="174"/>
                  </a:lnTo>
                  <a:lnTo>
                    <a:pt x="189" y="174"/>
                  </a:lnTo>
                  <a:lnTo>
                    <a:pt x="187" y="174"/>
                  </a:lnTo>
                  <a:lnTo>
                    <a:pt x="187" y="177"/>
                  </a:lnTo>
                  <a:lnTo>
                    <a:pt x="184" y="177"/>
                  </a:lnTo>
                  <a:lnTo>
                    <a:pt x="182" y="180"/>
                  </a:lnTo>
                  <a:lnTo>
                    <a:pt x="182" y="201"/>
                  </a:lnTo>
                  <a:lnTo>
                    <a:pt x="182" y="203"/>
                  </a:lnTo>
                  <a:lnTo>
                    <a:pt x="182" y="206"/>
                  </a:lnTo>
                  <a:lnTo>
                    <a:pt x="182" y="208"/>
                  </a:lnTo>
                  <a:lnTo>
                    <a:pt x="184" y="208"/>
                  </a:lnTo>
                  <a:lnTo>
                    <a:pt x="184" y="211"/>
                  </a:lnTo>
                  <a:lnTo>
                    <a:pt x="187" y="211"/>
                  </a:lnTo>
                  <a:lnTo>
                    <a:pt x="187" y="221"/>
                  </a:lnTo>
                  <a:lnTo>
                    <a:pt x="153" y="221"/>
                  </a:lnTo>
                  <a:lnTo>
                    <a:pt x="153" y="211"/>
                  </a:lnTo>
                  <a:lnTo>
                    <a:pt x="156" y="211"/>
                  </a:lnTo>
                  <a:lnTo>
                    <a:pt x="158" y="211"/>
                  </a:lnTo>
                  <a:lnTo>
                    <a:pt x="158" y="208"/>
                  </a:lnTo>
                  <a:lnTo>
                    <a:pt x="161" y="208"/>
                  </a:lnTo>
                  <a:lnTo>
                    <a:pt x="161" y="206"/>
                  </a:lnTo>
                  <a:lnTo>
                    <a:pt x="161" y="203"/>
                  </a:lnTo>
                  <a:lnTo>
                    <a:pt x="161" y="201"/>
                  </a:lnTo>
                  <a:lnTo>
                    <a:pt x="161" y="182"/>
                  </a:lnTo>
                  <a:lnTo>
                    <a:pt x="161" y="180"/>
                  </a:lnTo>
                  <a:lnTo>
                    <a:pt x="161" y="177"/>
                  </a:lnTo>
                  <a:lnTo>
                    <a:pt x="158" y="177"/>
                  </a:lnTo>
                  <a:lnTo>
                    <a:pt x="158" y="174"/>
                  </a:lnTo>
                  <a:lnTo>
                    <a:pt x="156" y="174"/>
                  </a:lnTo>
                  <a:lnTo>
                    <a:pt x="153" y="174"/>
                  </a:lnTo>
                  <a:lnTo>
                    <a:pt x="153" y="167"/>
                  </a:lnTo>
                  <a:close/>
                  <a:moveTo>
                    <a:pt x="262" y="141"/>
                  </a:moveTo>
                  <a:lnTo>
                    <a:pt x="265" y="141"/>
                  </a:lnTo>
                  <a:lnTo>
                    <a:pt x="267" y="141"/>
                  </a:lnTo>
                  <a:lnTo>
                    <a:pt x="270" y="141"/>
                  </a:lnTo>
                  <a:lnTo>
                    <a:pt x="272" y="141"/>
                  </a:lnTo>
                  <a:lnTo>
                    <a:pt x="275" y="141"/>
                  </a:lnTo>
                  <a:lnTo>
                    <a:pt x="277" y="141"/>
                  </a:lnTo>
                  <a:lnTo>
                    <a:pt x="280" y="138"/>
                  </a:lnTo>
                  <a:lnTo>
                    <a:pt x="283" y="138"/>
                  </a:lnTo>
                  <a:lnTo>
                    <a:pt x="285" y="135"/>
                  </a:lnTo>
                  <a:lnTo>
                    <a:pt x="290" y="135"/>
                  </a:lnTo>
                  <a:lnTo>
                    <a:pt x="290" y="198"/>
                  </a:lnTo>
                  <a:lnTo>
                    <a:pt x="290" y="201"/>
                  </a:lnTo>
                  <a:lnTo>
                    <a:pt x="290" y="203"/>
                  </a:lnTo>
                  <a:lnTo>
                    <a:pt x="290" y="206"/>
                  </a:lnTo>
                  <a:lnTo>
                    <a:pt x="293" y="206"/>
                  </a:lnTo>
                  <a:lnTo>
                    <a:pt x="293" y="208"/>
                  </a:lnTo>
                  <a:lnTo>
                    <a:pt x="296" y="211"/>
                  </a:lnTo>
                  <a:lnTo>
                    <a:pt x="298" y="211"/>
                  </a:lnTo>
                  <a:lnTo>
                    <a:pt x="301" y="211"/>
                  </a:lnTo>
                  <a:lnTo>
                    <a:pt x="301" y="221"/>
                  </a:lnTo>
                  <a:lnTo>
                    <a:pt x="275" y="221"/>
                  </a:lnTo>
                  <a:lnTo>
                    <a:pt x="275" y="216"/>
                  </a:lnTo>
                  <a:lnTo>
                    <a:pt x="272" y="216"/>
                  </a:lnTo>
                  <a:lnTo>
                    <a:pt x="272" y="219"/>
                  </a:lnTo>
                  <a:lnTo>
                    <a:pt x="270" y="219"/>
                  </a:lnTo>
                  <a:lnTo>
                    <a:pt x="267" y="219"/>
                  </a:lnTo>
                  <a:lnTo>
                    <a:pt x="267" y="221"/>
                  </a:lnTo>
                  <a:lnTo>
                    <a:pt x="265" y="221"/>
                  </a:lnTo>
                  <a:lnTo>
                    <a:pt x="262" y="221"/>
                  </a:lnTo>
                  <a:lnTo>
                    <a:pt x="259" y="221"/>
                  </a:lnTo>
                  <a:lnTo>
                    <a:pt x="257" y="221"/>
                  </a:lnTo>
                  <a:lnTo>
                    <a:pt x="254" y="221"/>
                  </a:lnTo>
                  <a:lnTo>
                    <a:pt x="252" y="221"/>
                  </a:lnTo>
                  <a:lnTo>
                    <a:pt x="249" y="219"/>
                  </a:lnTo>
                  <a:lnTo>
                    <a:pt x="246" y="219"/>
                  </a:lnTo>
                  <a:lnTo>
                    <a:pt x="244" y="219"/>
                  </a:lnTo>
                  <a:lnTo>
                    <a:pt x="241" y="216"/>
                  </a:lnTo>
                  <a:lnTo>
                    <a:pt x="239" y="214"/>
                  </a:lnTo>
                  <a:lnTo>
                    <a:pt x="239" y="211"/>
                  </a:lnTo>
                  <a:lnTo>
                    <a:pt x="236" y="208"/>
                  </a:lnTo>
                  <a:lnTo>
                    <a:pt x="233" y="206"/>
                  </a:lnTo>
                  <a:lnTo>
                    <a:pt x="233" y="203"/>
                  </a:lnTo>
                  <a:lnTo>
                    <a:pt x="233" y="201"/>
                  </a:lnTo>
                  <a:lnTo>
                    <a:pt x="233" y="198"/>
                  </a:lnTo>
                  <a:lnTo>
                    <a:pt x="231" y="193"/>
                  </a:lnTo>
                  <a:lnTo>
                    <a:pt x="231" y="190"/>
                  </a:lnTo>
                  <a:lnTo>
                    <a:pt x="233" y="188"/>
                  </a:lnTo>
                  <a:lnTo>
                    <a:pt x="233" y="185"/>
                  </a:lnTo>
                  <a:lnTo>
                    <a:pt x="233" y="182"/>
                  </a:lnTo>
                  <a:lnTo>
                    <a:pt x="233" y="180"/>
                  </a:lnTo>
                  <a:lnTo>
                    <a:pt x="236" y="177"/>
                  </a:lnTo>
                  <a:lnTo>
                    <a:pt x="236" y="174"/>
                  </a:lnTo>
                  <a:lnTo>
                    <a:pt x="239" y="172"/>
                  </a:lnTo>
                  <a:lnTo>
                    <a:pt x="241" y="169"/>
                  </a:lnTo>
                  <a:lnTo>
                    <a:pt x="244" y="167"/>
                  </a:lnTo>
                  <a:lnTo>
                    <a:pt x="246" y="164"/>
                  </a:lnTo>
                  <a:lnTo>
                    <a:pt x="249" y="164"/>
                  </a:lnTo>
                  <a:lnTo>
                    <a:pt x="252" y="161"/>
                  </a:lnTo>
                  <a:lnTo>
                    <a:pt x="257" y="161"/>
                  </a:lnTo>
                  <a:lnTo>
                    <a:pt x="259" y="161"/>
                  </a:lnTo>
                  <a:lnTo>
                    <a:pt x="262" y="161"/>
                  </a:lnTo>
                  <a:lnTo>
                    <a:pt x="265" y="161"/>
                  </a:lnTo>
                  <a:lnTo>
                    <a:pt x="267" y="161"/>
                  </a:lnTo>
                  <a:lnTo>
                    <a:pt x="267" y="164"/>
                  </a:lnTo>
                  <a:lnTo>
                    <a:pt x="270" y="164"/>
                  </a:lnTo>
                  <a:lnTo>
                    <a:pt x="272" y="164"/>
                  </a:lnTo>
                  <a:lnTo>
                    <a:pt x="272" y="159"/>
                  </a:lnTo>
                  <a:lnTo>
                    <a:pt x="272" y="156"/>
                  </a:lnTo>
                  <a:lnTo>
                    <a:pt x="272" y="154"/>
                  </a:lnTo>
                  <a:lnTo>
                    <a:pt x="270" y="154"/>
                  </a:lnTo>
                  <a:lnTo>
                    <a:pt x="270" y="151"/>
                  </a:lnTo>
                  <a:lnTo>
                    <a:pt x="267" y="151"/>
                  </a:lnTo>
                  <a:lnTo>
                    <a:pt x="265" y="151"/>
                  </a:lnTo>
                  <a:lnTo>
                    <a:pt x="262" y="151"/>
                  </a:lnTo>
                  <a:lnTo>
                    <a:pt x="262" y="141"/>
                  </a:lnTo>
                  <a:close/>
                  <a:moveTo>
                    <a:pt x="272" y="180"/>
                  </a:moveTo>
                  <a:lnTo>
                    <a:pt x="272" y="177"/>
                  </a:lnTo>
                  <a:lnTo>
                    <a:pt x="270" y="177"/>
                  </a:lnTo>
                  <a:lnTo>
                    <a:pt x="270" y="174"/>
                  </a:lnTo>
                  <a:lnTo>
                    <a:pt x="267" y="174"/>
                  </a:lnTo>
                  <a:lnTo>
                    <a:pt x="265" y="174"/>
                  </a:lnTo>
                  <a:lnTo>
                    <a:pt x="265" y="172"/>
                  </a:lnTo>
                  <a:lnTo>
                    <a:pt x="262" y="172"/>
                  </a:lnTo>
                  <a:lnTo>
                    <a:pt x="259" y="174"/>
                  </a:lnTo>
                  <a:lnTo>
                    <a:pt x="257" y="174"/>
                  </a:lnTo>
                  <a:lnTo>
                    <a:pt x="257" y="177"/>
                  </a:lnTo>
                  <a:lnTo>
                    <a:pt x="254" y="177"/>
                  </a:lnTo>
                  <a:lnTo>
                    <a:pt x="254" y="180"/>
                  </a:lnTo>
                  <a:lnTo>
                    <a:pt x="254" y="182"/>
                  </a:lnTo>
                  <a:lnTo>
                    <a:pt x="252" y="182"/>
                  </a:lnTo>
                  <a:lnTo>
                    <a:pt x="252" y="185"/>
                  </a:lnTo>
                  <a:lnTo>
                    <a:pt x="252" y="188"/>
                  </a:lnTo>
                  <a:lnTo>
                    <a:pt x="252" y="190"/>
                  </a:lnTo>
                  <a:lnTo>
                    <a:pt x="252" y="193"/>
                  </a:lnTo>
                  <a:lnTo>
                    <a:pt x="252" y="195"/>
                  </a:lnTo>
                  <a:lnTo>
                    <a:pt x="252" y="198"/>
                  </a:lnTo>
                  <a:lnTo>
                    <a:pt x="252" y="201"/>
                  </a:lnTo>
                  <a:lnTo>
                    <a:pt x="254" y="203"/>
                  </a:lnTo>
                  <a:lnTo>
                    <a:pt x="254" y="206"/>
                  </a:lnTo>
                  <a:lnTo>
                    <a:pt x="257" y="208"/>
                  </a:lnTo>
                  <a:lnTo>
                    <a:pt x="259" y="208"/>
                  </a:lnTo>
                  <a:lnTo>
                    <a:pt x="259" y="211"/>
                  </a:lnTo>
                  <a:lnTo>
                    <a:pt x="262" y="211"/>
                  </a:lnTo>
                  <a:lnTo>
                    <a:pt x="265" y="208"/>
                  </a:lnTo>
                  <a:lnTo>
                    <a:pt x="267" y="208"/>
                  </a:lnTo>
                  <a:lnTo>
                    <a:pt x="270" y="208"/>
                  </a:lnTo>
                  <a:lnTo>
                    <a:pt x="270" y="206"/>
                  </a:lnTo>
                  <a:lnTo>
                    <a:pt x="272" y="206"/>
                  </a:lnTo>
                  <a:lnTo>
                    <a:pt x="272" y="203"/>
                  </a:lnTo>
                  <a:lnTo>
                    <a:pt x="272" y="180"/>
                  </a:lnTo>
                  <a:close/>
                  <a:moveTo>
                    <a:pt x="340" y="193"/>
                  </a:moveTo>
                  <a:lnTo>
                    <a:pt x="337" y="193"/>
                  </a:lnTo>
                  <a:lnTo>
                    <a:pt x="335" y="195"/>
                  </a:lnTo>
                  <a:lnTo>
                    <a:pt x="332" y="195"/>
                  </a:lnTo>
                  <a:lnTo>
                    <a:pt x="329" y="195"/>
                  </a:lnTo>
                  <a:lnTo>
                    <a:pt x="329" y="198"/>
                  </a:lnTo>
                  <a:lnTo>
                    <a:pt x="327" y="198"/>
                  </a:lnTo>
                  <a:lnTo>
                    <a:pt x="327" y="201"/>
                  </a:lnTo>
                  <a:lnTo>
                    <a:pt x="324" y="201"/>
                  </a:lnTo>
                  <a:lnTo>
                    <a:pt x="324" y="203"/>
                  </a:lnTo>
                  <a:lnTo>
                    <a:pt x="324" y="206"/>
                  </a:lnTo>
                  <a:lnTo>
                    <a:pt x="327" y="206"/>
                  </a:lnTo>
                  <a:lnTo>
                    <a:pt x="327" y="208"/>
                  </a:lnTo>
                  <a:lnTo>
                    <a:pt x="329" y="208"/>
                  </a:lnTo>
                  <a:lnTo>
                    <a:pt x="332" y="208"/>
                  </a:lnTo>
                  <a:lnTo>
                    <a:pt x="335" y="208"/>
                  </a:lnTo>
                  <a:lnTo>
                    <a:pt x="337" y="208"/>
                  </a:lnTo>
                  <a:lnTo>
                    <a:pt x="337" y="206"/>
                  </a:lnTo>
                  <a:lnTo>
                    <a:pt x="340" y="206"/>
                  </a:lnTo>
                  <a:lnTo>
                    <a:pt x="340" y="193"/>
                  </a:lnTo>
                  <a:close/>
                  <a:moveTo>
                    <a:pt x="340" y="185"/>
                  </a:moveTo>
                  <a:lnTo>
                    <a:pt x="340" y="182"/>
                  </a:lnTo>
                  <a:lnTo>
                    <a:pt x="340" y="180"/>
                  </a:lnTo>
                  <a:lnTo>
                    <a:pt x="340" y="177"/>
                  </a:lnTo>
                  <a:lnTo>
                    <a:pt x="340" y="174"/>
                  </a:lnTo>
                  <a:lnTo>
                    <a:pt x="337" y="174"/>
                  </a:lnTo>
                  <a:lnTo>
                    <a:pt x="337" y="172"/>
                  </a:lnTo>
                  <a:lnTo>
                    <a:pt x="335" y="172"/>
                  </a:lnTo>
                  <a:lnTo>
                    <a:pt x="332" y="172"/>
                  </a:lnTo>
                  <a:lnTo>
                    <a:pt x="329" y="172"/>
                  </a:lnTo>
                  <a:lnTo>
                    <a:pt x="327" y="172"/>
                  </a:lnTo>
                  <a:lnTo>
                    <a:pt x="327" y="174"/>
                  </a:lnTo>
                  <a:lnTo>
                    <a:pt x="324" y="174"/>
                  </a:lnTo>
                  <a:lnTo>
                    <a:pt x="324" y="177"/>
                  </a:lnTo>
                  <a:lnTo>
                    <a:pt x="324" y="180"/>
                  </a:lnTo>
                  <a:lnTo>
                    <a:pt x="324" y="182"/>
                  </a:lnTo>
                  <a:lnTo>
                    <a:pt x="322" y="182"/>
                  </a:lnTo>
                  <a:lnTo>
                    <a:pt x="322" y="185"/>
                  </a:lnTo>
                  <a:lnTo>
                    <a:pt x="319" y="185"/>
                  </a:lnTo>
                  <a:lnTo>
                    <a:pt x="316" y="185"/>
                  </a:lnTo>
                  <a:lnTo>
                    <a:pt x="314" y="185"/>
                  </a:lnTo>
                  <a:lnTo>
                    <a:pt x="311" y="185"/>
                  </a:lnTo>
                  <a:lnTo>
                    <a:pt x="311" y="182"/>
                  </a:lnTo>
                  <a:lnTo>
                    <a:pt x="309" y="182"/>
                  </a:lnTo>
                  <a:lnTo>
                    <a:pt x="309" y="180"/>
                  </a:lnTo>
                  <a:lnTo>
                    <a:pt x="309" y="177"/>
                  </a:lnTo>
                  <a:lnTo>
                    <a:pt x="309" y="174"/>
                  </a:lnTo>
                  <a:lnTo>
                    <a:pt x="309" y="172"/>
                  </a:lnTo>
                  <a:lnTo>
                    <a:pt x="309" y="169"/>
                  </a:lnTo>
                  <a:lnTo>
                    <a:pt x="311" y="169"/>
                  </a:lnTo>
                  <a:lnTo>
                    <a:pt x="311" y="167"/>
                  </a:lnTo>
                  <a:lnTo>
                    <a:pt x="314" y="167"/>
                  </a:lnTo>
                  <a:lnTo>
                    <a:pt x="316" y="164"/>
                  </a:lnTo>
                  <a:lnTo>
                    <a:pt x="319" y="164"/>
                  </a:lnTo>
                  <a:lnTo>
                    <a:pt x="322" y="161"/>
                  </a:lnTo>
                  <a:lnTo>
                    <a:pt x="324" y="161"/>
                  </a:lnTo>
                  <a:lnTo>
                    <a:pt x="327" y="161"/>
                  </a:lnTo>
                  <a:lnTo>
                    <a:pt x="329" y="161"/>
                  </a:lnTo>
                  <a:lnTo>
                    <a:pt x="332" y="161"/>
                  </a:lnTo>
                  <a:lnTo>
                    <a:pt x="335" y="161"/>
                  </a:lnTo>
                  <a:lnTo>
                    <a:pt x="337" y="161"/>
                  </a:lnTo>
                  <a:lnTo>
                    <a:pt x="340" y="161"/>
                  </a:lnTo>
                  <a:lnTo>
                    <a:pt x="342" y="161"/>
                  </a:lnTo>
                  <a:lnTo>
                    <a:pt x="345" y="161"/>
                  </a:lnTo>
                  <a:lnTo>
                    <a:pt x="348" y="164"/>
                  </a:lnTo>
                  <a:lnTo>
                    <a:pt x="350" y="164"/>
                  </a:lnTo>
                  <a:lnTo>
                    <a:pt x="353" y="167"/>
                  </a:lnTo>
                  <a:lnTo>
                    <a:pt x="355" y="169"/>
                  </a:lnTo>
                  <a:lnTo>
                    <a:pt x="355" y="172"/>
                  </a:lnTo>
                  <a:lnTo>
                    <a:pt x="358" y="172"/>
                  </a:lnTo>
                  <a:lnTo>
                    <a:pt x="358" y="174"/>
                  </a:lnTo>
                  <a:lnTo>
                    <a:pt x="358" y="177"/>
                  </a:lnTo>
                  <a:lnTo>
                    <a:pt x="358" y="180"/>
                  </a:lnTo>
                  <a:lnTo>
                    <a:pt x="358" y="206"/>
                  </a:lnTo>
                  <a:lnTo>
                    <a:pt x="358" y="208"/>
                  </a:lnTo>
                  <a:lnTo>
                    <a:pt x="360" y="208"/>
                  </a:lnTo>
                  <a:lnTo>
                    <a:pt x="363" y="208"/>
                  </a:lnTo>
                  <a:lnTo>
                    <a:pt x="371" y="216"/>
                  </a:lnTo>
                  <a:lnTo>
                    <a:pt x="368" y="216"/>
                  </a:lnTo>
                  <a:lnTo>
                    <a:pt x="366" y="219"/>
                  </a:lnTo>
                  <a:lnTo>
                    <a:pt x="363" y="219"/>
                  </a:lnTo>
                  <a:lnTo>
                    <a:pt x="363" y="221"/>
                  </a:lnTo>
                  <a:lnTo>
                    <a:pt x="360" y="221"/>
                  </a:lnTo>
                  <a:lnTo>
                    <a:pt x="358" y="221"/>
                  </a:lnTo>
                  <a:lnTo>
                    <a:pt x="355" y="221"/>
                  </a:lnTo>
                  <a:lnTo>
                    <a:pt x="353" y="221"/>
                  </a:lnTo>
                  <a:lnTo>
                    <a:pt x="350" y="221"/>
                  </a:lnTo>
                  <a:lnTo>
                    <a:pt x="348" y="221"/>
                  </a:lnTo>
                  <a:lnTo>
                    <a:pt x="348" y="219"/>
                  </a:lnTo>
                  <a:lnTo>
                    <a:pt x="345" y="219"/>
                  </a:lnTo>
                  <a:lnTo>
                    <a:pt x="342" y="216"/>
                  </a:lnTo>
                  <a:lnTo>
                    <a:pt x="340" y="216"/>
                  </a:lnTo>
                  <a:lnTo>
                    <a:pt x="340" y="219"/>
                  </a:lnTo>
                  <a:lnTo>
                    <a:pt x="337" y="219"/>
                  </a:lnTo>
                  <a:lnTo>
                    <a:pt x="335" y="219"/>
                  </a:lnTo>
                  <a:lnTo>
                    <a:pt x="332" y="221"/>
                  </a:lnTo>
                  <a:lnTo>
                    <a:pt x="329" y="221"/>
                  </a:lnTo>
                  <a:lnTo>
                    <a:pt x="327" y="221"/>
                  </a:lnTo>
                  <a:lnTo>
                    <a:pt x="324" y="221"/>
                  </a:lnTo>
                  <a:lnTo>
                    <a:pt x="322" y="221"/>
                  </a:lnTo>
                  <a:lnTo>
                    <a:pt x="319" y="221"/>
                  </a:lnTo>
                  <a:lnTo>
                    <a:pt x="316" y="221"/>
                  </a:lnTo>
                  <a:lnTo>
                    <a:pt x="314" y="219"/>
                  </a:lnTo>
                  <a:lnTo>
                    <a:pt x="311" y="219"/>
                  </a:lnTo>
                  <a:lnTo>
                    <a:pt x="311" y="216"/>
                  </a:lnTo>
                  <a:lnTo>
                    <a:pt x="309" y="216"/>
                  </a:lnTo>
                  <a:lnTo>
                    <a:pt x="306" y="214"/>
                  </a:lnTo>
                  <a:lnTo>
                    <a:pt x="306" y="211"/>
                  </a:lnTo>
                  <a:lnTo>
                    <a:pt x="306" y="208"/>
                  </a:lnTo>
                  <a:lnTo>
                    <a:pt x="306" y="206"/>
                  </a:lnTo>
                  <a:lnTo>
                    <a:pt x="306" y="203"/>
                  </a:lnTo>
                  <a:lnTo>
                    <a:pt x="306" y="201"/>
                  </a:lnTo>
                  <a:lnTo>
                    <a:pt x="306" y="198"/>
                  </a:lnTo>
                  <a:lnTo>
                    <a:pt x="309" y="195"/>
                  </a:lnTo>
                  <a:lnTo>
                    <a:pt x="311" y="195"/>
                  </a:lnTo>
                  <a:lnTo>
                    <a:pt x="311" y="193"/>
                  </a:lnTo>
                  <a:lnTo>
                    <a:pt x="314" y="190"/>
                  </a:lnTo>
                  <a:lnTo>
                    <a:pt x="319" y="188"/>
                  </a:lnTo>
                  <a:lnTo>
                    <a:pt x="322" y="188"/>
                  </a:lnTo>
                  <a:lnTo>
                    <a:pt x="324" y="185"/>
                  </a:lnTo>
                  <a:lnTo>
                    <a:pt x="327" y="185"/>
                  </a:lnTo>
                  <a:lnTo>
                    <a:pt x="332" y="185"/>
                  </a:lnTo>
                  <a:lnTo>
                    <a:pt x="335" y="185"/>
                  </a:lnTo>
                  <a:lnTo>
                    <a:pt x="337" y="185"/>
                  </a:lnTo>
                  <a:lnTo>
                    <a:pt x="340" y="185"/>
                  </a:lnTo>
                  <a:close/>
                  <a:moveTo>
                    <a:pt x="423" y="198"/>
                  </a:moveTo>
                  <a:lnTo>
                    <a:pt x="433" y="203"/>
                  </a:lnTo>
                  <a:lnTo>
                    <a:pt x="431" y="206"/>
                  </a:lnTo>
                  <a:lnTo>
                    <a:pt x="431" y="208"/>
                  </a:lnTo>
                  <a:lnTo>
                    <a:pt x="428" y="208"/>
                  </a:lnTo>
                  <a:lnTo>
                    <a:pt x="428" y="211"/>
                  </a:lnTo>
                  <a:lnTo>
                    <a:pt x="425" y="214"/>
                  </a:lnTo>
                  <a:lnTo>
                    <a:pt x="423" y="216"/>
                  </a:lnTo>
                  <a:lnTo>
                    <a:pt x="420" y="216"/>
                  </a:lnTo>
                  <a:lnTo>
                    <a:pt x="418" y="219"/>
                  </a:lnTo>
                  <a:lnTo>
                    <a:pt x="415" y="219"/>
                  </a:lnTo>
                  <a:lnTo>
                    <a:pt x="412" y="221"/>
                  </a:lnTo>
                  <a:lnTo>
                    <a:pt x="410" y="221"/>
                  </a:lnTo>
                  <a:lnTo>
                    <a:pt x="407" y="221"/>
                  </a:lnTo>
                  <a:lnTo>
                    <a:pt x="405" y="221"/>
                  </a:lnTo>
                  <a:lnTo>
                    <a:pt x="402" y="221"/>
                  </a:lnTo>
                  <a:lnTo>
                    <a:pt x="399" y="221"/>
                  </a:lnTo>
                  <a:lnTo>
                    <a:pt x="397" y="221"/>
                  </a:lnTo>
                  <a:lnTo>
                    <a:pt x="394" y="221"/>
                  </a:lnTo>
                  <a:lnTo>
                    <a:pt x="392" y="219"/>
                  </a:lnTo>
                  <a:lnTo>
                    <a:pt x="389" y="219"/>
                  </a:lnTo>
                  <a:lnTo>
                    <a:pt x="386" y="219"/>
                  </a:lnTo>
                  <a:lnTo>
                    <a:pt x="386" y="216"/>
                  </a:lnTo>
                  <a:lnTo>
                    <a:pt x="384" y="216"/>
                  </a:lnTo>
                  <a:lnTo>
                    <a:pt x="381" y="216"/>
                  </a:lnTo>
                  <a:lnTo>
                    <a:pt x="381" y="214"/>
                  </a:lnTo>
                  <a:lnTo>
                    <a:pt x="379" y="211"/>
                  </a:lnTo>
                  <a:lnTo>
                    <a:pt x="376" y="208"/>
                  </a:lnTo>
                  <a:lnTo>
                    <a:pt x="376" y="206"/>
                  </a:lnTo>
                  <a:lnTo>
                    <a:pt x="373" y="203"/>
                  </a:lnTo>
                  <a:lnTo>
                    <a:pt x="373" y="201"/>
                  </a:lnTo>
                  <a:lnTo>
                    <a:pt x="373" y="198"/>
                  </a:lnTo>
                  <a:lnTo>
                    <a:pt x="373" y="195"/>
                  </a:lnTo>
                  <a:lnTo>
                    <a:pt x="371" y="193"/>
                  </a:lnTo>
                  <a:lnTo>
                    <a:pt x="371" y="188"/>
                  </a:lnTo>
                  <a:lnTo>
                    <a:pt x="373" y="185"/>
                  </a:lnTo>
                  <a:lnTo>
                    <a:pt x="373" y="182"/>
                  </a:lnTo>
                  <a:lnTo>
                    <a:pt x="373" y="180"/>
                  </a:lnTo>
                  <a:lnTo>
                    <a:pt x="376" y="177"/>
                  </a:lnTo>
                  <a:lnTo>
                    <a:pt x="376" y="174"/>
                  </a:lnTo>
                  <a:lnTo>
                    <a:pt x="379" y="172"/>
                  </a:lnTo>
                  <a:lnTo>
                    <a:pt x="381" y="169"/>
                  </a:lnTo>
                  <a:lnTo>
                    <a:pt x="384" y="167"/>
                  </a:lnTo>
                  <a:lnTo>
                    <a:pt x="386" y="167"/>
                  </a:lnTo>
                  <a:lnTo>
                    <a:pt x="386" y="164"/>
                  </a:lnTo>
                  <a:lnTo>
                    <a:pt x="389" y="164"/>
                  </a:lnTo>
                  <a:lnTo>
                    <a:pt x="392" y="164"/>
                  </a:lnTo>
                  <a:lnTo>
                    <a:pt x="392" y="161"/>
                  </a:lnTo>
                  <a:lnTo>
                    <a:pt x="394" y="161"/>
                  </a:lnTo>
                  <a:lnTo>
                    <a:pt x="397" y="161"/>
                  </a:lnTo>
                  <a:lnTo>
                    <a:pt x="399" y="161"/>
                  </a:lnTo>
                  <a:lnTo>
                    <a:pt x="402" y="161"/>
                  </a:lnTo>
                  <a:lnTo>
                    <a:pt x="405" y="161"/>
                  </a:lnTo>
                  <a:lnTo>
                    <a:pt x="407" y="161"/>
                  </a:lnTo>
                  <a:lnTo>
                    <a:pt x="410" y="161"/>
                  </a:lnTo>
                  <a:lnTo>
                    <a:pt x="412" y="161"/>
                  </a:lnTo>
                  <a:lnTo>
                    <a:pt x="415" y="164"/>
                  </a:lnTo>
                  <a:lnTo>
                    <a:pt x="418" y="164"/>
                  </a:lnTo>
                  <a:lnTo>
                    <a:pt x="420" y="167"/>
                  </a:lnTo>
                  <a:lnTo>
                    <a:pt x="423" y="167"/>
                  </a:lnTo>
                  <a:lnTo>
                    <a:pt x="425" y="169"/>
                  </a:lnTo>
                  <a:lnTo>
                    <a:pt x="425" y="172"/>
                  </a:lnTo>
                  <a:lnTo>
                    <a:pt x="428" y="172"/>
                  </a:lnTo>
                  <a:lnTo>
                    <a:pt x="428" y="174"/>
                  </a:lnTo>
                  <a:lnTo>
                    <a:pt x="428" y="177"/>
                  </a:lnTo>
                  <a:lnTo>
                    <a:pt x="431" y="180"/>
                  </a:lnTo>
                  <a:lnTo>
                    <a:pt x="428" y="180"/>
                  </a:lnTo>
                  <a:lnTo>
                    <a:pt x="428" y="182"/>
                  </a:lnTo>
                  <a:lnTo>
                    <a:pt x="428" y="185"/>
                  </a:lnTo>
                  <a:lnTo>
                    <a:pt x="425" y="185"/>
                  </a:lnTo>
                  <a:lnTo>
                    <a:pt x="425" y="188"/>
                  </a:lnTo>
                  <a:lnTo>
                    <a:pt x="423" y="188"/>
                  </a:lnTo>
                  <a:lnTo>
                    <a:pt x="420" y="188"/>
                  </a:lnTo>
                  <a:lnTo>
                    <a:pt x="418" y="188"/>
                  </a:lnTo>
                  <a:lnTo>
                    <a:pt x="415" y="188"/>
                  </a:lnTo>
                  <a:lnTo>
                    <a:pt x="412" y="185"/>
                  </a:lnTo>
                  <a:lnTo>
                    <a:pt x="412" y="182"/>
                  </a:lnTo>
                  <a:lnTo>
                    <a:pt x="410" y="182"/>
                  </a:lnTo>
                  <a:lnTo>
                    <a:pt x="410" y="180"/>
                  </a:lnTo>
                  <a:lnTo>
                    <a:pt x="410" y="177"/>
                  </a:lnTo>
                  <a:lnTo>
                    <a:pt x="410" y="174"/>
                  </a:lnTo>
                  <a:lnTo>
                    <a:pt x="407" y="172"/>
                  </a:lnTo>
                  <a:lnTo>
                    <a:pt x="405" y="172"/>
                  </a:lnTo>
                  <a:lnTo>
                    <a:pt x="402" y="172"/>
                  </a:lnTo>
                  <a:lnTo>
                    <a:pt x="399" y="172"/>
                  </a:lnTo>
                  <a:lnTo>
                    <a:pt x="399" y="174"/>
                  </a:lnTo>
                  <a:lnTo>
                    <a:pt x="397" y="174"/>
                  </a:lnTo>
                  <a:lnTo>
                    <a:pt x="397" y="177"/>
                  </a:lnTo>
                  <a:lnTo>
                    <a:pt x="394" y="180"/>
                  </a:lnTo>
                  <a:lnTo>
                    <a:pt x="394" y="182"/>
                  </a:lnTo>
                  <a:lnTo>
                    <a:pt x="394" y="185"/>
                  </a:lnTo>
                  <a:lnTo>
                    <a:pt x="394" y="188"/>
                  </a:lnTo>
                  <a:lnTo>
                    <a:pt x="394" y="190"/>
                  </a:lnTo>
                  <a:lnTo>
                    <a:pt x="394" y="193"/>
                  </a:lnTo>
                  <a:lnTo>
                    <a:pt x="394" y="195"/>
                  </a:lnTo>
                  <a:lnTo>
                    <a:pt x="394" y="198"/>
                  </a:lnTo>
                  <a:lnTo>
                    <a:pt x="394" y="201"/>
                  </a:lnTo>
                  <a:lnTo>
                    <a:pt x="394" y="203"/>
                  </a:lnTo>
                  <a:lnTo>
                    <a:pt x="397" y="203"/>
                  </a:lnTo>
                  <a:lnTo>
                    <a:pt x="397" y="206"/>
                  </a:lnTo>
                  <a:lnTo>
                    <a:pt x="399" y="208"/>
                  </a:lnTo>
                  <a:lnTo>
                    <a:pt x="402" y="208"/>
                  </a:lnTo>
                  <a:lnTo>
                    <a:pt x="405" y="208"/>
                  </a:lnTo>
                  <a:lnTo>
                    <a:pt x="407" y="211"/>
                  </a:lnTo>
                  <a:lnTo>
                    <a:pt x="407" y="208"/>
                  </a:lnTo>
                  <a:lnTo>
                    <a:pt x="410" y="208"/>
                  </a:lnTo>
                  <a:lnTo>
                    <a:pt x="412" y="208"/>
                  </a:lnTo>
                  <a:lnTo>
                    <a:pt x="415" y="208"/>
                  </a:lnTo>
                  <a:lnTo>
                    <a:pt x="415" y="206"/>
                  </a:lnTo>
                  <a:lnTo>
                    <a:pt x="418" y="206"/>
                  </a:lnTo>
                  <a:lnTo>
                    <a:pt x="420" y="203"/>
                  </a:lnTo>
                  <a:lnTo>
                    <a:pt x="420" y="201"/>
                  </a:lnTo>
                  <a:lnTo>
                    <a:pt x="423" y="201"/>
                  </a:lnTo>
                  <a:lnTo>
                    <a:pt x="423" y="198"/>
                  </a:lnTo>
                  <a:close/>
                  <a:moveTo>
                    <a:pt x="438" y="167"/>
                  </a:moveTo>
                  <a:lnTo>
                    <a:pt x="459" y="161"/>
                  </a:lnTo>
                  <a:lnTo>
                    <a:pt x="467" y="161"/>
                  </a:lnTo>
                  <a:lnTo>
                    <a:pt x="467" y="224"/>
                  </a:lnTo>
                  <a:lnTo>
                    <a:pt x="467" y="227"/>
                  </a:lnTo>
                  <a:lnTo>
                    <a:pt x="467" y="229"/>
                  </a:lnTo>
                  <a:lnTo>
                    <a:pt x="467" y="232"/>
                  </a:lnTo>
                  <a:lnTo>
                    <a:pt x="464" y="235"/>
                  </a:lnTo>
                  <a:lnTo>
                    <a:pt x="464" y="237"/>
                  </a:lnTo>
                  <a:lnTo>
                    <a:pt x="462" y="237"/>
                  </a:lnTo>
                  <a:lnTo>
                    <a:pt x="459" y="240"/>
                  </a:lnTo>
                  <a:lnTo>
                    <a:pt x="456" y="242"/>
                  </a:lnTo>
                  <a:lnTo>
                    <a:pt x="454" y="245"/>
                  </a:lnTo>
                  <a:lnTo>
                    <a:pt x="451" y="245"/>
                  </a:lnTo>
                  <a:lnTo>
                    <a:pt x="449" y="245"/>
                  </a:lnTo>
                  <a:lnTo>
                    <a:pt x="446" y="245"/>
                  </a:lnTo>
                  <a:lnTo>
                    <a:pt x="443" y="245"/>
                  </a:lnTo>
                  <a:lnTo>
                    <a:pt x="438" y="248"/>
                  </a:lnTo>
                  <a:lnTo>
                    <a:pt x="436" y="245"/>
                  </a:lnTo>
                  <a:lnTo>
                    <a:pt x="433" y="245"/>
                  </a:lnTo>
                  <a:lnTo>
                    <a:pt x="431" y="245"/>
                  </a:lnTo>
                  <a:lnTo>
                    <a:pt x="428" y="245"/>
                  </a:lnTo>
                  <a:lnTo>
                    <a:pt x="428" y="242"/>
                  </a:lnTo>
                  <a:lnTo>
                    <a:pt x="425" y="242"/>
                  </a:lnTo>
                  <a:lnTo>
                    <a:pt x="425" y="240"/>
                  </a:lnTo>
                  <a:lnTo>
                    <a:pt x="425" y="237"/>
                  </a:lnTo>
                  <a:lnTo>
                    <a:pt x="425" y="235"/>
                  </a:lnTo>
                  <a:lnTo>
                    <a:pt x="425" y="232"/>
                  </a:lnTo>
                  <a:lnTo>
                    <a:pt x="428" y="232"/>
                  </a:lnTo>
                  <a:lnTo>
                    <a:pt x="428" y="229"/>
                  </a:lnTo>
                  <a:lnTo>
                    <a:pt x="431" y="229"/>
                  </a:lnTo>
                  <a:lnTo>
                    <a:pt x="433" y="229"/>
                  </a:lnTo>
                  <a:lnTo>
                    <a:pt x="436" y="229"/>
                  </a:lnTo>
                  <a:lnTo>
                    <a:pt x="438" y="229"/>
                  </a:lnTo>
                  <a:lnTo>
                    <a:pt x="438" y="232"/>
                  </a:lnTo>
                  <a:lnTo>
                    <a:pt x="441" y="232"/>
                  </a:lnTo>
                  <a:lnTo>
                    <a:pt x="441" y="235"/>
                  </a:lnTo>
                  <a:lnTo>
                    <a:pt x="443" y="235"/>
                  </a:lnTo>
                  <a:lnTo>
                    <a:pt x="446" y="235"/>
                  </a:lnTo>
                  <a:lnTo>
                    <a:pt x="446" y="232"/>
                  </a:lnTo>
                  <a:lnTo>
                    <a:pt x="449" y="232"/>
                  </a:lnTo>
                  <a:lnTo>
                    <a:pt x="449" y="229"/>
                  </a:lnTo>
                  <a:lnTo>
                    <a:pt x="449" y="227"/>
                  </a:lnTo>
                  <a:lnTo>
                    <a:pt x="449" y="224"/>
                  </a:lnTo>
                  <a:lnTo>
                    <a:pt x="449" y="185"/>
                  </a:lnTo>
                  <a:lnTo>
                    <a:pt x="449" y="182"/>
                  </a:lnTo>
                  <a:lnTo>
                    <a:pt x="449" y="180"/>
                  </a:lnTo>
                  <a:lnTo>
                    <a:pt x="446" y="177"/>
                  </a:lnTo>
                  <a:lnTo>
                    <a:pt x="443" y="177"/>
                  </a:lnTo>
                  <a:lnTo>
                    <a:pt x="443" y="174"/>
                  </a:lnTo>
                  <a:lnTo>
                    <a:pt x="441" y="174"/>
                  </a:lnTo>
                  <a:lnTo>
                    <a:pt x="438" y="174"/>
                  </a:lnTo>
                  <a:lnTo>
                    <a:pt x="438" y="167"/>
                  </a:lnTo>
                  <a:close/>
                  <a:moveTo>
                    <a:pt x="456" y="135"/>
                  </a:moveTo>
                  <a:lnTo>
                    <a:pt x="456" y="135"/>
                  </a:lnTo>
                  <a:lnTo>
                    <a:pt x="459" y="135"/>
                  </a:lnTo>
                  <a:lnTo>
                    <a:pt x="459" y="138"/>
                  </a:lnTo>
                  <a:lnTo>
                    <a:pt x="462" y="138"/>
                  </a:lnTo>
                  <a:lnTo>
                    <a:pt x="464" y="138"/>
                  </a:lnTo>
                  <a:lnTo>
                    <a:pt x="464" y="141"/>
                  </a:lnTo>
                  <a:lnTo>
                    <a:pt x="467" y="143"/>
                  </a:lnTo>
                  <a:lnTo>
                    <a:pt x="467" y="146"/>
                  </a:lnTo>
                  <a:lnTo>
                    <a:pt x="467" y="148"/>
                  </a:lnTo>
                  <a:lnTo>
                    <a:pt x="467" y="151"/>
                  </a:lnTo>
                  <a:lnTo>
                    <a:pt x="467" y="154"/>
                  </a:lnTo>
                  <a:lnTo>
                    <a:pt x="464" y="154"/>
                  </a:lnTo>
                  <a:lnTo>
                    <a:pt x="464" y="156"/>
                  </a:lnTo>
                  <a:lnTo>
                    <a:pt x="462" y="156"/>
                  </a:lnTo>
                  <a:lnTo>
                    <a:pt x="462" y="159"/>
                  </a:lnTo>
                  <a:lnTo>
                    <a:pt x="459" y="159"/>
                  </a:lnTo>
                  <a:lnTo>
                    <a:pt x="456" y="159"/>
                  </a:lnTo>
                  <a:lnTo>
                    <a:pt x="454" y="159"/>
                  </a:lnTo>
                  <a:lnTo>
                    <a:pt x="451" y="159"/>
                  </a:lnTo>
                  <a:lnTo>
                    <a:pt x="451" y="156"/>
                  </a:lnTo>
                  <a:lnTo>
                    <a:pt x="449" y="156"/>
                  </a:lnTo>
                  <a:lnTo>
                    <a:pt x="449" y="154"/>
                  </a:lnTo>
                  <a:lnTo>
                    <a:pt x="446" y="154"/>
                  </a:lnTo>
                  <a:lnTo>
                    <a:pt x="446" y="151"/>
                  </a:lnTo>
                  <a:lnTo>
                    <a:pt x="446" y="148"/>
                  </a:lnTo>
                  <a:lnTo>
                    <a:pt x="446" y="146"/>
                  </a:lnTo>
                  <a:lnTo>
                    <a:pt x="446" y="143"/>
                  </a:lnTo>
                  <a:lnTo>
                    <a:pt x="446" y="141"/>
                  </a:lnTo>
                  <a:lnTo>
                    <a:pt x="449" y="141"/>
                  </a:lnTo>
                  <a:lnTo>
                    <a:pt x="449" y="138"/>
                  </a:lnTo>
                  <a:lnTo>
                    <a:pt x="451" y="138"/>
                  </a:lnTo>
                  <a:lnTo>
                    <a:pt x="454" y="138"/>
                  </a:lnTo>
                  <a:lnTo>
                    <a:pt x="454" y="135"/>
                  </a:lnTo>
                  <a:lnTo>
                    <a:pt x="456" y="135"/>
                  </a:lnTo>
                  <a:close/>
                  <a:moveTo>
                    <a:pt x="511" y="193"/>
                  </a:moveTo>
                  <a:lnTo>
                    <a:pt x="511" y="193"/>
                  </a:lnTo>
                  <a:lnTo>
                    <a:pt x="508" y="193"/>
                  </a:lnTo>
                  <a:lnTo>
                    <a:pt x="506" y="195"/>
                  </a:lnTo>
                  <a:lnTo>
                    <a:pt x="503" y="195"/>
                  </a:lnTo>
                  <a:lnTo>
                    <a:pt x="501" y="195"/>
                  </a:lnTo>
                  <a:lnTo>
                    <a:pt x="501" y="198"/>
                  </a:lnTo>
                  <a:lnTo>
                    <a:pt x="498" y="198"/>
                  </a:lnTo>
                  <a:lnTo>
                    <a:pt x="498" y="201"/>
                  </a:lnTo>
                  <a:lnTo>
                    <a:pt x="498" y="203"/>
                  </a:lnTo>
                  <a:lnTo>
                    <a:pt x="498" y="206"/>
                  </a:lnTo>
                  <a:lnTo>
                    <a:pt x="501" y="208"/>
                  </a:lnTo>
                  <a:lnTo>
                    <a:pt x="503" y="208"/>
                  </a:lnTo>
                  <a:lnTo>
                    <a:pt x="506" y="208"/>
                  </a:lnTo>
                  <a:lnTo>
                    <a:pt x="508" y="208"/>
                  </a:lnTo>
                  <a:lnTo>
                    <a:pt x="511" y="206"/>
                  </a:lnTo>
                  <a:lnTo>
                    <a:pt x="511" y="193"/>
                  </a:lnTo>
                  <a:close/>
                  <a:moveTo>
                    <a:pt x="511" y="185"/>
                  </a:moveTo>
                  <a:lnTo>
                    <a:pt x="511" y="182"/>
                  </a:lnTo>
                  <a:lnTo>
                    <a:pt x="511" y="180"/>
                  </a:lnTo>
                  <a:lnTo>
                    <a:pt x="511" y="177"/>
                  </a:lnTo>
                  <a:lnTo>
                    <a:pt x="511" y="174"/>
                  </a:lnTo>
                  <a:lnTo>
                    <a:pt x="511" y="172"/>
                  </a:lnTo>
                  <a:lnTo>
                    <a:pt x="508" y="172"/>
                  </a:lnTo>
                  <a:lnTo>
                    <a:pt x="506" y="172"/>
                  </a:lnTo>
                  <a:lnTo>
                    <a:pt x="503" y="172"/>
                  </a:lnTo>
                  <a:lnTo>
                    <a:pt x="501" y="172"/>
                  </a:lnTo>
                  <a:lnTo>
                    <a:pt x="498" y="174"/>
                  </a:lnTo>
                  <a:lnTo>
                    <a:pt x="498" y="177"/>
                  </a:lnTo>
                  <a:lnTo>
                    <a:pt x="498" y="180"/>
                  </a:lnTo>
                  <a:lnTo>
                    <a:pt x="495" y="180"/>
                  </a:lnTo>
                  <a:lnTo>
                    <a:pt x="495" y="182"/>
                  </a:lnTo>
                  <a:lnTo>
                    <a:pt x="495" y="185"/>
                  </a:lnTo>
                  <a:lnTo>
                    <a:pt x="493" y="185"/>
                  </a:lnTo>
                  <a:lnTo>
                    <a:pt x="490" y="185"/>
                  </a:lnTo>
                  <a:lnTo>
                    <a:pt x="488" y="185"/>
                  </a:lnTo>
                  <a:lnTo>
                    <a:pt x="485" y="185"/>
                  </a:lnTo>
                  <a:lnTo>
                    <a:pt x="482" y="185"/>
                  </a:lnTo>
                  <a:lnTo>
                    <a:pt x="482" y="182"/>
                  </a:lnTo>
                  <a:lnTo>
                    <a:pt x="480" y="182"/>
                  </a:lnTo>
                  <a:lnTo>
                    <a:pt x="480" y="180"/>
                  </a:lnTo>
                  <a:lnTo>
                    <a:pt x="480" y="177"/>
                  </a:lnTo>
                  <a:lnTo>
                    <a:pt x="480" y="174"/>
                  </a:lnTo>
                  <a:lnTo>
                    <a:pt x="480" y="172"/>
                  </a:lnTo>
                  <a:lnTo>
                    <a:pt x="482" y="169"/>
                  </a:lnTo>
                  <a:lnTo>
                    <a:pt x="485" y="167"/>
                  </a:lnTo>
                  <a:lnTo>
                    <a:pt x="488" y="164"/>
                  </a:lnTo>
                  <a:lnTo>
                    <a:pt x="490" y="164"/>
                  </a:lnTo>
                  <a:lnTo>
                    <a:pt x="493" y="164"/>
                  </a:lnTo>
                  <a:lnTo>
                    <a:pt x="493" y="161"/>
                  </a:lnTo>
                  <a:lnTo>
                    <a:pt x="495" y="161"/>
                  </a:lnTo>
                  <a:lnTo>
                    <a:pt x="498" y="161"/>
                  </a:lnTo>
                  <a:lnTo>
                    <a:pt x="501" y="161"/>
                  </a:lnTo>
                  <a:lnTo>
                    <a:pt x="503" y="161"/>
                  </a:lnTo>
                  <a:lnTo>
                    <a:pt x="506" y="161"/>
                  </a:lnTo>
                  <a:lnTo>
                    <a:pt x="508" y="161"/>
                  </a:lnTo>
                  <a:lnTo>
                    <a:pt x="511" y="161"/>
                  </a:lnTo>
                  <a:lnTo>
                    <a:pt x="514" y="161"/>
                  </a:lnTo>
                  <a:lnTo>
                    <a:pt x="516" y="161"/>
                  </a:lnTo>
                  <a:lnTo>
                    <a:pt x="519" y="161"/>
                  </a:lnTo>
                  <a:lnTo>
                    <a:pt x="519" y="164"/>
                  </a:lnTo>
                  <a:lnTo>
                    <a:pt x="521" y="164"/>
                  </a:lnTo>
                  <a:lnTo>
                    <a:pt x="524" y="164"/>
                  </a:lnTo>
                  <a:lnTo>
                    <a:pt x="524" y="167"/>
                  </a:lnTo>
                  <a:lnTo>
                    <a:pt x="526" y="167"/>
                  </a:lnTo>
                  <a:lnTo>
                    <a:pt x="526" y="169"/>
                  </a:lnTo>
                  <a:lnTo>
                    <a:pt x="529" y="172"/>
                  </a:lnTo>
                  <a:lnTo>
                    <a:pt x="529" y="174"/>
                  </a:lnTo>
                  <a:lnTo>
                    <a:pt x="529" y="177"/>
                  </a:lnTo>
                  <a:lnTo>
                    <a:pt x="532" y="180"/>
                  </a:lnTo>
                  <a:lnTo>
                    <a:pt x="532" y="206"/>
                  </a:lnTo>
                  <a:lnTo>
                    <a:pt x="532" y="208"/>
                  </a:lnTo>
                  <a:lnTo>
                    <a:pt x="534" y="208"/>
                  </a:lnTo>
                  <a:lnTo>
                    <a:pt x="537" y="208"/>
                  </a:lnTo>
                  <a:lnTo>
                    <a:pt x="542" y="216"/>
                  </a:lnTo>
                  <a:lnTo>
                    <a:pt x="539" y="216"/>
                  </a:lnTo>
                  <a:lnTo>
                    <a:pt x="539" y="219"/>
                  </a:lnTo>
                  <a:lnTo>
                    <a:pt x="537" y="219"/>
                  </a:lnTo>
                  <a:lnTo>
                    <a:pt x="534" y="219"/>
                  </a:lnTo>
                  <a:lnTo>
                    <a:pt x="534" y="221"/>
                  </a:lnTo>
                  <a:lnTo>
                    <a:pt x="532" y="221"/>
                  </a:lnTo>
                  <a:lnTo>
                    <a:pt x="529" y="221"/>
                  </a:lnTo>
                  <a:lnTo>
                    <a:pt x="526" y="221"/>
                  </a:lnTo>
                  <a:lnTo>
                    <a:pt x="524" y="221"/>
                  </a:lnTo>
                  <a:lnTo>
                    <a:pt x="521" y="221"/>
                  </a:lnTo>
                  <a:lnTo>
                    <a:pt x="519" y="219"/>
                  </a:lnTo>
                  <a:lnTo>
                    <a:pt x="516" y="219"/>
                  </a:lnTo>
                  <a:lnTo>
                    <a:pt x="516" y="216"/>
                  </a:lnTo>
                  <a:lnTo>
                    <a:pt x="514" y="216"/>
                  </a:lnTo>
                  <a:lnTo>
                    <a:pt x="511" y="219"/>
                  </a:lnTo>
                  <a:lnTo>
                    <a:pt x="508" y="219"/>
                  </a:lnTo>
                  <a:lnTo>
                    <a:pt x="506" y="219"/>
                  </a:lnTo>
                  <a:lnTo>
                    <a:pt x="506" y="221"/>
                  </a:lnTo>
                  <a:lnTo>
                    <a:pt x="503" y="221"/>
                  </a:lnTo>
                  <a:lnTo>
                    <a:pt x="501" y="221"/>
                  </a:lnTo>
                  <a:lnTo>
                    <a:pt x="498" y="221"/>
                  </a:lnTo>
                  <a:lnTo>
                    <a:pt x="495" y="221"/>
                  </a:lnTo>
                  <a:lnTo>
                    <a:pt x="493" y="221"/>
                  </a:lnTo>
                  <a:lnTo>
                    <a:pt x="490" y="221"/>
                  </a:lnTo>
                  <a:lnTo>
                    <a:pt x="488" y="221"/>
                  </a:lnTo>
                  <a:lnTo>
                    <a:pt x="488" y="219"/>
                  </a:lnTo>
                  <a:lnTo>
                    <a:pt x="485" y="219"/>
                  </a:lnTo>
                  <a:lnTo>
                    <a:pt x="482" y="216"/>
                  </a:lnTo>
                  <a:lnTo>
                    <a:pt x="480" y="216"/>
                  </a:lnTo>
                  <a:lnTo>
                    <a:pt x="480" y="214"/>
                  </a:lnTo>
                  <a:lnTo>
                    <a:pt x="480" y="211"/>
                  </a:lnTo>
                  <a:lnTo>
                    <a:pt x="477" y="211"/>
                  </a:lnTo>
                  <a:lnTo>
                    <a:pt x="477" y="208"/>
                  </a:lnTo>
                  <a:lnTo>
                    <a:pt x="477" y="206"/>
                  </a:lnTo>
                  <a:lnTo>
                    <a:pt x="477" y="203"/>
                  </a:lnTo>
                  <a:lnTo>
                    <a:pt x="477" y="201"/>
                  </a:lnTo>
                  <a:lnTo>
                    <a:pt x="480" y="198"/>
                  </a:lnTo>
                  <a:lnTo>
                    <a:pt x="480" y="195"/>
                  </a:lnTo>
                  <a:lnTo>
                    <a:pt x="482" y="195"/>
                  </a:lnTo>
                  <a:lnTo>
                    <a:pt x="485" y="193"/>
                  </a:lnTo>
                  <a:lnTo>
                    <a:pt x="488" y="190"/>
                  </a:lnTo>
                  <a:lnTo>
                    <a:pt x="490" y="188"/>
                  </a:lnTo>
                  <a:lnTo>
                    <a:pt x="493" y="188"/>
                  </a:lnTo>
                  <a:lnTo>
                    <a:pt x="495" y="188"/>
                  </a:lnTo>
                  <a:lnTo>
                    <a:pt x="498" y="185"/>
                  </a:lnTo>
                  <a:lnTo>
                    <a:pt x="501" y="185"/>
                  </a:lnTo>
                  <a:lnTo>
                    <a:pt x="503" y="185"/>
                  </a:lnTo>
                  <a:lnTo>
                    <a:pt x="506" y="185"/>
                  </a:lnTo>
                  <a:lnTo>
                    <a:pt x="508" y="185"/>
                  </a:lnTo>
                  <a:lnTo>
                    <a:pt x="511" y="185"/>
                  </a:lnTo>
                  <a:close/>
                  <a:moveTo>
                    <a:pt x="615" y="190"/>
                  </a:moveTo>
                  <a:lnTo>
                    <a:pt x="615" y="203"/>
                  </a:lnTo>
                  <a:lnTo>
                    <a:pt x="615" y="206"/>
                  </a:lnTo>
                  <a:lnTo>
                    <a:pt x="615" y="208"/>
                  </a:lnTo>
                  <a:lnTo>
                    <a:pt x="617" y="208"/>
                  </a:lnTo>
                  <a:lnTo>
                    <a:pt x="617" y="211"/>
                  </a:lnTo>
                  <a:lnTo>
                    <a:pt x="620" y="211"/>
                  </a:lnTo>
                  <a:lnTo>
                    <a:pt x="622" y="211"/>
                  </a:lnTo>
                  <a:lnTo>
                    <a:pt x="625" y="211"/>
                  </a:lnTo>
                  <a:lnTo>
                    <a:pt x="625" y="221"/>
                  </a:lnTo>
                  <a:lnTo>
                    <a:pt x="584" y="221"/>
                  </a:lnTo>
                  <a:lnTo>
                    <a:pt x="584" y="211"/>
                  </a:lnTo>
                  <a:lnTo>
                    <a:pt x="586" y="211"/>
                  </a:lnTo>
                  <a:lnTo>
                    <a:pt x="589" y="211"/>
                  </a:lnTo>
                  <a:lnTo>
                    <a:pt x="591" y="211"/>
                  </a:lnTo>
                  <a:lnTo>
                    <a:pt x="591" y="208"/>
                  </a:lnTo>
                  <a:lnTo>
                    <a:pt x="594" y="208"/>
                  </a:lnTo>
                  <a:lnTo>
                    <a:pt x="594" y="206"/>
                  </a:lnTo>
                  <a:lnTo>
                    <a:pt x="594" y="203"/>
                  </a:lnTo>
                  <a:lnTo>
                    <a:pt x="594" y="159"/>
                  </a:lnTo>
                  <a:lnTo>
                    <a:pt x="594" y="156"/>
                  </a:lnTo>
                  <a:lnTo>
                    <a:pt x="594" y="154"/>
                  </a:lnTo>
                  <a:lnTo>
                    <a:pt x="591" y="154"/>
                  </a:lnTo>
                  <a:lnTo>
                    <a:pt x="589" y="151"/>
                  </a:lnTo>
                  <a:lnTo>
                    <a:pt x="586" y="151"/>
                  </a:lnTo>
                  <a:lnTo>
                    <a:pt x="584" y="151"/>
                  </a:lnTo>
                  <a:lnTo>
                    <a:pt x="584" y="141"/>
                  </a:lnTo>
                  <a:lnTo>
                    <a:pt x="625" y="141"/>
                  </a:lnTo>
                  <a:lnTo>
                    <a:pt x="625" y="151"/>
                  </a:lnTo>
                  <a:lnTo>
                    <a:pt x="622" y="151"/>
                  </a:lnTo>
                  <a:lnTo>
                    <a:pt x="620" y="151"/>
                  </a:lnTo>
                  <a:lnTo>
                    <a:pt x="620" y="154"/>
                  </a:lnTo>
                  <a:lnTo>
                    <a:pt x="617" y="154"/>
                  </a:lnTo>
                  <a:lnTo>
                    <a:pt x="615" y="154"/>
                  </a:lnTo>
                  <a:lnTo>
                    <a:pt x="615" y="156"/>
                  </a:lnTo>
                  <a:lnTo>
                    <a:pt x="615" y="159"/>
                  </a:lnTo>
                  <a:lnTo>
                    <a:pt x="615" y="177"/>
                  </a:lnTo>
                  <a:lnTo>
                    <a:pt x="635" y="156"/>
                  </a:lnTo>
                  <a:lnTo>
                    <a:pt x="638" y="156"/>
                  </a:lnTo>
                  <a:lnTo>
                    <a:pt x="638" y="154"/>
                  </a:lnTo>
                  <a:lnTo>
                    <a:pt x="638" y="151"/>
                  </a:lnTo>
                  <a:lnTo>
                    <a:pt x="635" y="151"/>
                  </a:lnTo>
                  <a:lnTo>
                    <a:pt x="633" y="151"/>
                  </a:lnTo>
                  <a:lnTo>
                    <a:pt x="630" y="151"/>
                  </a:lnTo>
                  <a:lnTo>
                    <a:pt x="630" y="141"/>
                  </a:lnTo>
                  <a:lnTo>
                    <a:pt x="669" y="141"/>
                  </a:lnTo>
                  <a:lnTo>
                    <a:pt x="669" y="151"/>
                  </a:lnTo>
                  <a:lnTo>
                    <a:pt x="667" y="151"/>
                  </a:lnTo>
                  <a:lnTo>
                    <a:pt x="664" y="151"/>
                  </a:lnTo>
                  <a:lnTo>
                    <a:pt x="661" y="154"/>
                  </a:lnTo>
                  <a:lnTo>
                    <a:pt x="659" y="154"/>
                  </a:lnTo>
                  <a:lnTo>
                    <a:pt x="656" y="156"/>
                  </a:lnTo>
                  <a:lnTo>
                    <a:pt x="654" y="156"/>
                  </a:lnTo>
                  <a:lnTo>
                    <a:pt x="651" y="159"/>
                  </a:lnTo>
                  <a:lnTo>
                    <a:pt x="648" y="159"/>
                  </a:lnTo>
                  <a:lnTo>
                    <a:pt x="648" y="161"/>
                  </a:lnTo>
                  <a:lnTo>
                    <a:pt x="646" y="164"/>
                  </a:lnTo>
                  <a:lnTo>
                    <a:pt x="643" y="164"/>
                  </a:lnTo>
                  <a:lnTo>
                    <a:pt x="641" y="167"/>
                  </a:lnTo>
                  <a:lnTo>
                    <a:pt x="638" y="169"/>
                  </a:lnTo>
                  <a:lnTo>
                    <a:pt x="659" y="203"/>
                  </a:lnTo>
                  <a:lnTo>
                    <a:pt x="661" y="203"/>
                  </a:lnTo>
                  <a:lnTo>
                    <a:pt x="661" y="206"/>
                  </a:lnTo>
                  <a:lnTo>
                    <a:pt x="664" y="206"/>
                  </a:lnTo>
                  <a:lnTo>
                    <a:pt x="664" y="208"/>
                  </a:lnTo>
                  <a:lnTo>
                    <a:pt x="667" y="208"/>
                  </a:lnTo>
                  <a:lnTo>
                    <a:pt x="667" y="211"/>
                  </a:lnTo>
                  <a:lnTo>
                    <a:pt x="669" y="211"/>
                  </a:lnTo>
                  <a:lnTo>
                    <a:pt x="672" y="211"/>
                  </a:lnTo>
                  <a:lnTo>
                    <a:pt x="674" y="211"/>
                  </a:lnTo>
                  <a:lnTo>
                    <a:pt x="674" y="221"/>
                  </a:lnTo>
                  <a:lnTo>
                    <a:pt x="630" y="221"/>
                  </a:lnTo>
                  <a:lnTo>
                    <a:pt x="630" y="211"/>
                  </a:lnTo>
                  <a:lnTo>
                    <a:pt x="633" y="211"/>
                  </a:lnTo>
                  <a:lnTo>
                    <a:pt x="635" y="211"/>
                  </a:lnTo>
                  <a:lnTo>
                    <a:pt x="638" y="211"/>
                  </a:lnTo>
                  <a:lnTo>
                    <a:pt x="638" y="208"/>
                  </a:lnTo>
                  <a:lnTo>
                    <a:pt x="638" y="206"/>
                  </a:lnTo>
                  <a:lnTo>
                    <a:pt x="625" y="182"/>
                  </a:lnTo>
                  <a:lnTo>
                    <a:pt x="615" y="190"/>
                  </a:lnTo>
                  <a:close/>
                  <a:moveTo>
                    <a:pt x="698" y="161"/>
                  </a:moveTo>
                  <a:lnTo>
                    <a:pt x="705" y="161"/>
                  </a:lnTo>
                  <a:lnTo>
                    <a:pt x="705" y="201"/>
                  </a:lnTo>
                  <a:lnTo>
                    <a:pt x="705" y="203"/>
                  </a:lnTo>
                  <a:lnTo>
                    <a:pt x="705" y="206"/>
                  </a:lnTo>
                  <a:lnTo>
                    <a:pt x="705" y="208"/>
                  </a:lnTo>
                  <a:lnTo>
                    <a:pt x="708" y="208"/>
                  </a:lnTo>
                  <a:lnTo>
                    <a:pt x="708" y="211"/>
                  </a:lnTo>
                  <a:lnTo>
                    <a:pt x="711" y="211"/>
                  </a:lnTo>
                  <a:lnTo>
                    <a:pt x="713" y="208"/>
                  </a:lnTo>
                  <a:lnTo>
                    <a:pt x="716" y="208"/>
                  </a:lnTo>
                  <a:lnTo>
                    <a:pt x="718" y="206"/>
                  </a:lnTo>
                  <a:lnTo>
                    <a:pt x="721" y="206"/>
                  </a:lnTo>
                  <a:lnTo>
                    <a:pt x="721" y="182"/>
                  </a:lnTo>
                  <a:lnTo>
                    <a:pt x="721" y="180"/>
                  </a:lnTo>
                  <a:lnTo>
                    <a:pt x="721" y="177"/>
                  </a:lnTo>
                  <a:lnTo>
                    <a:pt x="718" y="177"/>
                  </a:lnTo>
                  <a:lnTo>
                    <a:pt x="718" y="174"/>
                  </a:lnTo>
                  <a:lnTo>
                    <a:pt x="716" y="174"/>
                  </a:lnTo>
                  <a:lnTo>
                    <a:pt x="713" y="174"/>
                  </a:lnTo>
                  <a:lnTo>
                    <a:pt x="713" y="167"/>
                  </a:lnTo>
                  <a:lnTo>
                    <a:pt x="734" y="161"/>
                  </a:lnTo>
                  <a:lnTo>
                    <a:pt x="742" y="161"/>
                  </a:lnTo>
                  <a:lnTo>
                    <a:pt x="742" y="203"/>
                  </a:lnTo>
                  <a:lnTo>
                    <a:pt x="742" y="206"/>
                  </a:lnTo>
                  <a:lnTo>
                    <a:pt x="742" y="208"/>
                  </a:lnTo>
                  <a:lnTo>
                    <a:pt x="744" y="211"/>
                  </a:lnTo>
                  <a:lnTo>
                    <a:pt x="747" y="211"/>
                  </a:lnTo>
                  <a:lnTo>
                    <a:pt x="750" y="211"/>
                  </a:lnTo>
                  <a:lnTo>
                    <a:pt x="750" y="221"/>
                  </a:lnTo>
                  <a:lnTo>
                    <a:pt x="724" y="221"/>
                  </a:lnTo>
                  <a:lnTo>
                    <a:pt x="724" y="216"/>
                  </a:lnTo>
                  <a:lnTo>
                    <a:pt x="721" y="216"/>
                  </a:lnTo>
                  <a:lnTo>
                    <a:pt x="721" y="219"/>
                  </a:lnTo>
                  <a:lnTo>
                    <a:pt x="718" y="219"/>
                  </a:lnTo>
                  <a:lnTo>
                    <a:pt x="716" y="219"/>
                  </a:lnTo>
                  <a:lnTo>
                    <a:pt x="713" y="221"/>
                  </a:lnTo>
                  <a:lnTo>
                    <a:pt x="711" y="221"/>
                  </a:lnTo>
                  <a:lnTo>
                    <a:pt x="708" y="221"/>
                  </a:lnTo>
                  <a:lnTo>
                    <a:pt x="705" y="221"/>
                  </a:lnTo>
                  <a:lnTo>
                    <a:pt x="703" y="221"/>
                  </a:lnTo>
                  <a:lnTo>
                    <a:pt x="700" y="221"/>
                  </a:lnTo>
                  <a:lnTo>
                    <a:pt x="698" y="221"/>
                  </a:lnTo>
                  <a:lnTo>
                    <a:pt x="695" y="221"/>
                  </a:lnTo>
                  <a:lnTo>
                    <a:pt x="695" y="219"/>
                  </a:lnTo>
                  <a:lnTo>
                    <a:pt x="692" y="219"/>
                  </a:lnTo>
                  <a:lnTo>
                    <a:pt x="690" y="216"/>
                  </a:lnTo>
                  <a:lnTo>
                    <a:pt x="687" y="216"/>
                  </a:lnTo>
                  <a:lnTo>
                    <a:pt x="687" y="214"/>
                  </a:lnTo>
                  <a:lnTo>
                    <a:pt x="687" y="211"/>
                  </a:lnTo>
                  <a:lnTo>
                    <a:pt x="687" y="208"/>
                  </a:lnTo>
                  <a:lnTo>
                    <a:pt x="685" y="206"/>
                  </a:lnTo>
                  <a:lnTo>
                    <a:pt x="685" y="203"/>
                  </a:lnTo>
                  <a:lnTo>
                    <a:pt x="685" y="182"/>
                  </a:lnTo>
                  <a:lnTo>
                    <a:pt x="685" y="180"/>
                  </a:lnTo>
                  <a:lnTo>
                    <a:pt x="685" y="177"/>
                  </a:lnTo>
                  <a:lnTo>
                    <a:pt x="682" y="177"/>
                  </a:lnTo>
                  <a:lnTo>
                    <a:pt x="682" y="174"/>
                  </a:lnTo>
                  <a:lnTo>
                    <a:pt x="680" y="174"/>
                  </a:lnTo>
                  <a:lnTo>
                    <a:pt x="677" y="174"/>
                  </a:lnTo>
                  <a:lnTo>
                    <a:pt x="677" y="167"/>
                  </a:lnTo>
                  <a:lnTo>
                    <a:pt x="698" y="161"/>
                  </a:lnTo>
                  <a:close/>
                  <a:moveTo>
                    <a:pt x="752" y="141"/>
                  </a:moveTo>
                  <a:lnTo>
                    <a:pt x="752" y="141"/>
                  </a:lnTo>
                  <a:lnTo>
                    <a:pt x="755" y="141"/>
                  </a:lnTo>
                  <a:lnTo>
                    <a:pt x="757" y="141"/>
                  </a:lnTo>
                  <a:lnTo>
                    <a:pt x="760" y="141"/>
                  </a:lnTo>
                  <a:lnTo>
                    <a:pt x="763" y="141"/>
                  </a:lnTo>
                  <a:lnTo>
                    <a:pt x="765" y="141"/>
                  </a:lnTo>
                  <a:lnTo>
                    <a:pt x="768" y="138"/>
                  </a:lnTo>
                  <a:lnTo>
                    <a:pt x="770" y="138"/>
                  </a:lnTo>
                  <a:lnTo>
                    <a:pt x="773" y="138"/>
                  </a:lnTo>
                  <a:lnTo>
                    <a:pt x="773" y="135"/>
                  </a:lnTo>
                  <a:lnTo>
                    <a:pt x="781" y="135"/>
                  </a:lnTo>
                  <a:lnTo>
                    <a:pt x="781" y="201"/>
                  </a:lnTo>
                  <a:lnTo>
                    <a:pt x="781" y="203"/>
                  </a:lnTo>
                  <a:lnTo>
                    <a:pt x="781" y="206"/>
                  </a:lnTo>
                  <a:lnTo>
                    <a:pt x="781" y="208"/>
                  </a:lnTo>
                  <a:lnTo>
                    <a:pt x="783" y="211"/>
                  </a:lnTo>
                  <a:lnTo>
                    <a:pt x="786" y="211"/>
                  </a:lnTo>
                  <a:lnTo>
                    <a:pt x="786" y="221"/>
                  </a:lnTo>
                  <a:lnTo>
                    <a:pt x="752" y="221"/>
                  </a:lnTo>
                  <a:lnTo>
                    <a:pt x="752" y="211"/>
                  </a:lnTo>
                  <a:lnTo>
                    <a:pt x="755" y="211"/>
                  </a:lnTo>
                  <a:lnTo>
                    <a:pt x="757" y="211"/>
                  </a:lnTo>
                  <a:lnTo>
                    <a:pt x="757" y="208"/>
                  </a:lnTo>
                  <a:lnTo>
                    <a:pt x="760" y="208"/>
                  </a:lnTo>
                  <a:lnTo>
                    <a:pt x="760" y="206"/>
                  </a:lnTo>
                  <a:lnTo>
                    <a:pt x="760" y="203"/>
                  </a:lnTo>
                  <a:lnTo>
                    <a:pt x="760" y="161"/>
                  </a:lnTo>
                  <a:lnTo>
                    <a:pt x="760" y="159"/>
                  </a:lnTo>
                  <a:lnTo>
                    <a:pt x="760" y="156"/>
                  </a:lnTo>
                  <a:lnTo>
                    <a:pt x="760" y="154"/>
                  </a:lnTo>
                  <a:lnTo>
                    <a:pt x="757" y="154"/>
                  </a:lnTo>
                  <a:lnTo>
                    <a:pt x="757" y="151"/>
                  </a:lnTo>
                  <a:lnTo>
                    <a:pt x="755" y="151"/>
                  </a:lnTo>
                  <a:lnTo>
                    <a:pt x="752" y="151"/>
                  </a:lnTo>
                  <a:lnTo>
                    <a:pt x="752" y="141"/>
                  </a:lnTo>
                  <a:close/>
                  <a:moveTo>
                    <a:pt x="791" y="164"/>
                  </a:moveTo>
                  <a:lnTo>
                    <a:pt x="794" y="164"/>
                  </a:lnTo>
                  <a:lnTo>
                    <a:pt x="796" y="161"/>
                  </a:lnTo>
                  <a:lnTo>
                    <a:pt x="799" y="161"/>
                  </a:lnTo>
                  <a:lnTo>
                    <a:pt x="801" y="161"/>
                  </a:lnTo>
                  <a:lnTo>
                    <a:pt x="801" y="159"/>
                  </a:lnTo>
                  <a:lnTo>
                    <a:pt x="804" y="159"/>
                  </a:lnTo>
                  <a:lnTo>
                    <a:pt x="804" y="156"/>
                  </a:lnTo>
                  <a:lnTo>
                    <a:pt x="807" y="154"/>
                  </a:lnTo>
                  <a:lnTo>
                    <a:pt x="807" y="151"/>
                  </a:lnTo>
                  <a:lnTo>
                    <a:pt x="807" y="148"/>
                  </a:lnTo>
                  <a:lnTo>
                    <a:pt x="807" y="146"/>
                  </a:lnTo>
                  <a:lnTo>
                    <a:pt x="807" y="143"/>
                  </a:lnTo>
                  <a:lnTo>
                    <a:pt x="820" y="143"/>
                  </a:lnTo>
                  <a:lnTo>
                    <a:pt x="820" y="161"/>
                  </a:lnTo>
                  <a:lnTo>
                    <a:pt x="835" y="161"/>
                  </a:lnTo>
                  <a:lnTo>
                    <a:pt x="835" y="172"/>
                  </a:lnTo>
                  <a:lnTo>
                    <a:pt x="820" y="172"/>
                  </a:lnTo>
                  <a:lnTo>
                    <a:pt x="820" y="203"/>
                  </a:lnTo>
                  <a:lnTo>
                    <a:pt x="820" y="206"/>
                  </a:lnTo>
                  <a:lnTo>
                    <a:pt x="820" y="208"/>
                  </a:lnTo>
                  <a:lnTo>
                    <a:pt x="822" y="208"/>
                  </a:lnTo>
                  <a:lnTo>
                    <a:pt x="825" y="208"/>
                  </a:lnTo>
                  <a:lnTo>
                    <a:pt x="827" y="208"/>
                  </a:lnTo>
                  <a:lnTo>
                    <a:pt x="827" y="206"/>
                  </a:lnTo>
                  <a:lnTo>
                    <a:pt x="830" y="206"/>
                  </a:lnTo>
                  <a:lnTo>
                    <a:pt x="833" y="206"/>
                  </a:lnTo>
                  <a:lnTo>
                    <a:pt x="833" y="203"/>
                  </a:lnTo>
                  <a:lnTo>
                    <a:pt x="840" y="211"/>
                  </a:lnTo>
                  <a:lnTo>
                    <a:pt x="838" y="214"/>
                  </a:lnTo>
                  <a:lnTo>
                    <a:pt x="835" y="216"/>
                  </a:lnTo>
                  <a:lnTo>
                    <a:pt x="833" y="216"/>
                  </a:lnTo>
                  <a:lnTo>
                    <a:pt x="833" y="219"/>
                  </a:lnTo>
                  <a:lnTo>
                    <a:pt x="830" y="219"/>
                  </a:lnTo>
                  <a:lnTo>
                    <a:pt x="827" y="219"/>
                  </a:lnTo>
                  <a:lnTo>
                    <a:pt x="825" y="221"/>
                  </a:lnTo>
                  <a:lnTo>
                    <a:pt x="822" y="221"/>
                  </a:lnTo>
                  <a:lnTo>
                    <a:pt x="820" y="221"/>
                  </a:lnTo>
                  <a:lnTo>
                    <a:pt x="817" y="221"/>
                  </a:lnTo>
                  <a:lnTo>
                    <a:pt x="814" y="221"/>
                  </a:lnTo>
                  <a:lnTo>
                    <a:pt x="812" y="221"/>
                  </a:lnTo>
                  <a:lnTo>
                    <a:pt x="809" y="221"/>
                  </a:lnTo>
                  <a:lnTo>
                    <a:pt x="807" y="221"/>
                  </a:lnTo>
                  <a:lnTo>
                    <a:pt x="807" y="219"/>
                  </a:lnTo>
                  <a:lnTo>
                    <a:pt x="804" y="219"/>
                  </a:lnTo>
                  <a:lnTo>
                    <a:pt x="801" y="216"/>
                  </a:lnTo>
                  <a:lnTo>
                    <a:pt x="801" y="214"/>
                  </a:lnTo>
                  <a:lnTo>
                    <a:pt x="799" y="211"/>
                  </a:lnTo>
                  <a:lnTo>
                    <a:pt x="799" y="208"/>
                  </a:lnTo>
                  <a:lnTo>
                    <a:pt x="799" y="206"/>
                  </a:lnTo>
                  <a:lnTo>
                    <a:pt x="799" y="172"/>
                  </a:lnTo>
                  <a:lnTo>
                    <a:pt x="791" y="172"/>
                  </a:lnTo>
                  <a:lnTo>
                    <a:pt x="791" y="164"/>
                  </a:lnTo>
                  <a:close/>
                  <a:moveTo>
                    <a:pt x="866" y="161"/>
                  </a:moveTo>
                  <a:lnTo>
                    <a:pt x="871" y="161"/>
                  </a:lnTo>
                  <a:lnTo>
                    <a:pt x="871" y="201"/>
                  </a:lnTo>
                  <a:lnTo>
                    <a:pt x="871" y="203"/>
                  </a:lnTo>
                  <a:lnTo>
                    <a:pt x="871" y="206"/>
                  </a:lnTo>
                  <a:lnTo>
                    <a:pt x="874" y="206"/>
                  </a:lnTo>
                  <a:lnTo>
                    <a:pt x="874" y="208"/>
                  </a:lnTo>
                  <a:lnTo>
                    <a:pt x="877" y="208"/>
                  </a:lnTo>
                  <a:lnTo>
                    <a:pt x="877" y="211"/>
                  </a:lnTo>
                  <a:lnTo>
                    <a:pt x="879" y="211"/>
                  </a:lnTo>
                  <a:lnTo>
                    <a:pt x="879" y="208"/>
                  </a:lnTo>
                  <a:lnTo>
                    <a:pt x="882" y="208"/>
                  </a:lnTo>
                  <a:lnTo>
                    <a:pt x="884" y="208"/>
                  </a:lnTo>
                  <a:lnTo>
                    <a:pt x="887" y="206"/>
                  </a:lnTo>
                  <a:lnTo>
                    <a:pt x="890" y="206"/>
                  </a:lnTo>
                  <a:lnTo>
                    <a:pt x="890" y="182"/>
                  </a:lnTo>
                  <a:lnTo>
                    <a:pt x="890" y="180"/>
                  </a:lnTo>
                  <a:lnTo>
                    <a:pt x="890" y="177"/>
                  </a:lnTo>
                  <a:lnTo>
                    <a:pt x="887" y="177"/>
                  </a:lnTo>
                  <a:lnTo>
                    <a:pt x="884" y="174"/>
                  </a:lnTo>
                  <a:lnTo>
                    <a:pt x="882" y="174"/>
                  </a:lnTo>
                  <a:lnTo>
                    <a:pt x="882" y="167"/>
                  </a:lnTo>
                  <a:lnTo>
                    <a:pt x="903" y="161"/>
                  </a:lnTo>
                  <a:lnTo>
                    <a:pt x="910" y="161"/>
                  </a:lnTo>
                  <a:lnTo>
                    <a:pt x="910" y="203"/>
                  </a:lnTo>
                  <a:lnTo>
                    <a:pt x="910" y="206"/>
                  </a:lnTo>
                  <a:lnTo>
                    <a:pt x="910" y="208"/>
                  </a:lnTo>
                  <a:lnTo>
                    <a:pt x="910" y="211"/>
                  </a:lnTo>
                  <a:lnTo>
                    <a:pt x="913" y="211"/>
                  </a:lnTo>
                  <a:lnTo>
                    <a:pt x="916" y="211"/>
                  </a:lnTo>
                  <a:lnTo>
                    <a:pt x="918" y="211"/>
                  </a:lnTo>
                  <a:lnTo>
                    <a:pt x="918" y="221"/>
                  </a:lnTo>
                  <a:lnTo>
                    <a:pt x="892" y="221"/>
                  </a:lnTo>
                  <a:lnTo>
                    <a:pt x="892" y="216"/>
                  </a:lnTo>
                  <a:lnTo>
                    <a:pt x="890" y="216"/>
                  </a:lnTo>
                  <a:lnTo>
                    <a:pt x="890" y="219"/>
                  </a:lnTo>
                  <a:lnTo>
                    <a:pt x="887" y="219"/>
                  </a:lnTo>
                  <a:lnTo>
                    <a:pt x="884" y="219"/>
                  </a:lnTo>
                  <a:lnTo>
                    <a:pt x="882" y="219"/>
                  </a:lnTo>
                  <a:lnTo>
                    <a:pt x="882" y="221"/>
                  </a:lnTo>
                  <a:lnTo>
                    <a:pt x="879" y="221"/>
                  </a:lnTo>
                  <a:lnTo>
                    <a:pt x="877" y="221"/>
                  </a:lnTo>
                  <a:lnTo>
                    <a:pt x="874" y="221"/>
                  </a:lnTo>
                  <a:lnTo>
                    <a:pt x="871" y="221"/>
                  </a:lnTo>
                  <a:lnTo>
                    <a:pt x="869" y="221"/>
                  </a:lnTo>
                  <a:lnTo>
                    <a:pt x="866" y="221"/>
                  </a:lnTo>
                  <a:lnTo>
                    <a:pt x="864" y="221"/>
                  </a:lnTo>
                  <a:lnTo>
                    <a:pt x="864" y="219"/>
                  </a:lnTo>
                  <a:lnTo>
                    <a:pt x="861" y="219"/>
                  </a:lnTo>
                  <a:lnTo>
                    <a:pt x="858" y="219"/>
                  </a:lnTo>
                  <a:lnTo>
                    <a:pt x="858" y="216"/>
                  </a:lnTo>
                  <a:lnTo>
                    <a:pt x="856" y="216"/>
                  </a:lnTo>
                  <a:lnTo>
                    <a:pt x="856" y="214"/>
                  </a:lnTo>
                  <a:lnTo>
                    <a:pt x="856" y="211"/>
                  </a:lnTo>
                  <a:lnTo>
                    <a:pt x="853" y="211"/>
                  </a:lnTo>
                  <a:lnTo>
                    <a:pt x="853" y="208"/>
                  </a:lnTo>
                  <a:lnTo>
                    <a:pt x="853" y="206"/>
                  </a:lnTo>
                  <a:lnTo>
                    <a:pt x="853" y="203"/>
                  </a:lnTo>
                  <a:lnTo>
                    <a:pt x="853" y="182"/>
                  </a:lnTo>
                  <a:lnTo>
                    <a:pt x="853" y="180"/>
                  </a:lnTo>
                  <a:lnTo>
                    <a:pt x="853" y="177"/>
                  </a:lnTo>
                  <a:lnTo>
                    <a:pt x="851" y="177"/>
                  </a:lnTo>
                  <a:lnTo>
                    <a:pt x="851" y="174"/>
                  </a:lnTo>
                  <a:lnTo>
                    <a:pt x="848" y="174"/>
                  </a:lnTo>
                  <a:lnTo>
                    <a:pt x="846" y="174"/>
                  </a:lnTo>
                  <a:lnTo>
                    <a:pt x="846" y="167"/>
                  </a:lnTo>
                  <a:lnTo>
                    <a:pt x="866" y="161"/>
                  </a:lnTo>
                  <a:close/>
                </a:path>
              </a:pathLst>
            </a:custGeom>
            <a:solidFill>
              <a:srgbClr val="3974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64" name="Freeform 164"/>
            <p:cNvSpPr>
              <a:spLocks noEditPoints="1"/>
            </p:cNvSpPr>
            <p:nvPr/>
          </p:nvSpPr>
          <p:spPr bwMode="auto">
            <a:xfrm>
              <a:off x="934" y="4051"/>
              <a:ext cx="119" cy="85"/>
            </a:xfrm>
            <a:custGeom>
              <a:avLst/>
              <a:gdLst>
                <a:gd name="T0" fmla="*/ 26 w 119"/>
                <a:gd name="T1" fmla="*/ 6 h 84"/>
                <a:gd name="T2" fmla="*/ 28 w 119"/>
                <a:gd name="T3" fmla="*/ 6 h 84"/>
                <a:gd name="T4" fmla="*/ 36 w 119"/>
                <a:gd name="T5" fmla="*/ 3 h 84"/>
                <a:gd name="T6" fmla="*/ 44 w 119"/>
                <a:gd name="T7" fmla="*/ 3 h 84"/>
                <a:gd name="T8" fmla="*/ 49 w 119"/>
                <a:gd name="T9" fmla="*/ 6 h 84"/>
                <a:gd name="T10" fmla="*/ 49 w 119"/>
                <a:gd name="T11" fmla="*/ 11 h 84"/>
                <a:gd name="T12" fmla="*/ 49 w 119"/>
                <a:gd name="T13" fmla="*/ 16 h 84"/>
                <a:gd name="T14" fmla="*/ 44 w 119"/>
                <a:gd name="T15" fmla="*/ 19 h 84"/>
                <a:gd name="T16" fmla="*/ 41 w 119"/>
                <a:gd name="T17" fmla="*/ 19 h 84"/>
                <a:gd name="T18" fmla="*/ 39 w 119"/>
                <a:gd name="T19" fmla="*/ 19 h 84"/>
                <a:gd name="T20" fmla="*/ 36 w 119"/>
                <a:gd name="T21" fmla="*/ 19 h 84"/>
                <a:gd name="T22" fmla="*/ 33 w 119"/>
                <a:gd name="T23" fmla="*/ 16 h 84"/>
                <a:gd name="T24" fmla="*/ 31 w 119"/>
                <a:gd name="T25" fmla="*/ 16 h 84"/>
                <a:gd name="T26" fmla="*/ 28 w 119"/>
                <a:gd name="T27" fmla="*/ 16 h 84"/>
                <a:gd name="T28" fmla="*/ 28 w 119"/>
                <a:gd name="T29" fmla="*/ 55 h 84"/>
                <a:gd name="T30" fmla="*/ 28 w 119"/>
                <a:gd name="T31" fmla="*/ 57 h 84"/>
                <a:gd name="T32" fmla="*/ 28 w 119"/>
                <a:gd name="T33" fmla="*/ 57 h 84"/>
                <a:gd name="T34" fmla="*/ 31 w 119"/>
                <a:gd name="T35" fmla="*/ 60 h 84"/>
                <a:gd name="T36" fmla="*/ 33 w 119"/>
                <a:gd name="T37" fmla="*/ 60 h 84"/>
                <a:gd name="T38" fmla="*/ 36 w 119"/>
                <a:gd name="T39" fmla="*/ 70 h 84"/>
                <a:gd name="T40" fmla="*/ 2 w 119"/>
                <a:gd name="T41" fmla="*/ 60 h 84"/>
                <a:gd name="T42" fmla="*/ 2 w 119"/>
                <a:gd name="T43" fmla="*/ 60 h 84"/>
                <a:gd name="T44" fmla="*/ 5 w 119"/>
                <a:gd name="T45" fmla="*/ 57 h 84"/>
                <a:gd name="T46" fmla="*/ 8 w 119"/>
                <a:gd name="T47" fmla="*/ 57 h 84"/>
                <a:gd name="T48" fmla="*/ 8 w 119"/>
                <a:gd name="T49" fmla="*/ 55 h 84"/>
                <a:gd name="T50" fmla="*/ 8 w 119"/>
                <a:gd name="T51" fmla="*/ 21 h 84"/>
                <a:gd name="T52" fmla="*/ 8 w 119"/>
                <a:gd name="T53" fmla="*/ 19 h 84"/>
                <a:gd name="T54" fmla="*/ 8 w 119"/>
                <a:gd name="T55" fmla="*/ 16 h 84"/>
                <a:gd name="T56" fmla="*/ 8 w 119"/>
                <a:gd name="T57" fmla="*/ 16 h 84"/>
                <a:gd name="T58" fmla="*/ 5 w 119"/>
                <a:gd name="T59" fmla="*/ 13 h 84"/>
                <a:gd name="T60" fmla="*/ 0 w 119"/>
                <a:gd name="T61" fmla="*/ 13 h 84"/>
                <a:gd name="T62" fmla="*/ 85 w 119"/>
                <a:gd name="T63" fmla="*/ 11 h 84"/>
                <a:gd name="T64" fmla="*/ 80 w 119"/>
                <a:gd name="T65" fmla="*/ 11 h 84"/>
                <a:gd name="T66" fmla="*/ 80 w 119"/>
                <a:gd name="T67" fmla="*/ 11 h 84"/>
                <a:gd name="T68" fmla="*/ 78 w 119"/>
                <a:gd name="T69" fmla="*/ 13 h 84"/>
                <a:gd name="T70" fmla="*/ 80 w 119"/>
                <a:gd name="T71" fmla="*/ 16 h 84"/>
                <a:gd name="T72" fmla="*/ 80 w 119"/>
                <a:gd name="T73" fmla="*/ 19 h 84"/>
                <a:gd name="T74" fmla="*/ 96 w 119"/>
                <a:gd name="T75" fmla="*/ 16 h 84"/>
                <a:gd name="T76" fmla="*/ 96 w 119"/>
                <a:gd name="T77" fmla="*/ 16 h 84"/>
                <a:gd name="T78" fmla="*/ 96 w 119"/>
                <a:gd name="T79" fmla="*/ 11 h 84"/>
                <a:gd name="T80" fmla="*/ 119 w 119"/>
                <a:gd name="T81" fmla="*/ 0 h 84"/>
                <a:gd name="T82" fmla="*/ 114 w 119"/>
                <a:gd name="T83" fmla="*/ 13 h 84"/>
                <a:gd name="T84" fmla="*/ 111 w 119"/>
                <a:gd name="T85" fmla="*/ 16 h 84"/>
                <a:gd name="T86" fmla="*/ 91 w 119"/>
                <a:gd name="T87" fmla="*/ 70 h 84"/>
                <a:gd name="T88" fmla="*/ 85 w 119"/>
                <a:gd name="T89" fmla="*/ 81 h 84"/>
                <a:gd name="T90" fmla="*/ 80 w 119"/>
                <a:gd name="T91" fmla="*/ 89 h 84"/>
                <a:gd name="T92" fmla="*/ 75 w 119"/>
                <a:gd name="T93" fmla="*/ 94 h 84"/>
                <a:gd name="T94" fmla="*/ 62 w 119"/>
                <a:gd name="T95" fmla="*/ 94 h 84"/>
                <a:gd name="T96" fmla="*/ 57 w 119"/>
                <a:gd name="T97" fmla="*/ 94 h 84"/>
                <a:gd name="T98" fmla="*/ 52 w 119"/>
                <a:gd name="T99" fmla="*/ 89 h 84"/>
                <a:gd name="T100" fmla="*/ 54 w 119"/>
                <a:gd name="T101" fmla="*/ 81 h 84"/>
                <a:gd name="T102" fmla="*/ 62 w 119"/>
                <a:gd name="T103" fmla="*/ 76 h 84"/>
                <a:gd name="T104" fmla="*/ 65 w 119"/>
                <a:gd name="T105" fmla="*/ 76 h 84"/>
                <a:gd name="T106" fmla="*/ 67 w 119"/>
                <a:gd name="T107" fmla="*/ 78 h 84"/>
                <a:gd name="T108" fmla="*/ 70 w 119"/>
                <a:gd name="T109" fmla="*/ 78 h 84"/>
                <a:gd name="T110" fmla="*/ 75 w 119"/>
                <a:gd name="T111" fmla="*/ 76 h 84"/>
                <a:gd name="T112" fmla="*/ 78 w 119"/>
                <a:gd name="T113" fmla="*/ 70 h 84"/>
                <a:gd name="T114" fmla="*/ 59 w 119"/>
                <a:gd name="T115" fmla="*/ 16 h 84"/>
                <a:gd name="T116" fmla="*/ 57 w 119"/>
                <a:gd name="T117" fmla="*/ 13 h 84"/>
                <a:gd name="T118" fmla="*/ 52 w 119"/>
                <a:gd name="T119" fmla="*/ 11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9" h="84">
                  <a:moveTo>
                    <a:pt x="0" y="6"/>
                  </a:moveTo>
                  <a:lnTo>
                    <a:pt x="20" y="0"/>
                  </a:lnTo>
                  <a:lnTo>
                    <a:pt x="26" y="0"/>
                  </a:lnTo>
                  <a:lnTo>
                    <a:pt x="26" y="8"/>
                  </a:lnTo>
                  <a:lnTo>
                    <a:pt x="26" y="6"/>
                  </a:lnTo>
                  <a:lnTo>
                    <a:pt x="28" y="6"/>
                  </a:lnTo>
                  <a:lnTo>
                    <a:pt x="31" y="3"/>
                  </a:lnTo>
                  <a:lnTo>
                    <a:pt x="33" y="3"/>
                  </a:lnTo>
                  <a:lnTo>
                    <a:pt x="36" y="3"/>
                  </a:lnTo>
                  <a:lnTo>
                    <a:pt x="39" y="0"/>
                  </a:lnTo>
                  <a:lnTo>
                    <a:pt x="41" y="0"/>
                  </a:lnTo>
                  <a:lnTo>
                    <a:pt x="41" y="3"/>
                  </a:lnTo>
                  <a:lnTo>
                    <a:pt x="44" y="3"/>
                  </a:lnTo>
                  <a:lnTo>
                    <a:pt x="46" y="3"/>
                  </a:lnTo>
                  <a:lnTo>
                    <a:pt x="46" y="6"/>
                  </a:lnTo>
                  <a:lnTo>
                    <a:pt x="49" y="6"/>
                  </a:lnTo>
                  <a:lnTo>
                    <a:pt x="49" y="8"/>
                  </a:lnTo>
                  <a:lnTo>
                    <a:pt x="49" y="11"/>
                  </a:lnTo>
                  <a:lnTo>
                    <a:pt x="49" y="13"/>
                  </a:lnTo>
                  <a:lnTo>
                    <a:pt x="49" y="16"/>
                  </a:lnTo>
                  <a:lnTo>
                    <a:pt x="46" y="16"/>
                  </a:lnTo>
                  <a:lnTo>
                    <a:pt x="46" y="19"/>
                  </a:lnTo>
                  <a:lnTo>
                    <a:pt x="44" y="19"/>
                  </a:lnTo>
                  <a:lnTo>
                    <a:pt x="41" y="19"/>
                  </a:lnTo>
                  <a:lnTo>
                    <a:pt x="39" y="19"/>
                  </a:lnTo>
                  <a:lnTo>
                    <a:pt x="36" y="19"/>
                  </a:lnTo>
                  <a:lnTo>
                    <a:pt x="33" y="16"/>
                  </a:lnTo>
                  <a:lnTo>
                    <a:pt x="31" y="16"/>
                  </a:lnTo>
                  <a:lnTo>
                    <a:pt x="28" y="16"/>
                  </a:lnTo>
                  <a:lnTo>
                    <a:pt x="28" y="19"/>
                  </a:lnTo>
                  <a:lnTo>
                    <a:pt x="28" y="40"/>
                  </a:lnTo>
                  <a:lnTo>
                    <a:pt x="28" y="42"/>
                  </a:lnTo>
                  <a:lnTo>
                    <a:pt x="28" y="45"/>
                  </a:lnTo>
                  <a:lnTo>
                    <a:pt x="28" y="47"/>
                  </a:lnTo>
                  <a:lnTo>
                    <a:pt x="31" y="47"/>
                  </a:lnTo>
                  <a:lnTo>
                    <a:pt x="31" y="50"/>
                  </a:lnTo>
                  <a:lnTo>
                    <a:pt x="33" y="50"/>
                  </a:lnTo>
                  <a:lnTo>
                    <a:pt x="36" y="50"/>
                  </a:lnTo>
                  <a:lnTo>
                    <a:pt x="36" y="60"/>
                  </a:lnTo>
                  <a:lnTo>
                    <a:pt x="0" y="60"/>
                  </a:lnTo>
                  <a:lnTo>
                    <a:pt x="0" y="50"/>
                  </a:lnTo>
                  <a:lnTo>
                    <a:pt x="2" y="50"/>
                  </a:lnTo>
                  <a:lnTo>
                    <a:pt x="5" y="50"/>
                  </a:lnTo>
                  <a:lnTo>
                    <a:pt x="5" y="47"/>
                  </a:lnTo>
                  <a:lnTo>
                    <a:pt x="8" y="47"/>
                  </a:lnTo>
                  <a:lnTo>
                    <a:pt x="8" y="45"/>
                  </a:lnTo>
                  <a:lnTo>
                    <a:pt x="8" y="42"/>
                  </a:lnTo>
                  <a:lnTo>
                    <a:pt x="8" y="24"/>
                  </a:lnTo>
                  <a:lnTo>
                    <a:pt x="8" y="21"/>
                  </a:lnTo>
                  <a:lnTo>
                    <a:pt x="8" y="19"/>
                  </a:lnTo>
                  <a:lnTo>
                    <a:pt x="8" y="16"/>
                  </a:lnTo>
                  <a:lnTo>
                    <a:pt x="5" y="16"/>
                  </a:lnTo>
                  <a:lnTo>
                    <a:pt x="5" y="13"/>
                  </a:lnTo>
                  <a:lnTo>
                    <a:pt x="2" y="13"/>
                  </a:lnTo>
                  <a:lnTo>
                    <a:pt x="0" y="13"/>
                  </a:lnTo>
                  <a:lnTo>
                    <a:pt x="0" y="6"/>
                  </a:lnTo>
                  <a:close/>
                  <a:moveTo>
                    <a:pt x="52" y="0"/>
                  </a:moveTo>
                  <a:lnTo>
                    <a:pt x="85" y="0"/>
                  </a:lnTo>
                  <a:lnTo>
                    <a:pt x="85" y="11"/>
                  </a:lnTo>
                  <a:lnTo>
                    <a:pt x="83" y="11"/>
                  </a:lnTo>
                  <a:lnTo>
                    <a:pt x="80" y="11"/>
                  </a:lnTo>
                  <a:lnTo>
                    <a:pt x="80" y="13"/>
                  </a:lnTo>
                  <a:lnTo>
                    <a:pt x="78" y="13"/>
                  </a:lnTo>
                  <a:lnTo>
                    <a:pt x="80" y="16"/>
                  </a:lnTo>
                  <a:lnTo>
                    <a:pt x="80" y="19"/>
                  </a:lnTo>
                  <a:lnTo>
                    <a:pt x="88" y="37"/>
                  </a:lnTo>
                  <a:lnTo>
                    <a:pt x="96" y="16"/>
                  </a:lnTo>
                  <a:lnTo>
                    <a:pt x="96" y="13"/>
                  </a:lnTo>
                  <a:lnTo>
                    <a:pt x="96" y="11"/>
                  </a:lnTo>
                  <a:lnTo>
                    <a:pt x="93" y="11"/>
                  </a:lnTo>
                  <a:lnTo>
                    <a:pt x="91" y="11"/>
                  </a:lnTo>
                  <a:lnTo>
                    <a:pt x="91" y="0"/>
                  </a:lnTo>
                  <a:lnTo>
                    <a:pt x="119" y="0"/>
                  </a:lnTo>
                  <a:lnTo>
                    <a:pt x="119" y="11"/>
                  </a:lnTo>
                  <a:lnTo>
                    <a:pt x="116" y="11"/>
                  </a:lnTo>
                  <a:lnTo>
                    <a:pt x="116" y="13"/>
                  </a:lnTo>
                  <a:lnTo>
                    <a:pt x="114" y="13"/>
                  </a:lnTo>
                  <a:lnTo>
                    <a:pt x="111" y="13"/>
                  </a:lnTo>
                  <a:lnTo>
                    <a:pt x="111" y="16"/>
                  </a:lnTo>
                  <a:lnTo>
                    <a:pt x="109" y="19"/>
                  </a:lnTo>
                  <a:lnTo>
                    <a:pt x="109" y="21"/>
                  </a:lnTo>
                  <a:lnTo>
                    <a:pt x="91" y="60"/>
                  </a:lnTo>
                  <a:lnTo>
                    <a:pt x="91" y="63"/>
                  </a:lnTo>
                  <a:lnTo>
                    <a:pt x="88" y="63"/>
                  </a:lnTo>
                  <a:lnTo>
                    <a:pt x="88" y="66"/>
                  </a:lnTo>
                  <a:lnTo>
                    <a:pt x="88" y="68"/>
                  </a:lnTo>
                  <a:lnTo>
                    <a:pt x="85" y="68"/>
                  </a:lnTo>
                  <a:lnTo>
                    <a:pt x="85" y="71"/>
                  </a:lnTo>
                  <a:lnTo>
                    <a:pt x="83" y="74"/>
                  </a:lnTo>
                  <a:lnTo>
                    <a:pt x="83" y="76"/>
                  </a:lnTo>
                  <a:lnTo>
                    <a:pt x="80" y="79"/>
                  </a:lnTo>
                  <a:lnTo>
                    <a:pt x="78" y="81"/>
                  </a:lnTo>
                  <a:lnTo>
                    <a:pt x="75" y="81"/>
                  </a:lnTo>
                  <a:lnTo>
                    <a:pt x="75" y="84"/>
                  </a:lnTo>
                  <a:lnTo>
                    <a:pt x="72" y="84"/>
                  </a:lnTo>
                  <a:lnTo>
                    <a:pt x="70" y="84"/>
                  </a:lnTo>
                  <a:lnTo>
                    <a:pt x="67" y="84"/>
                  </a:lnTo>
                  <a:lnTo>
                    <a:pt x="65" y="84"/>
                  </a:lnTo>
                  <a:lnTo>
                    <a:pt x="62" y="84"/>
                  </a:lnTo>
                  <a:lnTo>
                    <a:pt x="59" y="84"/>
                  </a:lnTo>
                  <a:lnTo>
                    <a:pt x="57" y="84"/>
                  </a:lnTo>
                  <a:lnTo>
                    <a:pt x="54" y="81"/>
                  </a:lnTo>
                  <a:lnTo>
                    <a:pt x="54" y="79"/>
                  </a:lnTo>
                  <a:lnTo>
                    <a:pt x="52" y="79"/>
                  </a:lnTo>
                  <a:lnTo>
                    <a:pt x="52" y="76"/>
                  </a:lnTo>
                  <a:lnTo>
                    <a:pt x="52" y="74"/>
                  </a:lnTo>
                  <a:lnTo>
                    <a:pt x="52" y="71"/>
                  </a:lnTo>
                  <a:lnTo>
                    <a:pt x="54" y="71"/>
                  </a:lnTo>
                  <a:lnTo>
                    <a:pt x="54" y="68"/>
                  </a:lnTo>
                  <a:lnTo>
                    <a:pt x="57" y="66"/>
                  </a:lnTo>
                  <a:lnTo>
                    <a:pt x="59" y="66"/>
                  </a:lnTo>
                  <a:lnTo>
                    <a:pt x="62" y="66"/>
                  </a:lnTo>
                  <a:lnTo>
                    <a:pt x="65" y="66"/>
                  </a:lnTo>
                  <a:lnTo>
                    <a:pt x="67" y="66"/>
                  </a:lnTo>
                  <a:lnTo>
                    <a:pt x="67" y="68"/>
                  </a:lnTo>
                  <a:lnTo>
                    <a:pt x="70" y="68"/>
                  </a:lnTo>
                  <a:lnTo>
                    <a:pt x="70" y="71"/>
                  </a:lnTo>
                  <a:lnTo>
                    <a:pt x="70" y="68"/>
                  </a:lnTo>
                  <a:lnTo>
                    <a:pt x="72" y="68"/>
                  </a:lnTo>
                  <a:lnTo>
                    <a:pt x="75" y="66"/>
                  </a:lnTo>
                  <a:lnTo>
                    <a:pt x="75" y="63"/>
                  </a:lnTo>
                  <a:lnTo>
                    <a:pt x="78" y="60"/>
                  </a:lnTo>
                  <a:lnTo>
                    <a:pt x="78" y="58"/>
                  </a:lnTo>
                  <a:lnTo>
                    <a:pt x="59" y="19"/>
                  </a:lnTo>
                  <a:lnTo>
                    <a:pt x="59" y="16"/>
                  </a:lnTo>
                  <a:lnTo>
                    <a:pt x="59" y="13"/>
                  </a:lnTo>
                  <a:lnTo>
                    <a:pt x="57" y="13"/>
                  </a:lnTo>
                  <a:lnTo>
                    <a:pt x="54" y="11"/>
                  </a:lnTo>
                  <a:lnTo>
                    <a:pt x="52" y="11"/>
                  </a:lnTo>
                  <a:lnTo>
                    <a:pt x="52" y="0"/>
                  </a:lnTo>
                  <a:close/>
                </a:path>
              </a:pathLst>
            </a:custGeom>
            <a:solidFill>
              <a:srgbClr val="3974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421890"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Tree>
    <p:extLst>
      <p:ext uri="{BB962C8B-B14F-4D97-AF65-F5344CB8AC3E}">
        <p14:creationId xmlns:p14="http://schemas.microsoft.com/office/powerpoint/2010/main" val="759878232"/>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722964785"/>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80100"/>
          </a:xfrm>
          <a:prstGeom prst="rect">
            <a:avLst/>
          </a:prstGeo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801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991434697"/>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64" descr="logo Hektor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1052513"/>
            <a:ext cx="5762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26" name="Rectangle 2"/>
          <p:cNvSpPr>
            <a:spLocks noGrp="1" noChangeArrowheads="1"/>
          </p:cNvSpPr>
          <p:nvPr>
            <p:ph type="ctrTitle"/>
          </p:nvPr>
        </p:nvSpPr>
        <p:spPr>
          <a:xfrm>
            <a:off x="304800" y="4038600"/>
            <a:ext cx="7924800" cy="947738"/>
          </a:xfrm>
          <a:prstGeom prst="rect">
            <a:avLst/>
          </a:prstGeom>
        </p:spPr>
        <p:txBody>
          <a:bodyPr/>
          <a:lstStyle>
            <a:lvl1pPr>
              <a:defRPr sz="4000"/>
            </a:lvl1pPr>
          </a:lstStyle>
          <a:p>
            <a:r>
              <a:rPr lang="pl-PL"/>
              <a:t>Kliknij, aby edytować styl wzorca tytułu</a:t>
            </a:r>
          </a:p>
        </p:txBody>
      </p:sp>
      <p:sp>
        <p:nvSpPr>
          <p:cNvPr id="461827" name="Rectangle 3"/>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a:lvl1pPr>
          </a:lstStyle>
          <a:p>
            <a:r>
              <a:rPr lang="pl-PL"/>
              <a:t>Kliknij, aby edytować styl podtytułu wzorca</a:t>
            </a:r>
          </a:p>
        </p:txBody>
      </p:sp>
      <p:sp>
        <p:nvSpPr>
          <p:cNvPr id="5" name="Rectangle 4"/>
          <p:cNvSpPr>
            <a:spLocks noGrp="1" noChangeArrowheads="1"/>
          </p:cNvSpPr>
          <p:nvPr>
            <p:ph type="dt" sz="quarter" idx="10"/>
          </p:nvPr>
        </p:nvSpPr>
        <p:spPr>
          <a:xfrm>
            <a:off x="457200" y="6245225"/>
            <a:ext cx="2133600" cy="476250"/>
          </a:xfrm>
          <a:prstGeom prst="rect">
            <a:avLst/>
          </a:prstGeom>
        </p:spPr>
        <p:txBody>
          <a:bodyPr/>
          <a:lstStyle>
            <a:lvl1pPr algn="ctr" eaLnBrk="1" hangingPunct="1">
              <a:spcBef>
                <a:spcPct val="0"/>
              </a:spcBef>
              <a:defRPr sz="2000" b="0">
                <a:solidFill>
                  <a:srgbClr val="000000"/>
                </a:solidFill>
                <a:effectLst/>
                <a:cs typeface="+mn-cs"/>
              </a:defRPr>
            </a:lvl1pPr>
          </a:lstStyle>
          <a:p>
            <a:pPr>
              <a:defRPr/>
            </a:pPr>
            <a:fld id="{1AD3F004-A0F3-43F6-941E-B363EA729C77}" type="datetime1">
              <a:rPr lang="pl-PL"/>
              <a:pPr>
                <a:defRPr/>
              </a:pPr>
              <a:t>2017-01-27</a:t>
            </a:fld>
            <a:endParaRPr lang="pl-PL"/>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lgn="ctr" eaLnBrk="0" hangingPunct="0">
              <a:spcBef>
                <a:spcPct val="0"/>
              </a:spcBef>
              <a:defRPr sz="1400" b="0" u="none">
                <a:solidFill>
                  <a:srgbClr val="000000"/>
                </a:solidFill>
                <a:effectLst/>
                <a:latin typeface="Times New Roman" pitchFamily="18" charset="0"/>
                <a:cs typeface="+mn-cs"/>
              </a:defRPr>
            </a:lvl1pPr>
          </a:lstStyle>
          <a:p>
            <a:pPr>
              <a:defRPr/>
            </a:pPr>
            <a:endParaRPr lang="pl-PL"/>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2000" b="0">
                <a:solidFill>
                  <a:srgbClr val="000000"/>
                </a:solidFill>
                <a:cs typeface="Arial" charset="0"/>
              </a:defRPr>
            </a:lvl1pPr>
          </a:lstStyle>
          <a:p>
            <a:pPr>
              <a:defRPr/>
            </a:pPr>
            <a:fld id="{F5B0FA79-AD8E-45D5-8E92-6105B4A2EDBC}" type="slidenum">
              <a:rPr lang="pl-PL" altLang="pl-PL"/>
              <a:pPr>
                <a:defRPr/>
              </a:pPr>
              <a:t>‹#›</a:t>
            </a:fld>
            <a:endParaRPr lang="pl-PL" altLang="pl-PL"/>
          </a:p>
        </p:txBody>
      </p:sp>
    </p:spTree>
    <p:extLst>
      <p:ext uri="{BB962C8B-B14F-4D97-AF65-F5344CB8AC3E}">
        <p14:creationId xmlns:p14="http://schemas.microsoft.com/office/powerpoint/2010/main" val="386294538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1476375" y="76200"/>
            <a:ext cx="7429500" cy="6378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Symbol zastępczy daty 2"/>
          <p:cNvSpPr>
            <a:spLocks noGrp="1"/>
          </p:cNvSpPr>
          <p:nvPr>
            <p:ph type="dt" sz="half" idx="10"/>
          </p:nvPr>
        </p:nvSpPr>
        <p:spPr>
          <a:xfrm>
            <a:off x="457200" y="6245225"/>
            <a:ext cx="2133600" cy="476250"/>
          </a:xfrm>
          <a:prstGeom prst="rect">
            <a:avLst/>
          </a:prstGeom>
        </p:spPr>
        <p:txBody>
          <a:bodyPr/>
          <a:lstStyle>
            <a:lvl1pPr algn="ctr" eaLnBrk="1" hangingPunct="1">
              <a:spcBef>
                <a:spcPct val="0"/>
              </a:spcBef>
              <a:defRPr sz="2000" b="0">
                <a:solidFill>
                  <a:srgbClr val="000000"/>
                </a:solidFill>
                <a:effectLst/>
                <a:cs typeface="+mn-cs"/>
              </a:defRPr>
            </a:lvl1pPr>
          </a:lstStyle>
          <a:p>
            <a:pPr>
              <a:defRPr/>
            </a:pPr>
            <a:fld id="{3890CB14-200A-4F60-B89E-B5FAAE74F688}" type="datetime1">
              <a:rPr lang="pl-PL"/>
              <a:pPr>
                <a:defRPr/>
              </a:pPr>
              <a:t>2017-01-27</a:t>
            </a:fld>
            <a:endParaRPr lang="pl-PL"/>
          </a:p>
        </p:txBody>
      </p:sp>
      <p:sp>
        <p:nvSpPr>
          <p:cNvPr id="4" name="Symbol zastępczy stopki 3"/>
          <p:cNvSpPr>
            <a:spLocks noGrp="1"/>
          </p:cNvSpPr>
          <p:nvPr>
            <p:ph type="ftr" sz="quarter" idx="11"/>
          </p:nvPr>
        </p:nvSpPr>
        <p:spPr>
          <a:xfrm>
            <a:off x="1979613" y="6605588"/>
            <a:ext cx="6408737" cy="352425"/>
          </a:xfrm>
          <a:prstGeom prst="rect">
            <a:avLst/>
          </a:prstGeom>
        </p:spPr>
        <p:txBody>
          <a:bodyPr/>
          <a:lstStyle>
            <a:lvl1pPr algn="ctr" eaLnBrk="1" hangingPunct="1">
              <a:spcBef>
                <a:spcPct val="0"/>
              </a:spcBef>
              <a:defRPr sz="2000" b="0" u="none">
                <a:solidFill>
                  <a:srgbClr val="000000"/>
                </a:solidFill>
                <a:effectLst/>
                <a:cs typeface="+mn-cs"/>
              </a:defRPr>
            </a:lvl1pPr>
          </a:lstStyle>
          <a:p>
            <a:pPr>
              <a:defRPr/>
            </a:pPr>
            <a:endParaRPr lang="pl-PL"/>
          </a:p>
        </p:txBody>
      </p:sp>
      <p:sp>
        <p:nvSpPr>
          <p:cNvPr id="5" name="Symbol zastępczy numeru slajdu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2000" b="0">
                <a:solidFill>
                  <a:srgbClr val="000000"/>
                </a:solidFill>
                <a:cs typeface="Arial" charset="0"/>
              </a:defRPr>
            </a:lvl1pPr>
          </a:lstStyle>
          <a:p>
            <a:pPr>
              <a:defRPr/>
            </a:pPr>
            <a:fld id="{8728F311-A090-4E6C-A759-E5141513FFD3}" type="slidenum">
              <a:rPr lang="pl-PL" altLang="pl-PL"/>
              <a:pPr>
                <a:defRPr/>
              </a:pPr>
              <a:t>‹#›</a:t>
            </a:fld>
            <a:endParaRPr lang="pl-PL" altLang="pl-PL"/>
          </a:p>
        </p:txBody>
      </p:sp>
    </p:spTree>
    <p:extLst>
      <p:ext uri="{BB962C8B-B14F-4D97-AF65-F5344CB8AC3E}">
        <p14:creationId xmlns:p14="http://schemas.microsoft.com/office/powerpoint/2010/main" val="2031382053"/>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24"/>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2147483647 h 2502"/>
                <a:gd name="T2" fmla="*/ 2147483647 w 860"/>
                <a:gd name="T3" fmla="*/ 2147483647 h 2502"/>
                <a:gd name="T4" fmla="*/ 2147483647 w 860"/>
                <a:gd name="T5" fmla="*/ 0 h 2502"/>
                <a:gd name="T6" fmla="*/ 2147483647 w 860"/>
                <a:gd name="T7" fmla="*/ 0 h 2502"/>
                <a:gd name="T8" fmla="*/ 0 w 860"/>
                <a:gd name="T9" fmla="*/ 2147483647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2147483647 w 228"/>
              <a:gd name="T1" fmla="*/ 2147483647 h 57"/>
              <a:gd name="T2" fmla="*/ 0 w 228"/>
              <a:gd name="T3" fmla="*/ 0 h 57"/>
              <a:gd name="T4" fmla="*/ 2147483647 w 228"/>
              <a:gd name="T5" fmla="*/ 2147483647 h 57"/>
              <a:gd name="T6" fmla="*/ 2147483647 w 228"/>
              <a:gd name="T7" fmla="*/ 214748364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 name="Freeform 13"/>
          <p:cNvSpPr>
            <a:spLocks/>
          </p:cNvSpPr>
          <p:nvPr/>
        </p:nvSpPr>
        <p:spPr bwMode="auto">
          <a:xfrm>
            <a:off x="560388" y="3867150"/>
            <a:ext cx="61912" cy="80963"/>
          </a:xfrm>
          <a:custGeom>
            <a:avLst/>
            <a:gdLst>
              <a:gd name="T0" fmla="*/ 0 w 39"/>
              <a:gd name="T1" fmla="*/ 0 h 51"/>
              <a:gd name="T2" fmla="*/ 2147483647 w 39"/>
              <a:gd name="T3" fmla="*/ 2147483647 h 51"/>
              <a:gd name="T4" fmla="*/ 2147483647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56FE7E13-F135-463A-82A5-F12FA5871805}" type="datetimeFigureOut">
              <a:rPr lang="pl-PL"/>
              <a:pPr>
                <a:defRPr/>
              </a:pPr>
              <a:t>2017-01-27</a:t>
            </a:fld>
            <a:endParaRPr lang="pl-PL"/>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pl-PL"/>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D5D616E6-9136-4228-BA73-0E6A8902D614}" type="slidenum">
              <a:rPr lang="pl-PL" altLang="pl-PL"/>
              <a:pPr>
                <a:defRPr/>
              </a:pPr>
              <a:t>‹#›</a:t>
            </a:fld>
            <a:endParaRPr lang="pl-PL" altLang="pl-PL"/>
          </a:p>
        </p:txBody>
      </p:sp>
    </p:spTree>
    <p:extLst>
      <p:ext uri="{BB962C8B-B14F-4D97-AF65-F5344CB8AC3E}">
        <p14:creationId xmlns:p14="http://schemas.microsoft.com/office/powerpoint/2010/main" val="1559996686"/>
      </p:ext>
    </p:extLst>
  </p:cSld>
  <p:clrMapOvr>
    <a:masterClrMapping/>
  </p:clrMapOvr>
  <p:transition spd="slow">
    <p:cove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pl-PL" smtClean="0"/>
              <a:t>Kliknij, aby edytować styl</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8C0543A3-BD01-44F1-927E-50BCA3F40A6A}" type="datetimeFigureOut">
              <a:rPr lang="pl-PL"/>
              <a:pPr>
                <a:defRPr/>
              </a:pPr>
              <a:t>2017-01-27</a:t>
            </a:fld>
            <a:endParaRPr lang="pl-PL"/>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pl-PL"/>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pPr>
              <a:defRPr/>
            </a:pPr>
            <a:fld id="{138A1BF7-1B49-458D-A526-C1C49C56EB28}" type="slidenum">
              <a:rPr lang="pl-PL" altLang="pl-PL"/>
              <a:pPr>
                <a:defRPr/>
              </a:pPr>
              <a:t>‹#›</a:t>
            </a:fld>
            <a:endParaRPr lang="pl-PL" altLang="pl-PL"/>
          </a:p>
        </p:txBody>
      </p:sp>
    </p:spTree>
    <p:extLst>
      <p:ext uri="{BB962C8B-B14F-4D97-AF65-F5344CB8AC3E}">
        <p14:creationId xmlns:p14="http://schemas.microsoft.com/office/powerpoint/2010/main" val="3173197065"/>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5055FEB3-2C12-4263-9168-CB21D9C0230C}" type="datetimeFigureOut">
              <a:rPr lang="pl-PL"/>
              <a:pPr>
                <a:defRPr/>
              </a:pPr>
              <a:t>2017-01-27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741D5132-9F9A-4C34-810D-06CE1E031FF6}" type="slidenum">
              <a:rPr lang="pl-PL" altLang="pl-PL"/>
              <a:pPr>
                <a:defRPr/>
              </a:pPr>
              <a:t>‹#›</a:t>
            </a:fld>
            <a:endParaRPr lang="pl-PL" altLang="pl-PL"/>
          </a:p>
        </p:txBody>
      </p:sp>
    </p:spTree>
    <p:extLst>
      <p:ext uri="{BB962C8B-B14F-4D97-AF65-F5344CB8AC3E}">
        <p14:creationId xmlns:p14="http://schemas.microsoft.com/office/powerpoint/2010/main" val="3673542025"/>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lvl1pPr>
              <a:defRPr/>
            </a:lvl1pPr>
          </a:lstStyle>
          <a:p>
            <a:pPr>
              <a:defRPr/>
            </a:pPr>
            <a:fld id="{8B0277CA-4B53-4A3B-94A7-880EF98839A1}" type="datetimeFigureOut">
              <a:rPr lang="pl-PL"/>
              <a:pPr>
                <a:defRPr/>
              </a:pPr>
              <a:t>2017-01-27</a:t>
            </a:fld>
            <a:endParaRPr lang="pl-PL"/>
          </a:p>
        </p:txBody>
      </p:sp>
      <p:sp>
        <p:nvSpPr>
          <p:cNvPr id="6" name="Footer Placeholder 5"/>
          <p:cNvSpPr>
            <a:spLocks noGrp="1"/>
          </p:cNvSpPr>
          <p:nvPr>
            <p:ph type="ftr" sz="quarter" idx="11"/>
          </p:nvPr>
        </p:nvSpPr>
        <p:spPr/>
        <p:txBody>
          <a:bodyPr/>
          <a:lstStyle>
            <a:lvl1pPr>
              <a:defRPr/>
            </a:lvl1pPr>
          </a:lstStyle>
          <a:p>
            <a:pPr>
              <a:defRPr/>
            </a:pPr>
            <a:endParaRPr lang="pl-PL"/>
          </a:p>
        </p:txBody>
      </p:sp>
      <p:sp>
        <p:nvSpPr>
          <p:cNvPr id="7" name="Slide Number Placeholder 6"/>
          <p:cNvSpPr>
            <a:spLocks noGrp="1"/>
          </p:cNvSpPr>
          <p:nvPr>
            <p:ph type="sldNum" sz="quarter" idx="12"/>
          </p:nvPr>
        </p:nvSpPr>
        <p:spPr/>
        <p:txBody>
          <a:bodyPr/>
          <a:lstStyle>
            <a:lvl1pPr>
              <a:defRPr/>
            </a:lvl1pPr>
          </a:lstStyle>
          <a:p>
            <a:pPr>
              <a:defRPr/>
            </a:pPr>
            <a:fld id="{F84E8EF9-4135-42E8-8979-AADE1E079C14}" type="slidenum">
              <a:rPr lang="pl-PL" altLang="pl-PL"/>
              <a:pPr>
                <a:defRPr/>
              </a:pPr>
              <a:t>‹#›</a:t>
            </a:fld>
            <a:endParaRPr lang="pl-PL" altLang="pl-PL"/>
          </a:p>
        </p:txBody>
      </p:sp>
    </p:spTree>
    <p:extLst>
      <p:ext uri="{BB962C8B-B14F-4D97-AF65-F5344CB8AC3E}">
        <p14:creationId xmlns:p14="http://schemas.microsoft.com/office/powerpoint/2010/main" val="324815852"/>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lvl1pPr>
              <a:defRPr/>
            </a:lvl1pPr>
          </a:lstStyle>
          <a:p>
            <a:pPr>
              <a:defRPr/>
            </a:pPr>
            <a:fld id="{3BCDF11B-0B7F-488B-A178-DC93F8755C8D}" type="datetimeFigureOut">
              <a:rPr lang="pl-PL"/>
              <a:pPr>
                <a:defRPr/>
              </a:pPr>
              <a:t>2017-01-27</a:t>
            </a:fld>
            <a:endParaRPr lang="pl-PL"/>
          </a:p>
        </p:txBody>
      </p:sp>
      <p:sp>
        <p:nvSpPr>
          <p:cNvPr id="8" name="Footer Placeholder 7"/>
          <p:cNvSpPr>
            <a:spLocks noGrp="1"/>
          </p:cNvSpPr>
          <p:nvPr>
            <p:ph type="ftr" sz="quarter" idx="11"/>
          </p:nvPr>
        </p:nvSpPr>
        <p:spPr/>
        <p:txBody>
          <a:bodyPr/>
          <a:lstStyle>
            <a:lvl1pPr>
              <a:defRPr/>
            </a:lvl1pPr>
          </a:lstStyle>
          <a:p>
            <a:pPr>
              <a:defRPr/>
            </a:pPr>
            <a:endParaRPr lang="pl-PL"/>
          </a:p>
        </p:txBody>
      </p:sp>
      <p:sp>
        <p:nvSpPr>
          <p:cNvPr id="9" name="Slide Number Placeholder 8"/>
          <p:cNvSpPr>
            <a:spLocks noGrp="1"/>
          </p:cNvSpPr>
          <p:nvPr>
            <p:ph type="sldNum" sz="quarter" idx="12"/>
          </p:nvPr>
        </p:nvSpPr>
        <p:spPr/>
        <p:txBody>
          <a:bodyPr/>
          <a:lstStyle>
            <a:lvl1pPr>
              <a:defRPr/>
            </a:lvl1pPr>
          </a:lstStyle>
          <a:p>
            <a:pPr>
              <a:defRPr/>
            </a:pPr>
            <a:fld id="{DC71747D-1AF9-4BD6-BAC6-5EFD4D67F21A}" type="slidenum">
              <a:rPr lang="pl-PL" altLang="pl-PL"/>
              <a:pPr>
                <a:defRPr/>
              </a:pPr>
              <a:t>‹#›</a:t>
            </a:fld>
            <a:endParaRPr lang="pl-PL" altLang="pl-PL"/>
          </a:p>
        </p:txBody>
      </p:sp>
    </p:spTree>
    <p:extLst>
      <p:ext uri="{BB962C8B-B14F-4D97-AF65-F5344CB8AC3E}">
        <p14:creationId xmlns:p14="http://schemas.microsoft.com/office/powerpoint/2010/main" val="645741253"/>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lvl1pPr>
              <a:defRPr/>
            </a:lvl1pPr>
          </a:lstStyle>
          <a:p>
            <a:pPr>
              <a:defRPr/>
            </a:pPr>
            <a:fld id="{4B4C69A7-55BC-4AD9-916A-E226E09C2108}" type="datetimeFigureOut">
              <a:rPr lang="pl-PL"/>
              <a:pPr>
                <a:defRPr/>
              </a:pPr>
              <a:t>2017-01-27</a:t>
            </a:fld>
            <a:endParaRPr lang="pl-PL"/>
          </a:p>
        </p:txBody>
      </p:sp>
      <p:sp>
        <p:nvSpPr>
          <p:cNvPr id="4" name="Footer Placeholder 3"/>
          <p:cNvSpPr>
            <a:spLocks noGrp="1"/>
          </p:cNvSpPr>
          <p:nvPr>
            <p:ph type="ftr" sz="quarter" idx="11"/>
          </p:nvPr>
        </p:nvSpPr>
        <p:spPr/>
        <p:txBody>
          <a:bodyPr/>
          <a:lstStyle>
            <a:lvl1pPr>
              <a:defRPr/>
            </a:lvl1pPr>
          </a:lstStyle>
          <a:p>
            <a:pPr>
              <a:defRPr/>
            </a:pPr>
            <a:endParaRPr lang="pl-PL"/>
          </a:p>
        </p:txBody>
      </p:sp>
      <p:sp>
        <p:nvSpPr>
          <p:cNvPr id="5" name="Slide Number Placeholder 4"/>
          <p:cNvSpPr>
            <a:spLocks noGrp="1"/>
          </p:cNvSpPr>
          <p:nvPr>
            <p:ph type="sldNum" sz="quarter" idx="12"/>
          </p:nvPr>
        </p:nvSpPr>
        <p:spPr/>
        <p:txBody>
          <a:bodyPr/>
          <a:lstStyle>
            <a:lvl1pPr>
              <a:defRPr/>
            </a:lvl1pPr>
          </a:lstStyle>
          <a:p>
            <a:pPr>
              <a:defRPr/>
            </a:pPr>
            <a:fld id="{C9ED0D68-CAA6-427C-A5D8-2C153787ACC6}" type="slidenum">
              <a:rPr lang="pl-PL" altLang="pl-PL"/>
              <a:pPr>
                <a:defRPr/>
              </a:pPr>
              <a:t>‹#›</a:t>
            </a:fld>
            <a:endParaRPr lang="pl-PL" altLang="pl-PL"/>
          </a:p>
        </p:txBody>
      </p:sp>
    </p:spTree>
    <p:extLst>
      <p:ext uri="{BB962C8B-B14F-4D97-AF65-F5344CB8AC3E}">
        <p14:creationId xmlns:p14="http://schemas.microsoft.com/office/powerpoint/2010/main" val="379141207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1917468860"/>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06D9111-521F-4615-8F79-4E7E06FAA8B8}" type="datetimeFigureOut">
              <a:rPr lang="pl-PL"/>
              <a:pPr>
                <a:defRPr/>
              </a:pPr>
              <a:t>2017-01-27</a:t>
            </a:fld>
            <a:endParaRPr lang="pl-PL"/>
          </a:p>
        </p:txBody>
      </p:sp>
      <p:sp>
        <p:nvSpPr>
          <p:cNvPr id="3" name="Footer Placeholder 2"/>
          <p:cNvSpPr>
            <a:spLocks noGrp="1"/>
          </p:cNvSpPr>
          <p:nvPr>
            <p:ph type="ftr" sz="quarter" idx="11"/>
          </p:nvPr>
        </p:nvSpPr>
        <p:spPr/>
        <p:txBody>
          <a:bodyPr/>
          <a:lstStyle>
            <a:lvl1pPr>
              <a:defRPr/>
            </a:lvl1pPr>
          </a:lstStyle>
          <a:p>
            <a:pPr>
              <a:defRPr/>
            </a:pPr>
            <a:endParaRPr lang="pl-PL"/>
          </a:p>
        </p:txBody>
      </p:sp>
      <p:sp>
        <p:nvSpPr>
          <p:cNvPr id="4" name="Slide Number Placeholder 3"/>
          <p:cNvSpPr>
            <a:spLocks noGrp="1"/>
          </p:cNvSpPr>
          <p:nvPr>
            <p:ph type="sldNum" sz="quarter" idx="12"/>
          </p:nvPr>
        </p:nvSpPr>
        <p:spPr/>
        <p:txBody>
          <a:bodyPr/>
          <a:lstStyle>
            <a:lvl1pPr>
              <a:defRPr/>
            </a:lvl1pPr>
          </a:lstStyle>
          <a:p>
            <a:pPr>
              <a:defRPr/>
            </a:pPr>
            <a:fld id="{8E68DF6D-8D62-47A1-9A89-51FE9CF655D6}" type="slidenum">
              <a:rPr lang="pl-PL" altLang="pl-PL"/>
              <a:pPr>
                <a:defRPr/>
              </a:pPr>
              <a:t>‹#›</a:t>
            </a:fld>
            <a:endParaRPr lang="pl-PL" altLang="pl-PL"/>
          </a:p>
        </p:txBody>
      </p:sp>
    </p:spTree>
    <p:extLst>
      <p:ext uri="{BB962C8B-B14F-4D97-AF65-F5344CB8AC3E}">
        <p14:creationId xmlns:p14="http://schemas.microsoft.com/office/powerpoint/2010/main" val="242203139"/>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lvl1pPr>
              <a:defRPr/>
            </a:lvl1pPr>
          </a:lstStyle>
          <a:p>
            <a:pPr>
              <a:defRPr/>
            </a:pPr>
            <a:fld id="{4EAA4F31-4F94-4717-A944-D75E0FF8B958}" type="datetimeFigureOut">
              <a:rPr lang="pl-PL"/>
              <a:pPr>
                <a:defRPr/>
              </a:pPr>
              <a:t>2017-01-27</a:t>
            </a:fld>
            <a:endParaRPr lang="pl-PL"/>
          </a:p>
        </p:txBody>
      </p:sp>
      <p:sp>
        <p:nvSpPr>
          <p:cNvPr id="6" name="Footer Placeholder 5"/>
          <p:cNvSpPr>
            <a:spLocks noGrp="1"/>
          </p:cNvSpPr>
          <p:nvPr>
            <p:ph type="ftr" sz="quarter" idx="11"/>
          </p:nvPr>
        </p:nvSpPr>
        <p:spPr/>
        <p:txBody>
          <a:bodyPr/>
          <a:lstStyle>
            <a:lvl1pPr>
              <a:defRPr/>
            </a:lvl1pPr>
          </a:lstStyle>
          <a:p>
            <a:pPr>
              <a:defRPr/>
            </a:pPr>
            <a:endParaRPr lang="pl-PL"/>
          </a:p>
        </p:txBody>
      </p:sp>
      <p:sp>
        <p:nvSpPr>
          <p:cNvPr id="7" name="Slide Number Placeholder 6"/>
          <p:cNvSpPr>
            <a:spLocks noGrp="1"/>
          </p:cNvSpPr>
          <p:nvPr>
            <p:ph type="sldNum" sz="quarter" idx="12"/>
          </p:nvPr>
        </p:nvSpPr>
        <p:spPr/>
        <p:txBody>
          <a:bodyPr/>
          <a:lstStyle>
            <a:lvl1pPr>
              <a:defRPr/>
            </a:lvl1pPr>
          </a:lstStyle>
          <a:p>
            <a:pPr>
              <a:defRPr/>
            </a:pPr>
            <a:fld id="{FD4E7373-3F21-4027-B4F3-364E721A89C7}" type="slidenum">
              <a:rPr lang="pl-PL" altLang="pl-PL"/>
              <a:pPr>
                <a:defRPr/>
              </a:pPr>
              <a:t>‹#›</a:t>
            </a:fld>
            <a:endParaRPr lang="pl-PL" altLang="pl-PL"/>
          </a:p>
        </p:txBody>
      </p:sp>
    </p:spTree>
    <p:extLst>
      <p:ext uri="{BB962C8B-B14F-4D97-AF65-F5344CB8AC3E}">
        <p14:creationId xmlns:p14="http://schemas.microsoft.com/office/powerpoint/2010/main" val="4279907287"/>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lvl1pPr>
              <a:defRPr/>
            </a:lvl1pPr>
          </a:lstStyle>
          <a:p>
            <a:pPr>
              <a:defRPr/>
            </a:pPr>
            <a:fld id="{B9BD18B3-EC93-4253-939C-0A6779C16499}" type="datetimeFigureOut">
              <a:rPr lang="pl-PL"/>
              <a:pPr>
                <a:defRPr/>
              </a:pPr>
              <a:t>2017-01-27</a:t>
            </a:fld>
            <a:endParaRPr lang="pl-PL"/>
          </a:p>
        </p:txBody>
      </p:sp>
      <p:sp>
        <p:nvSpPr>
          <p:cNvPr id="6" name="Footer Placeholder 5"/>
          <p:cNvSpPr>
            <a:spLocks noGrp="1"/>
          </p:cNvSpPr>
          <p:nvPr>
            <p:ph type="ftr" sz="quarter" idx="11"/>
          </p:nvPr>
        </p:nvSpPr>
        <p:spPr/>
        <p:txBody>
          <a:bodyPr/>
          <a:lstStyle>
            <a:lvl1pPr>
              <a:defRPr/>
            </a:lvl1pPr>
          </a:lstStyle>
          <a:p>
            <a:pPr>
              <a:defRPr/>
            </a:pPr>
            <a:endParaRPr lang="pl-PL"/>
          </a:p>
        </p:txBody>
      </p:sp>
      <p:sp>
        <p:nvSpPr>
          <p:cNvPr id="7" name="Slide Number Placeholder 6"/>
          <p:cNvSpPr>
            <a:spLocks noGrp="1"/>
          </p:cNvSpPr>
          <p:nvPr>
            <p:ph type="sldNum" sz="quarter" idx="12"/>
          </p:nvPr>
        </p:nvSpPr>
        <p:spPr/>
        <p:txBody>
          <a:bodyPr/>
          <a:lstStyle>
            <a:lvl1pPr>
              <a:defRPr/>
            </a:lvl1pPr>
          </a:lstStyle>
          <a:p>
            <a:pPr>
              <a:defRPr/>
            </a:pPr>
            <a:fld id="{FE99B2A0-E439-469E-903F-6F24C33F0AC8}" type="slidenum">
              <a:rPr lang="pl-PL" altLang="pl-PL"/>
              <a:pPr>
                <a:defRPr/>
              </a:pPr>
              <a:t>‹#›</a:t>
            </a:fld>
            <a:endParaRPr lang="pl-PL" altLang="pl-PL"/>
          </a:p>
        </p:txBody>
      </p:sp>
    </p:spTree>
    <p:extLst>
      <p:ext uri="{BB962C8B-B14F-4D97-AF65-F5344CB8AC3E}">
        <p14:creationId xmlns:p14="http://schemas.microsoft.com/office/powerpoint/2010/main" val="2975052800"/>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EE8E398B-FCEA-4602-9CF3-2D0DD0336B81}" type="datetimeFigureOut">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62EB8-0383-49C3-9AF1-56A7988701E2}" type="slidenum">
              <a:rPr lang="en-US" altLang="pl-PL"/>
              <a:pPr>
                <a:defRPr/>
              </a:pPr>
              <a:t>‹#›</a:t>
            </a:fld>
            <a:endParaRPr lang="en-US" altLang="pl-PL"/>
          </a:p>
        </p:txBody>
      </p:sp>
    </p:spTree>
    <p:extLst>
      <p:ext uri="{BB962C8B-B14F-4D97-AF65-F5344CB8AC3E}">
        <p14:creationId xmlns:p14="http://schemas.microsoft.com/office/powerpoint/2010/main" val="408078786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D8854570-A84E-4019-898D-4D5B5A3687EF}"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FA2335-7037-4CE4-A2CB-022F57A53F6D}" type="slidenum">
              <a:rPr lang="en-US" altLang="pl-PL"/>
              <a:pPr>
                <a:defRPr/>
              </a:pPr>
              <a:t>‹#›</a:t>
            </a:fld>
            <a:endParaRPr lang="en-US" altLang="pl-PL"/>
          </a:p>
        </p:txBody>
      </p:sp>
    </p:spTree>
    <p:extLst>
      <p:ext uri="{BB962C8B-B14F-4D97-AF65-F5344CB8AC3E}">
        <p14:creationId xmlns:p14="http://schemas.microsoft.com/office/powerpoint/2010/main" val="107776386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cs typeface="Arial" pitchFamily="34" charset="0"/>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cs typeface="Arial" pitchFamily="34" charset="0"/>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7" name="Date Placeholder 3"/>
          <p:cNvSpPr>
            <a:spLocks noGrp="1"/>
          </p:cNvSpPr>
          <p:nvPr>
            <p:ph type="dt" sz="half" idx="14"/>
          </p:nvPr>
        </p:nvSpPr>
        <p:spPr/>
        <p:txBody>
          <a:bodyPr/>
          <a:lstStyle>
            <a:lvl1pPr>
              <a:defRPr/>
            </a:lvl1pPr>
          </a:lstStyle>
          <a:p>
            <a:pPr>
              <a:defRPr/>
            </a:pPr>
            <a:fld id="{5E2663BB-DAD9-4188-8A0D-0D9A096301C4}" type="datetimeFigureOut">
              <a:rPr lang="en-US"/>
              <a:pPr>
                <a:defRPr/>
              </a:pPr>
              <a:t>1/27/2017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78C3857-ED71-4B90-B4AF-0F82935235CD}" type="slidenum">
              <a:rPr lang="en-US" altLang="pl-PL"/>
              <a:pPr>
                <a:defRPr/>
              </a:pPr>
              <a:t>‹#›</a:t>
            </a:fld>
            <a:endParaRPr lang="en-US" altLang="pl-PL"/>
          </a:p>
        </p:txBody>
      </p:sp>
    </p:spTree>
    <p:extLst>
      <p:ext uri="{BB962C8B-B14F-4D97-AF65-F5344CB8AC3E}">
        <p14:creationId xmlns:p14="http://schemas.microsoft.com/office/powerpoint/2010/main" val="404288557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C78541C8-4A35-4ABC-B326-649AFC20AA7A}"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27EB12-F588-41EB-A46C-CCBC00C94AD3}" type="slidenum">
              <a:rPr lang="en-US" altLang="pl-PL"/>
              <a:pPr>
                <a:defRPr/>
              </a:pPr>
              <a:t>‹#›</a:t>
            </a:fld>
            <a:endParaRPr lang="en-US" altLang="pl-PL"/>
          </a:p>
        </p:txBody>
      </p:sp>
    </p:spTree>
    <p:extLst>
      <p:ext uri="{BB962C8B-B14F-4D97-AF65-F5344CB8AC3E}">
        <p14:creationId xmlns:p14="http://schemas.microsoft.com/office/powerpoint/2010/main" val="6270423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cs typeface="Arial" pitchFamily="34" charset="0"/>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cs typeface="Arial" pitchFamily="34" charset="0"/>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pl-PL" smtClean="0"/>
              <a:t>Kliknij, aby edytować style wzorca tekstu</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7" name="Date Placeholder 3"/>
          <p:cNvSpPr>
            <a:spLocks noGrp="1"/>
          </p:cNvSpPr>
          <p:nvPr>
            <p:ph type="dt" sz="half" idx="14"/>
          </p:nvPr>
        </p:nvSpPr>
        <p:spPr/>
        <p:txBody>
          <a:bodyPr/>
          <a:lstStyle>
            <a:lvl1pPr>
              <a:defRPr/>
            </a:lvl1pPr>
          </a:lstStyle>
          <a:p>
            <a:pPr>
              <a:defRPr/>
            </a:pPr>
            <a:fld id="{4D9B6502-AA8D-406E-B72F-75036B65E795}" type="datetimeFigureOut">
              <a:rPr lang="en-US"/>
              <a:pPr>
                <a:defRPr/>
              </a:pPr>
              <a:t>1/27/2017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1535D0F-AE3A-4982-BDC9-4C4F9C6B6B8E}" type="slidenum">
              <a:rPr lang="en-US" altLang="pl-PL"/>
              <a:pPr>
                <a:defRPr/>
              </a:pPr>
              <a:t>‹#›</a:t>
            </a:fld>
            <a:endParaRPr lang="en-US" altLang="pl-PL"/>
          </a:p>
        </p:txBody>
      </p:sp>
    </p:spTree>
    <p:extLst>
      <p:ext uri="{BB962C8B-B14F-4D97-AF65-F5344CB8AC3E}">
        <p14:creationId xmlns:p14="http://schemas.microsoft.com/office/powerpoint/2010/main" val="110331089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pl-PL" smtClean="0"/>
              <a:t>Kliknij, aby edytować styl</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pl-PL" smtClean="0"/>
              <a:t>Kliknij, aby edytować style wzorca tekstu</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5" name="Date Placeholder 3"/>
          <p:cNvSpPr>
            <a:spLocks noGrp="1"/>
          </p:cNvSpPr>
          <p:nvPr>
            <p:ph type="dt" sz="half" idx="14"/>
          </p:nvPr>
        </p:nvSpPr>
        <p:spPr/>
        <p:txBody>
          <a:bodyPr/>
          <a:lstStyle>
            <a:lvl1pPr>
              <a:defRPr/>
            </a:lvl1pPr>
          </a:lstStyle>
          <a:p>
            <a:pPr>
              <a:defRPr/>
            </a:pPr>
            <a:fld id="{E5414AD4-2B10-4E12-83C3-C623B35593D4}" type="datetimeFigureOut">
              <a:rPr lang="en-US"/>
              <a:pPr>
                <a:defRPr/>
              </a:pPr>
              <a:t>1/27/2017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F21BDBE-037B-4F06-B617-2BF53B8C2DAE}" type="slidenum">
              <a:rPr lang="en-US" altLang="pl-PL"/>
              <a:pPr>
                <a:defRPr/>
              </a:pPr>
              <a:t>‹#›</a:t>
            </a:fld>
            <a:endParaRPr lang="en-US" altLang="pl-PL"/>
          </a:p>
        </p:txBody>
      </p:sp>
    </p:spTree>
    <p:extLst>
      <p:ext uri="{BB962C8B-B14F-4D97-AF65-F5344CB8AC3E}">
        <p14:creationId xmlns:p14="http://schemas.microsoft.com/office/powerpoint/2010/main" val="112461893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BFDA6070-AC60-48D9-AB8A-46AEBF587848}" type="datetimeFigureOut">
              <a:rPr lang="pl-PL"/>
              <a:pPr>
                <a:defRPr/>
              </a:pPr>
              <a:t>2017-01-27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8D9FAE7D-60C2-4364-9D01-E8FC35C8F6D5}" type="slidenum">
              <a:rPr lang="pl-PL" altLang="pl-PL"/>
              <a:pPr>
                <a:defRPr/>
              </a:pPr>
              <a:t>‹#›</a:t>
            </a:fld>
            <a:endParaRPr lang="pl-PL" altLang="pl-PL"/>
          </a:p>
        </p:txBody>
      </p:sp>
    </p:spTree>
    <p:extLst>
      <p:ext uri="{BB962C8B-B14F-4D97-AF65-F5344CB8AC3E}">
        <p14:creationId xmlns:p14="http://schemas.microsoft.com/office/powerpoint/2010/main" val="48114030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2879844546"/>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9DDD8C3-7822-4CE6-B3E2-9A4F0E8E4CA7}" type="datetimeFigureOut">
              <a:rPr lang="pl-PL"/>
              <a:pPr>
                <a:defRPr/>
              </a:pPr>
              <a:t>2017-01-27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AAB9446E-560D-4169-8A72-1560454A6753}" type="slidenum">
              <a:rPr lang="pl-PL" altLang="pl-PL"/>
              <a:pPr>
                <a:defRPr/>
              </a:pPr>
              <a:t>‹#›</a:t>
            </a:fld>
            <a:endParaRPr lang="pl-PL" altLang="pl-PL"/>
          </a:p>
        </p:txBody>
      </p:sp>
    </p:spTree>
    <p:extLst>
      <p:ext uri="{BB962C8B-B14F-4D97-AF65-F5344CB8AC3E}">
        <p14:creationId xmlns:p14="http://schemas.microsoft.com/office/powerpoint/2010/main" val="5160585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851275" y="1628775"/>
            <a:ext cx="23415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345238" y="1628775"/>
            <a:ext cx="23415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49779913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78331718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Tree>
    <p:extLst>
      <p:ext uri="{BB962C8B-B14F-4D97-AF65-F5344CB8AC3E}">
        <p14:creationId xmlns:p14="http://schemas.microsoft.com/office/powerpoint/2010/main" val="72947736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41985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98789313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4093632470"/>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5.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51275" y="1628775"/>
            <a:ext cx="48355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7" name="Rectangle 3"/>
          <p:cNvSpPr>
            <a:spLocks noChangeArrowheads="1"/>
          </p:cNvSpPr>
          <p:nvPr/>
        </p:nvSpPr>
        <p:spPr bwMode="auto">
          <a:xfrm>
            <a:off x="-36513" y="0"/>
            <a:ext cx="3384551" cy="1557338"/>
          </a:xfrm>
          <a:prstGeom prst="rect">
            <a:avLst/>
          </a:prstGeom>
          <a:solidFill>
            <a:srgbClr val="004A00"/>
          </a:solidFill>
          <a:ln>
            <a:noFill/>
          </a:ln>
          <a:extLst/>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1028" name="AutoShape 4"/>
          <p:cNvSpPr>
            <a:spLocks noChangeArrowheads="1"/>
          </p:cNvSpPr>
          <p:nvPr/>
        </p:nvSpPr>
        <p:spPr bwMode="auto">
          <a:xfrm>
            <a:off x="-36513" y="1557338"/>
            <a:ext cx="3384551" cy="5300662"/>
          </a:xfrm>
          <a:prstGeom prst="foldedCorner">
            <a:avLst>
              <a:gd name="adj" fmla="val 32741"/>
            </a:avLst>
          </a:prstGeom>
          <a:solidFill>
            <a:srgbClr val="009900"/>
          </a:solidFill>
          <a:ln>
            <a:noFill/>
          </a:ln>
          <a:extLst/>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1029" name="Rectangle 5"/>
          <p:cNvSpPr>
            <a:spLocks noChangeArrowheads="1"/>
          </p:cNvSpPr>
          <p:nvPr/>
        </p:nvSpPr>
        <p:spPr bwMode="auto">
          <a:xfrm>
            <a:off x="179388" y="333375"/>
            <a:ext cx="217487" cy="215900"/>
          </a:xfrm>
          <a:prstGeom prst="rect">
            <a:avLst/>
          </a:prstGeom>
          <a:solidFill>
            <a:srgbClr val="FF9900"/>
          </a:solidFill>
          <a:ln w="9525">
            <a:solidFill>
              <a:schemeClr val="tx1"/>
            </a:solidFill>
            <a:miter lim="800000"/>
            <a:headEnd/>
            <a:tailEnd/>
          </a:ln>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1030" name="Rectangle 6"/>
          <p:cNvSpPr>
            <a:spLocks noChangeArrowheads="1"/>
          </p:cNvSpPr>
          <p:nvPr/>
        </p:nvSpPr>
        <p:spPr bwMode="auto">
          <a:xfrm>
            <a:off x="468313" y="333375"/>
            <a:ext cx="217487" cy="215900"/>
          </a:xfrm>
          <a:prstGeom prst="rect">
            <a:avLst/>
          </a:prstGeom>
          <a:solidFill>
            <a:srgbClr val="FFCC99"/>
          </a:solidFill>
          <a:ln w="9525">
            <a:solidFill>
              <a:schemeClr val="tx1"/>
            </a:solidFill>
            <a:miter lim="800000"/>
            <a:headEnd/>
            <a:tailEnd/>
          </a:ln>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1031" name="Rectangle 7"/>
          <p:cNvSpPr>
            <a:spLocks noChangeArrowheads="1"/>
          </p:cNvSpPr>
          <p:nvPr/>
        </p:nvSpPr>
        <p:spPr bwMode="auto">
          <a:xfrm>
            <a:off x="754063" y="333375"/>
            <a:ext cx="217487" cy="215900"/>
          </a:xfrm>
          <a:prstGeom prst="rect">
            <a:avLst/>
          </a:prstGeom>
          <a:solidFill>
            <a:srgbClr val="FFFFFF"/>
          </a:solidFill>
          <a:ln w="9525">
            <a:solidFill>
              <a:schemeClr val="tx1"/>
            </a:solidFill>
            <a:miter lim="800000"/>
            <a:headEnd/>
            <a:tailEnd/>
          </a:ln>
        </p:spPr>
        <p:txBody>
          <a:bodyPr wrap="none" anchor="ct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algn="ctr" eaLnBrk="1" hangingPunct="1">
              <a:defRPr/>
            </a:pPr>
            <a:endParaRPr lang="pl-PL" altLang="pl-PL" sz="2000" b="0" smtClean="0">
              <a:solidFill>
                <a:srgbClr val="000000"/>
              </a:solidFill>
            </a:endParaRPr>
          </a:p>
        </p:txBody>
      </p:sp>
      <p:sp>
        <p:nvSpPr>
          <p:cNvPr id="1032" name="Text Box 8"/>
          <p:cNvSpPr txBox="1">
            <a:spLocks noChangeArrowheads="1"/>
          </p:cNvSpPr>
          <p:nvPr/>
        </p:nvSpPr>
        <p:spPr bwMode="auto">
          <a:xfrm>
            <a:off x="971550" y="333375"/>
            <a:ext cx="2376488" cy="228600"/>
          </a:xfrm>
          <a:prstGeom prst="rect">
            <a:avLst/>
          </a:prstGeom>
          <a:noFill/>
          <a:ln>
            <a:noFill/>
          </a:ln>
          <a:extLst/>
        </p:spPr>
        <p:txBody>
          <a:bodyPr>
            <a:spAutoFit/>
          </a:bodyPr>
          <a:lstStyle>
            <a:lvl1pPr eaLnBrk="0" hangingPunct="0">
              <a:defRPr sz="3600" b="1">
                <a:solidFill>
                  <a:schemeClr val="tx1"/>
                </a:solidFill>
                <a:latin typeface="Arial Black" pitchFamily="34" charset="0"/>
                <a:cs typeface="Arial" pitchFamily="34" charset="0"/>
              </a:defRPr>
            </a:lvl1pPr>
            <a:lvl2pPr marL="742950" indent="-285750" eaLnBrk="0" hangingPunct="0">
              <a:defRPr sz="3600" b="1">
                <a:solidFill>
                  <a:schemeClr val="tx1"/>
                </a:solidFill>
                <a:latin typeface="Arial Black" pitchFamily="34" charset="0"/>
                <a:cs typeface="Arial" pitchFamily="34" charset="0"/>
              </a:defRPr>
            </a:lvl2pPr>
            <a:lvl3pPr marL="1143000" indent="-228600" eaLnBrk="0" hangingPunct="0">
              <a:defRPr sz="3600" b="1">
                <a:solidFill>
                  <a:schemeClr val="tx1"/>
                </a:solidFill>
                <a:latin typeface="Arial Black" pitchFamily="34" charset="0"/>
                <a:cs typeface="Arial" pitchFamily="34" charset="0"/>
              </a:defRPr>
            </a:lvl3pPr>
            <a:lvl4pPr marL="1600200" indent="-228600" eaLnBrk="0" hangingPunct="0">
              <a:defRPr sz="3600" b="1">
                <a:solidFill>
                  <a:schemeClr val="tx1"/>
                </a:solidFill>
                <a:latin typeface="Arial Black" pitchFamily="34" charset="0"/>
                <a:cs typeface="Arial" pitchFamily="34" charset="0"/>
              </a:defRPr>
            </a:lvl4pPr>
            <a:lvl5pPr marL="2057400" indent="-228600" eaLnBrk="0" hangingPunct="0">
              <a:defRPr sz="3600" b="1">
                <a:solidFill>
                  <a:schemeClr val="tx1"/>
                </a:solidFill>
                <a:latin typeface="Arial Black" pitchFamily="34" charset="0"/>
                <a:cs typeface="Arial" pitchFamily="34" charset="0"/>
              </a:defRPr>
            </a:lvl5pPr>
            <a:lvl6pPr marL="25146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6pPr>
            <a:lvl7pPr marL="29718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7pPr>
            <a:lvl8pPr marL="34290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8pPr>
            <a:lvl9pPr marL="3886200" indent="-228600" algn="ctr" eaLnBrk="0" fontAlgn="base" hangingPunct="0">
              <a:spcBef>
                <a:spcPct val="50000"/>
              </a:spcBef>
              <a:spcAft>
                <a:spcPct val="0"/>
              </a:spcAft>
              <a:defRPr sz="3600" b="1">
                <a:solidFill>
                  <a:schemeClr val="tx1"/>
                </a:solidFill>
                <a:latin typeface="Arial Black" pitchFamily="34" charset="0"/>
                <a:cs typeface="Arial" pitchFamily="34" charset="0"/>
              </a:defRPr>
            </a:lvl9pPr>
          </a:lstStyle>
          <a:p>
            <a:pPr eaLnBrk="1" hangingPunct="1">
              <a:spcBef>
                <a:spcPct val="50000"/>
              </a:spcBef>
              <a:defRPr/>
            </a:pPr>
            <a:r>
              <a:rPr lang="pl-PL" altLang="pl-PL" sz="900" smtClean="0">
                <a:solidFill>
                  <a:schemeClr val="bg1"/>
                </a:solidFill>
                <a:latin typeface="Arial" pitchFamily="34" charset="0"/>
              </a:rPr>
              <a:t>TARNOWSKA FUNDACJA KULTURY</a:t>
            </a:r>
          </a:p>
        </p:txBody>
      </p:sp>
      <p:pic>
        <p:nvPicPr>
          <p:cNvPr id="1033" name="Picture 9" descr="Obraz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16688" y="0"/>
            <a:ext cx="2627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0"/>
          <p:cNvSpPr>
            <a:spLocks noChangeShapeType="1"/>
          </p:cNvSpPr>
          <p:nvPr/>
        </p:nvSpPr>
        <p:spPr bwMode="auto">
          <a:xfrm>
            <a:off x="0" y="15573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nvGrpSpPr>
          <p:cNvPr id="1035" name="Group 11"/>
          <p:cNvGrpSpPr>
            <a:grpSpLocks/>
          </p:cNvGrpSpPr>
          <p:nvPr/>
        </p:nvGrpSpPr>
        <p:grpSpPr bwMode="auto">
          <a:xfrm>
            <a:off x="8101013" y="188913"/>
            <a:ext cx="720725" cy="620712"/>
            <a:chOff x="13" y="3219"/>
            <a:chExt cx="1040" cy="919"/>
          </a:xfrm>
        </p:grpSpPr>
        <p:sp>
          <p:nvSpPr>
            <p:cNvPr id="1036" name="Freeform 12"/>
            <p:cNvSpPr>
              <a:spLocks noEditPoints="1"/>
            </p:cNvSpPr>
            <p:nvPr/>
          </p:nvSpPr>
          <p:spPr bwMode="auto">
            <a:xfrm>
              <a:off x="228" y="3219"/>
              <a:ext cx="586" cy="630"/>
            </a:xfrm>
            <a:custGeom>
              <a:avLst/>
              <a:gdLst>
                <a:gd name="T0" fmla="*/ 182 w 586"/>
                <a:gd name="T1" fmla="*/ 0 h 629"/>
                <a:gd name="T2" fmla="*/ 182 w 586"/>
                <a:gd name="T3" fmla="*/ 57 h 629"/>
                <a:gd name="T4" fmla="*/ 99 w 586"/>
                <a:gd name="T5" fmla="*/ 62 h 629"/>
                <a:gd name="T6" fmla="*/ 83 w 586"/>
                <a:gd name="T7" fmla="*/ 65 h 629"/>
                <a:gd name="T8" fmla="*/ 73 w 586"/>
                <a:gd name="T9" fmla="*/ 70 h 629"/>
                <a:gd name="T10" fmla="*/ 62 w 586"/>
                <a:gd name="T11" fmla="*/ 78 h 629"/>
                <a:gd name="T12" fmla="*/ 57 w 586"/>
                <a:gd name="T13" fmla="*/ 88 h 629"/>
                <a:gd name="T14" fmla="*/ 55 w 586"/>
                <a:gd name="T15" fmla="*/ 99 h 629"/>
                <a:gd name="T16" fmla="*/ 52 w 586"/>
                <a:gd name="T17" fmla="*/ 109 h 629"/>
                <a:gd name="T18" fmla="*/ 50 w 586"/>
                <a:gd name="T19" fmla="*/ 122 h 629"/>
                <a:gd name="T20" fmla="*/ 44 w 586"/>
                <a:gd name="T21" fmla="*/ 135 h 629"/>
                <a:gd name="T22" fmla="*/ 0 w 586"/>
                <a:gd name="T23" fmla="*/ 135 h 629"/>
                <a:gd name="T24" fmla="*/ 0 w 586"/>
                <a:gd name="T25" fmla="*/ 0 h 629"/>
                <a:gd name="T26" fmla="*/ 182 w 586"/>
                <a:gd name="T27" fmla="*/ 0 h 629"/>
                <a:gd name="T28" fmla="*/ 203 w 586"/>
                <a:gd name="T29" fmla="*/ 0 h 629"/>
                <a:gd name="T30" fmla="*/ 384 w 586"/>
                <a:gd name="T31" fmla="*/ 0 h 629"/>
                <a:gd name="T32" fmla="*/ 384 w 586"/>
                <a:gd name="T33" fmla="*/ 576 h 629"/>
                <a:gd name="T34" fmla="*/ 465 w 586"/>
                <a:gd name="T35" fmla="*/ 579 h 629"/>
                <a:gd name="T36" fmla="*/ 465 w 586"/>
                <a:gd name="T37" fmla="*/ 639 h 629"/>
                <a:gd name="T38" fmla="*/ 127 w 586"/>
                <a:gd name="T39" fmla="*/ 639 h 629"/>
                <a:gd name="T40" fmla="*/ 125 w 586"/>
                <a:gd name="T41" fmla="*/ 576 h 629"/>
                <a:gd name="T42" fmla="*/ 203 w 586"/>
                <a:gd name="T43" fmla="*/ 576 h 629"/>
                <a:gd name="T44" fmla="*/ 203 w 586"/>
                <a:gd name="T45" fmla="*/ 0 h 629"/>
                <a:gd name="T46" fmla="*/ 402 w 586"/>
                <a:gd name="T47" fmla="*/ 0 h 629"/>
                <a:gd name="T48" fmla="*/ 405 w 586"/>
                <a:gd name="T49" fmla="*/ 57 h 629"/>
                <a:gd name="T50" fmla="*/ 488 w 586"/>
                <a:gd name="T51" fmla="*/ 62 h 629"/>
                <a:gd name="T52" fmla="*/ 503 w 586"/>
                <a:gd name="T53" fmla="*/ 65 h 629"/>
                <a:gd name="T54" fmla="*/ 514 w 586"/>
                <a:gd name="T55" fmla="*/ 70 h 629"/>
                <a:gd name="T56" fmla="*/ 522 w 586"/>
                <a:gd name="T57" fmla="*/ 78 h 629"/>
                <a:gd name="T58" fmla="*/ 527 w 586"/>
                <a:gd name="T59" fmla="*/ 88 h 629"/>
                <a:gd name="T60" fmla="*/ 532 w 586"/>
                <a:gd name="T61" fmla="*/ 99 h 629"/>
                <a:gd name="T62" fmla="*/ 535 w 586"/>
                <a:gd name="T63" fmla="*/ 109 h 629"/>
                <a:gd name="T64" fmla="*/ 537 w 586"/>
                <a:gd name="T65" fmla="*/ 122 h 629"/>
                <a:gd name="T66" fmla="*/ 540 w 586"/>
                <a:gd name="T67" fmla="*/ 135 h 629"/>
                <a:gd name="T68" fmla="*/ 584 w 586"/>
                <a:gd name="T69" fmla="*/ 135 h 629"/>
                <a:gd name="T70" fmla="*/ 586 w 586"/>
                <a:gd name="T71" fmla="*/ 0 h 629"/>
                <a:gd name="T72" fmla="*/ 402 w 586"/>
                <a:gd name="T73" fmla="*/ 0 h 6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6" h="629">
                  <a:moveTo>
                    <a:pt x="182" y="0"/>
                  </a:moveTo>
                  <a:lnTo>
                    <a:pt x="182" y="57"/>
                  </a:lnTo>
                  <a:lnTo>
                    <a:pt x="99" y="62"/>
                  </a:lnTo>
                  <a:lnTo>
                    <a:pt x="83" y="65"/>
                  </a:lnTo>
                  <a:lnTo>
                    <a:pt x="73" y="70"/>
                  </a:lnTo>
                  <a:lnTo>
                    <a:pt x="62" y="78"/>
                  </a:lnTo>
                  <a:lnTo>
                    <a:pt x="57" y="88"/>
                  </a:lnTo>
                  <a:lnTo>
                    <a:pt x="55" y="99"/>
                  </a:lnTo>
                  <a:lnTo>
                    <a:pt x="52" y="109"/>
                  </a:lnTo>
                  <a:lnTo>
                    <a:pt x="50" y="122"/>
                  </a:lnTo>
                  <a:lnTo>
                    <a:pt x="44" y="135"/>
                  </a:lnTo>
                  <a:lnTo>
                    <a:pt x="0" y="135"/>
                  </a:lnTo>
                  <a:lnTo>
                    <a:pt x="0" y="0"/>
                  </a:lnTo>
                  <a:lnTo>
                    <a:pt x="182" y="0"/>
                  </a:lnTo>
                  <a:close/>
                  <a:moveTo>
                    <a:pt x="203" y="0"/>
                  </a:moveTo>
                  <a:lnTo>
                    <a:pt x="384" y="0"/>
                  </a:lnTo>
                  <a:lnTo>
                    <a:pt x="384" y="566"/>
                  </a:lnTo>
                  <a:lnTo>
                    <a:pt x="465" y="569"/>
                  </a:lnTo>
                  <a:lnTo>
                    <a:pt x="465" y="629"/>
                  </a:lnTo>
                  <a:lnTo>
                    <a:pt x="127" y="629"/>
                  </a:lnTo>
                  <a:lnTo>
                    <a:pt x="125" y="566"/>
                  </a:lnTo>
                  <a:lnTo>
                    <a:pt x="203" y="566"/>
                  </a:lnTo>
                  <a:lnTo>
                    <a:pt x="203" y="0"/>
                  </a:lnTo>
                  <a:close/>
                  <a:moveTo>
                    <a:pt x="402" y="0"/>
                  </a:moveTo>
                  <a:lnTo>
                    <a:pt x="405" y="57"/>
                  </a:lnTo>
                  <a:lnTo>
                    <a:pt x="488" y="62"/>
                  </a:lnTo>
                  <a:lnTo>
                    <a:pt x="503" y="65"/>
                  </a:lnTo>
                  <a:lnTo>
                    <a:pt x="514" y="70"/>
                  </a:lnTo>
                  <a:lnTo>
                    <a:pt x="522" y="78"/>
                  </a:lnTo>
                  <a:lnTo>
                    <a:pt x="527" y="88"/>
                  </a:lnTo>
                  <a:lnTo>
                    <a:pt x="532" y="99"/>
                  </a:lnTo>
                  <a:lnTo>
                    <a:pt x="535" y="109"/>
                  </a:lnTo>
                  <a:lnTo>
                    <a:pt x="537" y="122"/>
                  </a:lnTo>
                  <a:lnTo>
                    <a:pt x="540" y="135"/>
                  </a:lnTo>
                  <a:lnTo>
                    <a:pt x="584" y="135"/>
                  </a:lnTo>
                  <a:lnTo>
                    <a:pt x="586" y="0"/>
                  </a:lnTo>
                  <a:lnTo>
                    <a:pt x="402" y="0"/>
                  </a:lnTo>
                  <a:close/>
                </a:path>
              </a:pathLst>
            </a:custGeom>
            <a:solidFill>
              <a:srgbClr val="0B3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37" name="Freeform 13"/>
            <p:cNvSpPr>
              <a:spLocks/>
            </p:cNvSpPr>
            <p:nvPr/>
          </p:nvSpPr>
          <p:spPr bwMode="auto">
            <a:xfrm>
              <a:off x="228" y="3219"/>
              <a:ext cx="181" cy="134"/>
            </a:xfrm>
            <a:custGeom>
              <a:avLst/>
              <a:gdLst>
                <a:gd name="T0" fmla="*/ 172 w 182"/>
                <a:gd name="T1" fmla="*/ 0 h 135"/>
                <a:gd name="T2" fmla="*/ 172 w 182"/>
                <a:gd name="T3" fmla="*/ 57 h 135"/>
                <a:gd name="T4" fmla="*/ 91 w 182"/>
                <a:gd name="T5" fmla="*/ 62 h 135"/>
                <a:gd name="T6" fmla="*/ 83 w 182"/>
                <a:gd name="T7" fmla="*/ 65 h 135"/>
                <a:gd name="T8" fmla="*/ 73 w 182"/>
                <a:gd name="T9" fmla="*/ 67 h 135"/>
                <a:gd name="T10" fmla="*/ 62 w 182"/>
                <a:gd name="T11" fmla="*/ 68 h 135"/>
                <a:gd name="T12" fmla="*/ 57 w 182"/>
                <a:gd name="T13" fmla="*/ 78 h 135"/>
                <a:gd name="T14" fmla="*/ 55 w 182"/>
                <a:gd name="T15" fmla="*/ 89 h 135"/>
                <a:gd name="T16" fmla="*/ 52 w 182"/>
                <a:gd name="T17" fmla="*/ 99 h 135"/>
                <a:gd name="T18" fmla="*/ 50 w 182"/>
                <a:gd name="T19" fmla="*/ 112 h 135"/>
                <a:gd name="T20" fmla="*/ 44 w 182"/>
                <a:gd name="T21" fmla="*/ 125 h 135"/>
                <a:gd name="T22" fmla="*/ 0 w 182"/>
                <a:gd name="T23" fmla="*/ 125 h 135"/>
                <a:gd name="T24" fmla="*/ 0 w 182"/>
                <a:gd name="T25" fmla="*/ 0 h 135"/>
                <a:gd name="T26" fmla="*/ 172 w 182"/>
                <a:gd name="T27" fmla="*/ 0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2" h="135">
                  <a:moveTo>
                    <a:pt x="182" y="0"/>
                  </a:moveTo>
                  <a:lnTo>
                    <a:pt x="182" y="57"/>
                  </a:lnTo>
                  <a:lnTo>
                    <a:pt x="99" y="62"/>
                  </a:lnTo>
                  <a:lnTo>
                    <a:pt x="83" y="65"/>
                  </a:lnTo>
                  <a:lnTo>
                    <a:pt x="73" y="70"/>
                  </a:lnTo>
                  <a:lnTo>
                    <a:pt x="62" y="78"/>
                  </a:lnTo>
                  <a:lnTo>
                    <a:pt x="57" y="88"/>
                  </a:lnTo>
                  <a:lnTo>
                    <a:pt x="55" y="99"/>
                  </a:lnTo>
                  <a:lnTo>
                    <a:pt x="52" y="109"/>
                  </a:lnTo>
                  <a:lnTo>
                    <a:pt x="50" y="122"/>
                  </a:lnTo>
                  <a:lnTo>
                    <a:pt x="44" y="135"/>
                  </a:lnTo>
                  <a:lnTo>
                    <a:pt x="0" y="135"/>
                  </a:lnTo>
                  <a:lnTo>
                    <a:pt x="0" y="0"/>
                  </a:lnTo>
                  <a:lnTo>
                    <a:pt x="18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038" name="Freeform 14"/>
            <p:cNvSpPr>
              <a:spLocks/>
            </p:cNvSpPr>
            <p:nvPr/>
          </p:nvSpPr>
          <p:spPr bwMode="auto">
            <a:xfrm>
              <a:off x="352" y="3219"/>
              <a:ext cx="341" cy="630"/>
            </a:xfrm>
            <a:custGeom>
              <a:avLst/>
              <a:gdLst>
                <a:gd name="T0" fmla="*/ 78 w 340"/>
                <a:gd name="T1" fmla="*/ 0 h 629"/>
                <a:gd name="T2" fmla="*/ 269 w 340"/>
                <a:gd name="T3" fmla="*/ 0 h 629"/>
                <a:gd name="T4" fmla="*/ 269 w 340"/>
                <a:gd name="T5" fmla="*/ 576 h 629"/>
                <a:gd name="T6" fmla="*/ 350 w 340"/>
                <a:gd name="T7" fmla="*/ 579 h 629"/>
                <a:gd name="T8" fmla="*/ 350 w 340"/>
                <a:gd name="T9" fmla="*/ 639 h 629"/>
                <a:gd name="T10" fmla="*/ 2 w 340"/>
                <a:gd name="T11" fmla="*/ 639 h 629"/>
                <a:gd name="T12" fmla="*/ 0 w 340"/>
                <a:gd name="T13" fmla="*/ 576 h 629"/>
                <a:gd name="T14" fmla="*/ 78 w 340"/>
                <a:gd name="T15" fmla="*/ 576 h 629"/>
                <a:gd name="T16" fmla="*/ 78 w 340"/>
                <a:gd name="T17" fmla="*/ 0 h 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629">
                  <a:moveTo>
                    <a:pt x="78" y="0"/>
                  </a:moveTo>
                  <a:lnTo>
                    <a:pt x="259" y="0"/>
                  </a:lnTo>
                  <a:lnTo>
                    <a:pt x="259" y="566"/>
                  </a:lnTo>
                  <a:lnTo>
                    <a:pt x="340" y="569"/>
                  </a:lnTo>
                  <a:lnTo>
                    <a:pt x="340" y="629"/>
                  </a:lnTo>
                  <a:lnTo>
                    <a:pt x="2" y="629"/>
                  </a:lnTo>
                  <a:lnTo>
                    <a:pt x="0" y="566"/>
                  </a:lnTo>
                  <a:lnTo>
                    <a:pt x="78" y="566"/>
                  </a:lnTo>
                  <a:lnTo>
                    <a:pt x="7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039" name="Freeform 15"/>
            <p:cNvSpPr>
              <a:spLocks/>
            </p:cNvSpPr>
            <p:nvPr/>
          </p:nvSpPr>
          <p:spPr bwMode="auto">
            <a:xfrm>
              <a:off x="629" y="3219"/>
              <a:ext cx="186" cy="134"/>
            </a:xfrm>
            <a:custGeom>
              <a:avLst/>
              <a:gdLst>
                <a:gd name="T0" fmla="*/ 0 w 184"/>
                <a:gd name="T1" fmla="*/ 0 h 135"/>
                <a:gd name="T2" fmla="*/ 3 w 184"/>
                <a:gd name="T3" fmla="*/ 57 h 135"/>
                <a:gd name="T4" fmla="*/ 96 w 184"/>
                <a:gd name="T5" fmla="*/ 62 h 135"/>
                <a:gd name="T6" fmla="*/ 111 w 184"/>
                <a:gd name="T7" fmla="*/ 65 h 135"/>
                <a:gd name="T8" fmla="*/ 122 w 184"/>
                <a:gd name="T9" fmla="*/ 67 h 135"/>
                <a:gd name="T10" fmla="*/ 130 w 184"/>
                <a:gd name="T11" fmla="*/ 68 h 135"/>
                <a:gd name="T12" fmla="*/ 135 w 184"/>
                <a:gd name="T13" fmla="*/ 78 h 135"/>
                <a:gd name="T14" fmla="*/ 142 w 184"/>
                <a:gd name="T15" fmla="*/ 89 h 135"/>
                <a:gd name="T16" fmla="*/ 148 w 184"/>
                <a:gd name="T17" fmla="*/ 99 h 135"/>
                <a:gd name="T18" fmla="*/ 152 w 184"/>
                <a:gd name="T19" fmla="*/ 112 h 135"/>
                <a:gd name="T20" fmla="*/ 158 w 184"/>
                <a:gd name="T21" fmla="*/ 125 h 135"/>
                <a:gd name="T22" fmla="*/ 202 w 184"/>
                <a:gd name="T23" fmla="*/ 125 h 135"/>
                <a:gd name="T24" fmla="*/ 204 w 184"/>
                <a:gd name="T25" fmla="*/ 0 h 135"/>
                <a:gd name="T26" fmla="*/ 0 w 184"/>
                <a:gd name="T27" fmla="*/ 0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4" h="135">
                  <a:moveTo>
                    <a:pt x="0" y="0"/>
                  </a:moveTo>
                  <a:lnTo>
                    <a:pt x="3" y="57"/>
                  </a:lnTo>
                  <a:lnTo>
                    <a:pt x="86" y="62"/>
                  </a:lnTo>
                  <a:lnTo>
                    <a:pt x="101" y="65"/>
                  </a:lnTo>
                  <a:lnTo>
                    <a:pt x="112" y="70"/>
                  </a:lnTo>
                  <a:lnTo>
                    <a:pt x="120" y="78"/>
                  </a:lnTo>
                  <a:lnTo>
                    <a:pt x="125" y="88"/>
                  </a:lnTo>
                  <a:lnTo>
                    <a:pt x="130" y="99"/>
                  </a:lnTo>
                  <a:lnTo>
                    <a:pt x="133" y="109"/>
                  </a:lnTo>
                  <a:lnTo>
                    <a:pt x="135" y="122"/>
                  </a:lnTo>
                  <a:lnTo>
                    <a:pt x="138" y="135"/>
                  </a:lnTo>
                  <a:lnTo>
                    <a:pt x="182" y="135"/>
                  </a:lnTo>
                  <a:lnTo>
                    <a:pt x="184"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040" name="Freeform 16"/>
            <p:cNvSpPr>
              <a:spLocks noEditPoints="1"/>
            </p:cNvSpPr>
            <p:nvPr/>
          </p:nvSpPr>
          <p:spPr bwMode="auto">
            <a:xfrm>
              <a:off x="247" y="3755"/>
              <a:ext cx="751" cy="7"/>
            </a:xfrm>
            <a:custGeom>
              <a:avLst/>
              <a:gdLst>
                <a:gd name="T0" fmla="*/ 0 w 753"/>
                <a:gd name="T1" fmla="*/ 0 h 6"/>
                <a:gd name="T2" fmla="*/ 164 w 753"/>
                <a:gd name="T3" fmla="*/ 0 h 6"/>
                <a:gd name="T4" fmla="*/ 164 w 753"/>
                <a:gd name="T5" fmla="*/ 29 h 6"/>
                <a:gd name="T6" fmla="*/ 0 w 753"/>
                <a:gd name="T7" fmla="*/ 29 h 6"/>
                <a:gd name="T8" fmla="*/ 0 w 753"/>
                <a:gd name="T9" fmla="*/ 0 h 6"/>
                <a:gd name="T10" fmla="*/ 372 w 753"/>
                <a:gd name="T11" fmla="*/ 0 h 6"/>
                <a:gd name="T12" fmla="*/ 501 w 753"/>
                <a:gd name="T13" fmla="*/ 0 h 6"/>
                <a:gd name="T14" fmla="*/ 501 w 753"/>
                <a:gd name="T15" fmla="*/ 29 h 6"/>
                <a:gd name="T16" fmla="*/ 372 w 753"/>
                <a:gd name="T17" fmla="*/ 29 h 6"/>
                <a:gd name="T18" fmla="*/ 372 w 753"/>
                <a:gd name="T19" fmla="*/ 0 h 6"/>
                <a:gd name="T20" fmla="*/ 540 w 753"/>
                <a:gd name="T21" fmla="*/ 0 h 6"/>
                <a:gd name="T22" fmla="*/ 733 w 753"/>
                <a:gd name="T23" fmla="*/ 0 h 6"/>
                <a:gd name="T24" fmla="*/ 733 w 753"/>
                <a:gd name="T25" fmla="*/ 29 h 6"/>
                <a:gd name="T26" fmla="*/ 540 w 753"/>
                <a:gd name="T27" fmla="*/ 29 h 6"/>
                <a:gd name="T28" fmla="*/ 540 w 753"/>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6">
                  <a:moveTo>
                    <a:pt x="0" y="0"/>
                  </a:moveTo>
                  <a:lnTo>
                    <a:pt x="164" y="0"/>
                  </a:lnTo>
                  <a:lnTo>
                    <a:pt x="164" y="6"/>
                  </a:lnTo>
                  <a:lnTo>
                    <a:pt x="0" y="6"/>
                  </a:lnTo>
                  <a:lnTo>
                    <a:pt x="0" y="0"/>
                  </a:lnTo>
                  <a:close/>
                  <a:moveTo>
                    <a:pt x="382" y="0"/>
                  </a:moveTo>
                  <a:lnTo>
                    <a:pt x="511" y="0"/>
                  </a:lnTo>
                  <a:lnTo>
                    <a:pt x="511" y="6"/>
                  </a:lnTo>
                  <a:lnTo>
                    <a:pt x="382" y="6"/>
                  </a:lnTo>
                  <a:lnTo>
                    <a:pt x="382" y="0"/>
                  </a:lnTo>
                  <a:close/>
                  <a:moveTo>
                    <a:pt x="550" y="0"/>
                  </a:moveTo>
                  <a:lnTo>
                    <a:pt x="753" y="0"/>
                  </a:lnTo>
                  <a:lnTo>
                    <a:pt x="753" y="6"/>
                  </a:lnTo>
                  <a:lnTo>
                    <a:pt x="550" y="6"/>
                  </a:lnTo>
                  <a:lnTo>
                    <a:pt x="550" y="0"/>
                  </a:lnTo>
                  <a:close/>
                </a:path>
              </a:pathLst>
            </a:custGeom>
            <a:solidFill>
              <a:srgbClr val="0B3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1" name="Freeform 17"/>
            <p:cNvSpPr>
              <a:spLocks noEditPoints="1"/>
            </p:cNvSpPr>
            <p:nvPr/>
          </p:nvSpPr>
          <p:spPr bwMode="auto">
            <a:xfrm>
              <a:off x="247" y="3755"/>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0B3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2" name="Freeform 18"/>
            <p:cNvSpPr>
              <a:spLocks noEditPoints="1"/>
            </p:cNvSpPr>
            <p:nvPr/>
          </p:nvSpPr>
          <p:spPr bwMode="auto">
            <a:xfrm>
              <a:off x="247" y="3750"/>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0A3E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3" name="Freeform 19"/>
            <p:cNvSpPr>
              <a:spLocks noEditPoints="1"/>
            </p:cNvSpPr>
            <p:nvPr/>
          </p:nvSpPr>
          <p:spPr bwMode="auto">
            <a:xfrm>
              <a:off x="247" y="3748"/>
              <a:ext cx="751" cy="7"/>
            </a:xfrm>
            <a:custGeom>
              <a:avLst/>
              <a:gdLst>
                <a:gd name="T0" fmla="*/ 733 w 753"/>
                <a:gd name="T1" fmla="*/ 151 h 5"/>
                <a:gd name="T2" fmla="*/ 540 w 753"/>
                <a:gd name="T3" fmla="*/ 151 h 5"/>
                <a:gd name="T4" fmla="*/ 540 w 753"/>
                <a:gd name="T5" fmla="*/ 0 h 5"/>
                <a:gd name="T6" fmla="*/ 733 w 753"/>
                <a:gd name="T7" fmla="*/ 0 h 5"/>
                <a:gd name="T8" fmla="*/ 733 w 753"/>
                <a:gd name="T9" fmla="*/ 151 h 5"/>
                <a:gd name="T10" fmla="*/ 501 w 753"/>
                <a:gd name="T11" fmla="*/ 151 h 5"/>
                <a:gd name="T12" fmla="*/ 372 w 753"/>
                <a:gd name="T13" fmla="*/ 151 h 5"/>
                <a:gd name="T14" fmla="*/ 372 w 753"/>
                <a:gd name="T15" fmla="*/ 0 h 5"/>
                <a:gd name="T16" fmla="*/ 501 w 753"/>
                <a:gd name="T17" fmla="*/ 0 h 5"/>
                <a:gd name="T18" fmla="*/ 501 w 753"/>
                <a:gd name="T19" fmla="*/ 151 h 5"/>
                <a:gd name="T20" fmla="*/ 164 w 753"/>
                <a:gd name="T21" fmla="*/ 151 h 5"/>
                <a:gd name="T22" fmla="*/ 0 w 753"/>
                <a:gd name="T23" fmla="*/ 151 h 5"/>
                <a:gd name="T24" fmla="*/ 0 w 753"/>
                <a:gd name="T25" fmla="*/ 0 h 5"/>
                <a:gd name="T26" fmla="*/ 164 w 753"/>
                <a:gd name="T27" fmla="*/ 0 h 5"/>
                <a:gd name="T28" fmla="*/ 164 w 753"/>
                <a:gd name="T29" fmla="*/ 15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0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4" name="Freeform 20"/>
            <p:cNvSpPr>
              <a:spLocks noEditPoints="1"/>
            </p:cNvSpPr>
            <p:nvPr/>
          </p:nvSpPr>
          <p:spPr bwMode="auto">
            <a:xfrm>
              <a:off x="247" y="3745"/>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0E4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5" name="Freeform 21"/>
            <p:cNvSpPr>
              <a:spLocks noEditPoints="1"/>
            </p:cNvSpPr>
            <p:nvPr/>
          </p:nvSpPr>
          <p:spPr bwMode="auto">
            <a:xfrm>
              <a:off x="247" y="3743"/>
              <a:ext cx="751" cy="5"/>
            </a:xfrm>
            <a:custGeom>
              <a:avLst/>
              <a:gdLst>
                <a:gd name="T0" fmla="*/ 733 w 753"/>
                <a:gd name="T1" fmla="*/ 3 h 6"/>
                <a:gd name="T2" fmla="*/ 540 w 753"/>
                <a:gd name="T3" fmla="*/ 3 h 6"/>
                <a:gd name="T4" fmla="*/ 540 w 753"/>
                <a:gd name="T5" fmla="*/ 0 h 6"/>
                <a:gd name="T6" fmla="*/ 733 w 753"/>
                <a:gd name="T7" fmla="*/ 0 h 6"/>
                <a:gd name="T8" fmla="*/ 733 w 753"/>
                <a:gd name="T9" fmla="*/ 3 h 6"/>
                <a:gd name="T10" fmla="*/ 501 w 753"/>
                <a:gd name="T11" fmla="*/ 3 h 6"/>
                <a:gd name="T12" fmla="*/ 372 w 753"/>
                <a:gd name="T13" fmla="*/ 3 h 6"/>
                <a:gd name="T14" fmla="*/ 372 w 753"/>
                <a:gd name="T15" fmla="*/ 0 h 6"/>
                <a:gd name="T16" fmla="*/ 501 w 753"/>
                <a:gd name="T17" fmla="*/ 0 h 6"/>
                <a:gd name="T18" fmla="*/ 501 w 753"/>
                <a:gd name="T19" fmla="*/ 3 h 6"/>
                <a:gd name="T20" fmla="*/ 164 w 753"/>
                <a:gd name="T21" fmla="*/ 3 h 6"/>
                <a:gd name="T22" fmla="*/ 0 w 753"/>
                <a:gd name="T23" fmla="*/ 3 h 6"/>
                <a:gd name="T24" fmla="*/ 0 w 753"/>
                <a:gd name="T25" fmla="*/ 0 h 6"/>
                <a:gd name="T26" fmla="*/ 164 w 753"/>
                <a:gd name="T27" fmla="*/ 0 h 6"/>
                <a:gd name="T28" fmla="*/ 164 w 753"/>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6">
                  <a:moveTo>
                    <a:pt x="753" y="6"/>
                  </a:moveTo>
                  <a:lnTo>
                    <a:pt x="550" y="6"/>
                  </a:lnTo>
                  <a:lnTo>
                    <a:pt x="550" y="0"/>
                  </a:lnTo>
                  <a:lnTo>
                    <a:pt x="753" y="0"/>
                  </a:lnTo>
                  <a:lnTo>
                    <a:pt x="753" y="6"/>
                  </a:lnTo>
                  <a:close/>
                  <a:moveTo>
                    <a:pt x="511" y="6"/>
                  </a:moveTo>
                  <a:lnTo>
                    <a:pt x="382" y="6"/>
                  </a:lnTo>
                  <a:lnTo>
                    <a:pt x="382" y="0"/>
                  </a:lnTo>
                  <a:lnTo>
                    <a:pt x="511" y="0"/>
                  </a:lnTo>
                  <a:lnTo>
                    <a:pt x="511" y="6"/>
                  </a:lnTo>
                  <a:close/>
                  <a:moveTo>
                    <a:pt x="164" y="6"/>
                  </a:moveTo>
                  <a:lnTo>
                    <a:pt x="0" y="6"/>
                  </a:lnTo>
                  <a:lnTo>
                    <a:pt x="0" y="0"/>
                  </a:lnTo>
                  <a:lnTo>
                    <a:pt x="164" y="0"/>
                  </a:lnTo>
                  <a:lnTo>
                    <a:pt x="164" y="6"/>
                  </a:lnTo>
                  <a:close/>
                </a:path>
              </a:pathLst>
            </a:custGeom>
            <a:solidFill>
              <a:srgbClr val="114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6" name="Freeform 22"/>
            <p:cNvSpPr>
              <a:spLocks noEditPoints="1"/>
            </p:cNvSpPr>
            <p:nvPr/>
          </p:nvSpPr>
          <p:spPr bwMode="auto">
            <a:xfrm>
              <a:off x="247" y="3741"/>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042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7" name="Freeform 23"/>
            <p:cNvSpPr>
              <a:spLocks noEditPoints="1"/>
            </p:cNvSpPr>
            <p:nvPr/>
          </p:nvSpPr>
          <p:spPr bwMode="auto">
            <a:xfrm>
              <a:off x="247" y="3738"/>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042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8" name="Freeform 24"/>
            <p:cNvSpPr>
              <a:spLocks noEditPoints="1"/>
            </p:cNvSpPr>
            <p:nvPr/>
          </p:nvSpPr>
          <p:spPr bwMode="auto">
            <a:xfrm>
              <a:off x="247" y="3736"/>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444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9" name="Freeform 25"/>
            <p:cNvSpPr>
              <a:spLocks noEditPoints="1"/>
            </p:cNvSpPr>
            <p:nvPr/>
          </p:nvSpPr>
          <p:spPr bwMode="auto">
            <a:xfrm>
              <a:off x="247" y="3734"/>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444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0" name="Freeform 26"/>
            <p:cNvSpPr>
              <a:spLocks noEditPoints="1"/>
            </p:cNvSpPr>
            <p:nvPr/>
          </p:nvSpPr>
          <p:spPr bwMode="auto">
            <a:xfrm>
              <a:off x="247" y="3729"/>
              <a:ext cx="751" cy="7"/>
            </a:xfrm>
            <a:custGeom>
              <a:avLst/>
              <a:gdLst>
                <a:gd name="T0" fmla="*/ 733 w 753"/>
                <a:gd name="T1" fmla="*/ 29 h 6"/>
                <a:gd name="T2" fmla="*/ 540 w 753"/>
                <a:gd name="T3" fmla="*/ 29 h 6"/>
                <a:gd name="T4" fmla="*/ 540 w 753"/>
                <a:gd name="T5" fmla="*/ 0 h 6"/>
                <a:gd name="T6" fmla="*/ 733 w 753"/>
                <a:gd name="T7" fmla="*/ 0 h 6"/>
                <a:gd name="T8" fmla="*/ 733 w 753"/>
                <a:gd name="T9" fmla="*/ 29 h 6"/>
                <a:gd name="T10" fmla="*/ 501 w 753"/>
                <a:gd name="T11" fmla="*/ 29 h 6"/>
                <a:gd name="T12" fmla="*/ 372 w 753"/>
                <a:gd name="T13" fmla="*/ 29 h 6"/>
                <a:gd name="T14" fmla="*/ 372 w 753"/>
                <a:gd name="T15" fmla="*/ 0 h 6"/>
                <a:gd name="T16" fmla="*/ 501 w 753"/>
                <a:gd name="T17" fmla="*/ 0 h 6"/>
                <a:gd name="T18" fmla="*/ 501 w 753"/>
                <a:gd name="T19" fmla="*/ 29 h 6"/>
                <a:gd name="T20" fmla="*/ 164 w 753"/>
                <a:gd name="T21" fmla="*/ 29 h 6"/>
                <a:gd name="T22" fmla="*/ 0 w 753"/>
                <a:gd name="T23" fmla="*/ 29 h 6"/>
                <a:gd name="T24" fmla="*/ 0 w 753"/>
                <a:gd name="T25" fmla="*/ 0 h 6"/>
                <a:gd name="T26" fmla="*/ 164 w 753"/>
                <a:gd name="T27" fmla="*/ 0 h 6"/>
                <a:gd name="T28" fmla="*/ 164 w 753"/>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6">
                  <a:moveTo>
                    <a:pt x="753" y="6"/>
                  </a:moveTo>
                  <a:lnTo>
                    <a:pt x="550" y="6"/>
                  </a:lnTo>
                  <a:lnTo>
                    <a:pt x="550" y="0"/>
                  </a:lnTo>
                  <a:lnTo>
                    <a:pt x="753" y="0"/>
                  </a:lnTo>
                  <a:lnTo>
                    <a:pt x="753" y="6"/>
                  </a:lnTo>
                  <a:close/>
                  <a:moveTo>
                    <a:pt x="511" y="6"/>
                  </a:moveTo>
                  <a:lnTo>
                    <a:pt x="382" y="6"/>
                  </a:lnTo>
                  <a:lnTo>
                    <a:pt x="382" y="0"/>
                  </a:lnTo>
                  <a:lnTo>
                    <a:pt x="511" y="0"/>
                  </a:lnTo>
                  <a:lnTo>
                    <a:pt x="511" y="6"/>
                  </a:lnTo>
                  <a:close/>
                  <a:moveTo>
                    <a:pt x="164" y="6"/>
                  </a:moveTo>
                  <a:lnTo>
                    <a:pt x="0" y="6"/>
                  </a:lnTo>
                  <a:lnTo>
                    <a:pt x="0" y="0"/>
                  </a:lnTo>
                  <a:lnTo>
                    <a:pt x="164" y="0"/>
                  </a:lnTo>
                  <a:lnTo>
                    <a:pt x="164" y="6"/>
                  </a:lnTo>
                  <a:close/>
                </a:path>
              </a:pathLst>
            </a:custGeom>
            <a:solidFill>
              <a:srgbClr val="174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1" name="Freeform 27"/>
            <p:cNvSpPr>
              <a:spLocks noEditPoints="1"/>
            </p:cNvSpPr>
            <p:nvPr/>
          </p:nvSpPr>
          <p:spPr bwMode="auto">
            <a:xfrm>
              <a:off x="247" y="3729"/>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74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2" name="Freeform 28"/>
            <p:cNvSpPr>
              <a:spLocks noEditPoints="1"/>
            </p:cNvSpPr>
            <p:nvPr/>
          </p:nvSpPr>
          <p:spPr bwMode="auto">
            <a:xfrm>
              <a:off x="247" y="3724"/>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B47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3" name="Freeform 29"/>
            <p:cNvSpPr>
              <a:spLocks noEditPoints="1"/>
            </p:cNvSpPr>
            <p:nvPr/>
          </p:nvSpPr>
          <p:spPr bwMode="auto">
            <a:xfrm>
              <a:off x="247" y="3722"/>
              <a:ext cx="751" cy="7"/>
            </a:xfrm>
            <a:custGeom>
              <a:avLst/>
              <a:gdLst>
                <a:gd name="T0" fmla="*/ 733 w 753"/>
                <a:gd name="T1" fmla="*/ 29 h 6"/>
                <a:gd name="T2" fmla="*/ 540 w 753"/>
                <a:gd name="T3" fmla="*/ 29 h 6"/>
                <a:gd name="T4" fmla="*/ 540 w 753"/>
                <a:gd name="T5" fmla="*/ 0 h 6"/>
                <a:gd name="T6" fmla="*/ 733 w 753"/>
                <a:gd name="T7" fmla="*/ 0 h 6"/>
                <a:gd name="T8" fmla="*/ 733 w 753"/>
                <a:gd name="T9" fmla="*/ 29 h 6"/>
                <a:gd name="T10" fmla="*/ 501 w 753"/>
                <a:gd name="T11" fmla="*/ 29 h 6"/>
                <a:gd name="T12" fmla="*/ 372 w 753"/>
                <a:gd name="T13" fmla="*/ 29 h 6"/>
                <a:gd name="T14" fmla="*/ 372 w 753"/>
                <a:gd name="T15" fmla="*/ 0 h 6"/>
                <a:gd name="T16" fmla="*/ 501 w 753"/>
                <a:gd name="T17" fmla="*/ 0 h 6"/>
                <a:gd name="T18" fmla="*/ 501 w 753"/>
                <a:gd name="T19" fmla="*/ 29 h 6"/>
                <a:gd name="T20" fmla="*/ 164 w 753"/>
                <a:gd name="T21" fmla="*/ 29 h 6"/>
                <a:gd name="T22" fmla="*/ 0 w 753"/>
                <a:gd name="T23" fmla="*/ 29 h 6"/>
                <a:gd name="T24" fmla="*/ 0 w 753"/>
                <a:gd name="T25" fmla="*/ 0 h 6"/>
                <a:gd name="T26" fmla="*/ 164 w 753"/>
                <a:gd name="T27" fmla="*/ 0 h 6"/>
                <a:gd name="T28" fmla="*/ 164 w 753"/>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6">
                  <a:moveTo>
                    <a:pt x="753" y="6"/>
                  </a:moveTo>
                  <a:lnTo>
                    <a:pt x="550" y="6"/>
                  </a:lnTo>
                  <a:lnTo>
                    <a:pt x="550" y="0"/>
                  </a:lnTo>
                  <a:lnTo>
                    <a:pt x="753" y="0"/>
                  </a:lnTo>
                  <a:lnTo>
                    <a:pt x="753" y="6"/>
                  </a:lnTo>
                  <a:close/>
                  <a:moveTo>
                    <a:pt x="511" y="6"/>
                  </a:moveTo>
                  <a:lnTo>
                    <a:pt x="382" y="6"/>
                  </a:lnTo>
                  <a:lnTo>
                    <a:pt x="382" y="0"/>
                  </a:lnTo>
                  <a:lnTo>
                    <a:pt x="511" y="0"/>
                  </a:lnTo>
                  <a:lnTo>
                    <a:pt x="511" y="6"/>
                  </a:lnTo>
                  <a:close/>
                  <a:moveTo>
                    <a:pt x="164" y="6"/>
                  </a:moveTo>
                  <a:lnTo>
                    <a:pt x="0" y="6"/>
                  </a:lnTo>
                  <a:lnTo>
                    <a:pt x="0" y="0"/>
                  </a:lnTo>
                  <a:lnTo>
                    <a:pt x="164" y="0"/>
                  </a:lnTo>
                  <a:lnTo>
                    <a:pt x="164" y="6"/>
                  </a:lnTo>
                  <a:close/>
                </a:path>
              </a:pathLst>
            </a:custGeom>
            <a:solidFill>
              <a:srgbClr val="1B47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4" name="Freeform 30"/>
            <p:cNvSpPr>
              <a:spLocks noEditPoints="1"/>
            </p:cNvSpPr>
            <p:nvPr/>
          </p:nvSpPr>
          <p:spPr bwMode="auto">
            <a:xfrm>
              <a:off x="247" y="3720"/>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A48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5" name="Freeform 31"/>
            <p:cNvSpPr>
              <a:spLocks noEditPoints="1"/>
            </p:cNvSpPr>
            <p:nvPr/>
          </p:nvSpPr>
          <p:spPr bwMode="auto">
            <a:xfrm>
              <a:off x="247" y="3717"/>
              <a:ext cx="751" cy="5"/>
            </a:xfrm>
            <a:custGeom>
              <a:avLst/>
              <a:gdLst>
                <a:gd name="T0" fmla="*/ 733 w 753"/>
                <a:gd name="T1" fmla="*/ 5 h 5"/>
                <a:gd name="T2" fmla="*/ 540 w 753"/>
                <a:gd name="T3" fmla="*/ 5 h 5"/>
                <a:gd name="T4" fmla="*/ 540 w 753"/>
                <a:gd name="T5" fmla="*/ 0 h 5"/>
                <a:gd name="T6" fmla="*/ 733 w 753"/>
                <a:gd name="T7" fmla="*/ 0 h 5"/>
                <a:gd name="T8" fmla="*/ 733 w 753"/>
                <a:gd name="T9" fmla="*/ 5 h 5"/>
                <a:gd name="T10" fmla="*/ 501 w 753"/>
                <a:gd name="T11" fmla="*/ 5 h 5"/>
                <a:gd name="T12" fmla="*/ 372 w 753"/>
                <a:gd name="T13" fmla="*/ 5 h 5"/>
                <a:gd name="T14" fmla="*/ 372 w 753"/>
                <a:gd name="T15" fmla="*/ 0 h 5"/>
                <a:gd name="T16" fmla="*/ 501 w 753"/>
                <a:gd name="T17" fmla="*/ 0 h 5"/>
                <a:gd name="T18" fmla="*/ 501 w 753"/>
                <a:gd name="T19" fmla="*/ 5 h 5"/>
                <a:gd name="T20" fmla="*/ 164 w 753"/>
                <a:gd name="T21" fmla="*/ 5 h 5"/>
                <a:gd name="T22" fmla="*/ 0 w 753"/>
                <a:gd name="T23" fmla="*/ 5 h 5"/>
                <a:gd name="T24" fmla="*/ 0 w 753"/>
                <a:gd name="T25" fmla="*/ 0 h 5"/>
                <a:gd name="T26" fmla="*/ 164 w 753"/>
                <a:gd name="T27" fmla="*/ 0 h 5"/>
                <a:gd name="T28" fmla="*/ 164 w 753"/>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3" h="5">
                  <a:moveTo>
                    <a:pt x="753" y="5"/>
                  </a:moveTo>
                  <a:lnTo>
                    <a:pt x="550" y="5"/>
                  </a:lnTo>
                  <a:lnTo>
                    <a:pt x="550" y="0"/>
                  </a:lnTo>
                  <a:lnTo>
                    <a:pt x="753" y="0"/>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D48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6" name="Freeform 32"/>
            <p:cNvSpPr>
              <a:spLocks noEditPoints="1"/>
            </p:cNvSpPr>
            <p:nvPr/>
          </p:nvSpPr>
          <p:spPr bwMode="auto">
            <a:xfrm>
              <a:off x="247" y="3715"/>
              <a:ext cx="751" cy="5"/>
            </a:xfrm>
            <a:custGeom>
              <a:avLst/>
              <a:gdLst>
                <a:gd name="T0" fmla="*/ 733 w 753"/>
                <a:gd name="T1" fmla="*/ 5 h 5"/>
                <a:gd name="T2" fmla="*/ 540 w 753"/>
                <a:gd name="T3" fmla="*/ 5 h 5"/>
                <a:gd name="T4" fmla="*/ 540 w 753"/>
                <a:gd name="T5" fmla="*/ 0 h 5"/>
                <a:gd name="T6" fmla="*/ 694 w 753"/>
                <a:gd name="T7" fmla="*/ 0 h 5"/>
                <a:gd name="T8" fmla="*/ 733 w 753"/>
                <a:gd name="T9" fmla="*/ 2 h 5"/>
                <a:gd name="T10" fmla="*/ 733 w 753"/>
                <a:gd name="T11" fmla="*/ 5 h 5"/>
                <a:gd name="T12" fmla="*/ 501 w 753"/>
                <a:gd name="T13" fmla="*/ 5 h 5"/>
                <a:gd name="T14" fmla="*/ 372 w 753"/>
                <a:gd name="T15" fmla="*/ 5 h 5"/>
                <a:gd name="T16" fmla="*/ 372 w 753"/>
                <a:gd name="T17" fmla="*/ 0 h 5"/>
                <a:gd name="T18" fmla="*/ 501 w 753"/>
                <a:gd name="T19" fmla="*/ 0 h 5"/>
                <a:gd name="T20" fmla="*/ 501 w 753"/>
                <a:gd name="T21" fmla="*/ 5 h 5"/>
                <a:gd name="T22" fmla="*/ 164 w 753"/>
                <a:gd name="T23" fmla="*/ 5 h 5"/>
                <a:gd name="T24" fmla="*/ 0 w 753"/>
                <a:gd name="T25" fmla="*/ 5 h 5"/>
                <a:gd name="T26" fmla="*/ 0 w 753"/>
                <a:gd name="T27" fmla="*/ 0 h 5"/>
                <a:gd name="T28" fmla="*/ 164 w 753"/>
                <a:gd name="T29" fmla="*/ 0 h 5"/>
                <a:gd name="T30" fmla="*/ 164 w 753"/>
                <a:gd name="T31" fmla="*/ 5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53" h="5">
                  <a:moveTo>
                    <a:pt x="753" y="5"/>
                  </a:moveTo>
                  <a:lnTo>
                    <a:pt x="550" y="5"/>
                  </a:lnTo>
                  <a:lnTo>
                    <a:pt x="550" y="0"/>
                  </a:lnTo>
                  <a:lnTo>
                    <a:pt x="714" y="0"/>
                  </a:lnTo>
                  <a:lnTo>
                    <a:pt x="753" y="2"/>
                  </a:lnTo>
                  <a:lnTo>
                    <a:pt x="753" y="5"/>
                  </a:lnTo>
                  <a:close/>
                  <a:moveTo>
                    <a:pt x="511" y="5"/>
                  </a:moveTo>
                  <a:lnTo>
                    <a:pt x="382" y="5"/>
                  </a:lnTo>
                  <a:lnTo>
                    <a:pt x="382" y="0"/>
                  </a:lnTo>
                  <a:lnTo>
                    <a:pt x="511" y="0"/>
                  </a:lnTo>
                  <a:lnTo>
                    <a:pt x="511" y="5"/>
                  </a:lnTo>
                  <a:close/>
                  <a:moveTo>
                    <a:pt x="164" y="5"/>
                  </a:moveTo>
                  <a:lnTo>
                    <a:pt x="0" y="5"/>
                  </a:lnTo>
                  <a:lnTo>
                    <a:pt x="0" y="0"/>
                  </a:lnTo>
                  <a:lnTo>
                    <a:pt x="164" y="0"/>
                  </a:lnTo>
                  <a:lnTo>
                    <a:pt x="164" y="5"/>
                  </a:lnTo>
                  <a:close/>
                </a:path>
              </a:pathLst>
            </a:custGeom>
            <a:solidFill>
              <a:srgbClr val="1D4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7" name="Freeform 33"/>
            <p:cNvSpPr>
              <a:spLocks noEditPoints="1"/>
            </p:cNvSpPr>
            <p:nvPr/>
          </p:nvSpPr>
          <p:spPr bwMode="auto">
            <a:xfrm>
              <a:off x="247" y="3713"/>
              <a:ext cx="751" cy="5"/>
            </a:xfrm>
            <a:custGeom>
              <a:avLst/>
              <a:gdLst>
                <a:gd name="T0" fmla="*/ 733 w 753"/>
                <a:gd name="T1" fmla="*/ 5 h 5"/>
                <a:gd name="T2" fmla="*/ 540 w 753"/>
                <a:gd name="T3" fmla="*/ 5 h 5"/>
                <a:gd name="T4" fmla="*/ 540 w 753"/>
                <a:gd name="T5" fmla="*/ 3 h 5"/>
                <a:gd name="T6" fmla="*/ 555 w 753"/>
                <a:gd name="T7" fmla="*/ 3 h 5"/>
                <a:gd name="T8" fmla="*/ 553 w 753"/>
                <a:gd name="T9" fmla="*/ 0 h 5"/>
                <a:gd name="T10" fmla="*/ 670 w 753"/>
                <a:gd name="T11" fmla="*/ 0 h 5"/>
                <a:gd name="T12" fmla="*/ 673 w 753"/>
                <a:gd name="T13" fmla="*/ 3 h 5"/>
                <a:gd name="T14" fmla="*/ 733 w 753"/>
                <a:gd name="T15" fmla="*/ 5 h 5"/>
                <a:gd name="T16" fmla="*/ 733 w 753"/>
                <a:gd name="T17" fmla="*/ 5 h 5"/>
                <a:gd name="T18" fmla="*/ 501 w 753"/>
                <a:gd name="T19" fmla="*/ 5 h 5"/>
                <a:gd name="T20" fmla="*/ 372 w 753"/>
                <a:gd name="T21" fmla="*/ 5 h 5"/>
                <a:gd name="T22" fmla="*/ 372 w 753"/>
                <a:gd name="T23" fmla="*/ 3 h 5"/>
                <a:gd name="T24" fmla="*/ 392 w 753"/>
                <a:gd name="T25" fmla="*/ 3 h 5"/>
                <a:gd name="T26" fmla="*/ 392 w 753"/>
                <a:gd name="T27" fmla="*/ 0 h 5"/>
                <a:gd name="T28" fmla="*/ 501 w 753"/>
                <a:gd name="T29" fmla="*/ 0 h 5"/>
                <a:gd name="T30" fmla="*/ 501 w 753"/>
                <a:gd name="T31" fmla="*/ 5 h 5"/>
                <a:gd name="T32" fmla="*/ 164 w 753"/>
                <a:gd name="T33" fmla="*/ 5 h 5"/>
                <a:gd name="T34" fmla="*/ 0 w 753"/>
                <a:gd name="T35" fmla="*/ 5 h 5"/>
                <a:gd name="T36" fmla="*/ 0 w 753"/>
                <a:gd name="T37" fmla="*/ 3 h 5"/>
                <a:gd name="T38" fmla="*/ 21 w 753"/>
                <a:gd name="T39" fmla="*/ 3 h 5"/>
                <a:gd name="T40" fmla="*/ 21 w 753"/>
                <a:gd name="T41" fmla="*/ 0 h 5"/>
                <a:gd name="T42" fmla="*/ 130 w 753"/>
                <a:gd name="T43" fmla="*/ 0 h 5"/>
                <a:gd name="T44" fmla="*/ 130 w 753"/>
                <a:gd name="T45" fmla="*/ 3 h 5"/>
                <a:gd name="T46" fmla="*/ 164 w 753"/>
                <a:gd name="T47" fmla="*/ 3 h 5"/>
                <a:gd name="T48" fmla="*/ 164 w 753"/>
                <a:gd name="T49" fmla="*/ 5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3" h="5">
                  <a:moveTo>
                    <a:pt x="753" y="5"/>
                  </a:moveTo>
                  <a:lnTo>
                    <a:pt x="550" y="5"/>
                  </a:lnTo>
                  <a:lnTo>
                    <a:pt x="550" y="3"/>
                  </a:lnTo>
                  <a:lnTo>
                    <a:pt x="566" y="3"/>
                  </a:lnTo>
                  <a:lnTo>
                    <a:pt x="563" y="0"/>
                  </a:lnTo>
                  <a:lnTo>
                    <a:pt x="690" y="0"/>
                  </a:lnTo>
                  <a:lnTo>
                    <a:pt x="693" y="3"/>
                  </a:lnTo>
                  <a:lnTo>
                    <a:pt x="753" y="5"/>
                  </a:lnTo>
                  <a:close/>
                  <a:moveTo>
                    <a:pt x="511" y="5"/>
                  </a:moveTo>
                  <a:lnTo>
                    <a:pt x="382" y="5"/>
                  </a:lnTo>
                  <a:lnTo>
                    <a:pt x="382" y="3"/>
                  </a:lnTo>
                  <a:lnTo>
                    <a:pt x="402" y="3"/>
                  </a:lnTo>
                  <a:lnTo>
                    <a:pt x="402" y="0"/>
                  </a:lnTo>
                  <a:lnTo>
                    <a:pt x="511" y="0"/>
                  </a:lnTo>
                  <a:lnTo>
                    <a:pt x="511" y="5"/>
                  </a:lnTo>
                  <a:close/>
                  <a:moveTo>
                    <a:pt x="164" y="5"/>
                  </a:moveTo>
                  <a:lnTo>
                    <a:pt x="0" y="5"/>
                  </a:lnTo>
                  <a:lnTo>
                    <a:pt x="0" y="3"/>
                  </a:lnTo>
                  <a:lnTo>
                    <a:pt x="21" y="3"/>
                  </a:lnTo>
                  <a:lnTo>
                    <a:pt x="21" y="0"/>
                  </a:lnTo>
                  <a:lnTo>
                    <a:pt x="130" y="0"/>
                  </a:lnTo>
                  <a:lnTo>
                    <a:pt x="130" y="3"/>
                  </a:lnTo>
                  <a:lnTo>
                    <a:pt x="164" y="3"/>
                  </a:lnTo>
                  <a:lnTo>
                    <a:pt x="164" y="5"/>
                  </a:lnTo>
                  <a:close/>
                </a:path>
              </a:pathLst>
            </a:custGeom>
            <a:solidFill>
              <a:srgbClr val="214A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8" name="Freeform 34"/>
            <p:cNvSpPr>
              <a:spLocks noEditPoints="1"/>
            </p:cNvSpPr>
            <p:nvPr/>
          </p:nvSpPr>
          <p:spPr bwMode="auto">
            <a:xfrm>
              <a:off x="247" y="3708"/>
              <a:ext cx="712" cy="7"/>
            </a:xfrm>
            <a:custGeom>
              <a:avLst/>
              <a:gdLst>
                <a:gd name="T0" fmla="*/ 694 w 714"/>
                <a:gd name="T1" fmla="*/ 29 h 6"/>
                <a:gd name="T2" fmla="*/ 532 w 714"/>
                <a:gd name="T3" fmla="*/ 29 h 6"/>
                <a:gd name="T4" fmla="*/ 532 w 714"/>
                <a:gd name="T5" fmla="*/ 29 h 6"/>
                <a:gd name="T6" fmla="*/ 546 w 714"/>
                <a:gd name="T7" fmla="*/ 29 h 6"/>
                <a:gd name="T8" fmla="*/ 541 w 714"/>
                <a:gd name="T9" fmla="*/ 0 h 6"/>
                <a:gd name="T10" fmla="*/ 670 w 714"/>
                <a:gd name="T11" fmla="*/ 0 h 6"/>
                <a:gd name="T12" fmla="*/ 673 w 714"/>
                <a:gd name="T13" fmla="*/ 29 h 6"/>
                <a:gd name="T14" fmla="*/ 694 w 714"/>
                <a:gd name="T15" fmla="*/ 29 h 6"/>
                <a:gd name="T16" fmla="*/ 501 w 714"/>
                <a:gd name="T17" fmla="*/ 29 h 6"/>
                <a:gd name="T18" fmla="*/ 372 w 714"/>
                <a:gd name="T19" fmla="*/ 29 h 6"/>
                <a:gd name="T20" fmla="*/ 372 w 714"/>
                <a:gd name="T21" fmla="*/ 29 h 6"/>
                <a:gd name="T22" fmla="*/ 392 w 714"/>
                <a:gd name="T23" fmla="*/ 29 h 6"/>
                <a:gd name="T24" fmla="*/ 392 w 714"/>
                <a:gd name="T25" fmla="*/ 0 h 6"/>
                <a:gd name="T26" fmla="*/ 501 w 714"/>
                <a:gd name="T27" fmla="*/ 0 h 6"/>
                <a:gd name="T28" fmla="*/ 501 w 714"/>
                <a:gd name="T29" fmla="*/ 29 h 6"/>
                <a:gd name="T30" fmla="*/ 164 w 714"/>
                <a:gd name="T31" fmla="*/ 29 h 6"/>
                <a:gd name="T32" fmla="*/ 0 w 714"/>
                <a:gd name="T33" fmla="*/ 29 h 6"/>
                <a:gd name="T34" fmla="*/ 0 w 714"/>
                <a:gd name="T35" fmla="*/ 29 h 6"/>
                <a:gd name="T36" fmla="*/ 21 w 714"/>
                <a:gd name="T37" fmla="*/ 29 h 6"/>
                <a:gd name="T38" fmla="*/ 21 w 714"/>
                <a:gd name="T39" fmla="*/ 0 h 6"/>
                <a:gd name="T40" fmla="*/ 130 w 714"/>
                <a:gd name="T41" fmla="*/ 0 h 6"/>
                <a:gd name="T42" fmla="*/ 130 w 714"/>
                <a:gd name="T43" fmla="*/ 29 h 6"/>
                <a:gd name="T44" fmla="*/ 164 w 714"/>
                <a:gd name="T45" fmla="*/ 29 h 6"/>
                <a:gd name="T46" fmla="*/ 164 w 714"/>
                <a:gd name="T47" fmla="*/ 29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14" h="6">
                  <a:moveTo>
                    <a:pt x="714" y="6"/>
                  </a:moveTo>
                  <a:lnTo>
                    <a:pt x="550" y="6"/>
                  </a:lnTo>
                  <a:lnTo>
                    <a:pt x="566" y="6"/>
                  </a:lnTo>
                  <a:lnTo>
                    <a:pt x="561" y="0"/>
                  </a:lnTo>
                  <a:lnTo>
                    <a:pt x="690" y="0"/>
                  </a:lnTo>
                  <a:lnTo>
                    <a:pt x="693" y="6"/>
                  </a:lnTo>
                  <a:lnTo>
                    <a:pt x="714" y="6"/>
                  </a:lnTo>
                  <a:close/>
                  <a:moveTo>
                    <a:pt x="511" y="6"/>
                  </a:moveTo>
                  <a:lnTo>
                    <a:pt x="382" y="6"/>
                  </a:lnTo>
                  <a:lnTo>
                    <a:pt x="402" y="6"/>
                  </a:lnTo>
                  <a:lnTo>
                    <a:pt x="402" y="0"/>
                  </a:lnTo>
                  <a:lnTo>
                    <a:pt x="511" y="0"/>
                  </a:lnTo>
                  <a:lnTo>
                    <a:pt x="511" y="6"/>
                  </a:lnTo>
                  <a:close/>
                  <a:moveTo>
                    <a:pt x="164" y="6"/>
                  </a:moveTo>
                  <a:lnTo>
                    <a:pt x="0" y="6"/>
                  </a:lnTo>
                  <a:lnTo>
                    <a:pt x="21" y="6"/>
                  </a:lnTo>
                  <a:lnTo>
                    <a:pt x="21" y="0"/>
                  </a:lnTo>
                  <a:lnTo>
                    <a:pt x="130" y="0"/>
                  </a:lnTo>
                  <a:lnTo>
                    <a:pt x="130" y="6"/>
                  </a:lnTo>
                  <a:lnTo>
                    <a:pt x="164" y="6"/>
                  </a:lnTo>
                  <a:close/>
                </a:path>
              </a:pathLst>
            </a:custGeom>
            <a:solidFill>
              <a:srgbClr val="214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9" name="Freeform 35"/>
            <p:cNvSpPr>
              <a:spLocks noEditPoints="1"/>
            </p:cNvSpPr>
            <p:nvPr/>
          </p:nvSpPr>
          <p:spPr bwMode="auto">
            <a:xfrm>
              <a:off x="267" y="3708"/>
              <a:ext cx="669" cy="5"/>
            </a:xfrm>
            <a:custGeom>
              <a:avLst/>
              <a:gdLst>
                <a:gd name="T0" fmla="*/ 669 w 669"/>
                <a:gd name="T1" fmla="*/ 5 h 5"/>
                <a:gd name="T2" fmla="*/ 542 w 669"/>
                <a:gd name="T3" fmla="*/ 5 h 5"/>
                <a:gd name="T4" fmla="*/ 540 w 669"/>
                <a:gd name="T5" fmla="*/ 0 h 5"/>
                <a:gd name="T6" fmla="*/ 667 w 669"/>
                <a:gd name="T7" fmla="*/ 0 h 5"/>
                <a:gd name="T8" fmla="*/ 669 w 669"/>
                <a:gd name="T9" fmla="*/ 5 h 5"/>
                <a:gd name="T10" fmla="*/ 490 w 669"/>
                <a:gd name="T11" fmla="*/ 5 h 5"/>
                <a:gd name="T12" fmla="*/ 381 w 669"/>
                <a:gd name="T13" fmla="*/ 5 h 5"/>
                <a:gd name="T14" fmla="*/ 381 w 669"/>
                <a:gd name="T15" fmla="*/ 0 h 5"/>
                <a:gd name="T16" fmla="*/ 490 w 669"/>
                <a:gd name="T17" fmla="*/ 0 h 5"/>
                <a:gd name="T18" fmla="*/ 490 w 669"/>
                <a:gd name="T19" fmla="*/ 5 h 5"/>
                <a:gd name="T20" fmla="*/ 109 w 669"/>
                <a:gd name="T21" fmla="*/ 5 h 5"/>
                <a:gd name="T22" fmla="*/ 0 w 669"/>
                <a:gd name="T23" fmla="*/ 5 h 5"/>
                <a:gd name="T24" fmla="*/ 0 w 669"/>
                <a:gd name="T25" fmla="*/ 0 h 5"/>
                <a:gd name="T26" fmla="*/ 109 w 669"/>
                <a:gd name="T27" fmla="*/ 0 h 5"/>
                <a:gd name="T28" fmla="*/ 109 w 669"/>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9" h="5">
                  <a:moveTo>
                    <a:pt x="669" y="5"/>
                  </a:moveTo>
                  <a:lnTo>
                    <a:pt x="542" y="5"/>
                  </a:lnTo>
                  <a:lnTo>
                    <a:pt x="540" y="0"/>
                  </a:lnTo>
                  <a:lnTo>
                    <a:pt x="667" y="0"/>
                  </a:lnTo>
                  <a:lnTo>
                    <a:pt x="669"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44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0" name="Freeform 36"/>
            <p:cNvSpPr>
              <a:spLocks noEditPoints="1"/>
            </p:cNvSpPr>
            <p:nvPr/>
          </p:nvSpPr>
          <p:spPr bwMode="auto">
            <a:xfrm>
              <a:off x="267" y="3703"/>
              <a:ext cx="669" cy="5"/>
            </a:xfrm>
            <a:custGeom>
              <a:avLst/>
              <a:gdLst>
                <a:gd name="T0" fmla="*/ 669 w 669"/>
                <a:gd name="T1" fmla="*/ 5 h 5"/>
                <a:gd name="T2" fmla="*/ 540 w 669"/>
                <a:gd name="T3" fmla="*/ 5 h 5"/>
                <a:gd name="T4" fmla="*/ 537 w 669"/>
                <a:gd name="T5" fmla="*/ 0 h 5"/>
                <a:gd name="T6" fmla="*/ 664 w 669"/>
                <a:gd name="T7" fmla="*/ 0 h 5"/>
                <a:gd name="T8" fmla="*/ 664 w 669"/>
                <a:gd name="T9" fmla="*/ 3 h 5"/>
                <a:gd name="T10" fmla="*/ 669 w 669"/>
                <a:gd name="T11" fmla="*/ 5 h 5"/>
                <a:gd name="T12" fmla="*/ 490 w 669"/>
                <a:gd name="T13" fmla="*/ 5 h 5"/>
                <a:gd name="T14" fmla="*/ 381 w 669"/>
                <a:gd name="T15" fmla="*/ 5 h 5"/>
                <a:gd name="T16" fmla="*/ 381 w 669"/>
                <a:gd name="T17" fmla="*/ 0 h 5"/>
                <a:gd name="T18" fmla="*/ 490 w 669"/>
                <a:gd name="T19" fmla="*/ 0 h 5"/>
                <a:gd name="T20" fmla="*/ 490 w 669"/>
                <a:gd name="T21" fmla="*/ 5 h 5"/>
                <a:gd name="T22" fmla="*/ 109 w 669"/>
                <a:gd name="T23" fmla="*/ 5 h 5"/>
                <a:gd name="T24" fmla="*/ 0 w 669"/>
                <a:gd name="T25" fmla="*/ 5 h 5"/>
                <a:gd name="T26" fmla="*/ 0 w 669"/>
                <a:gd name="T27" fmla="*/ 0 h 5"/>
                <a:gd name="T28" fmla="*/ 109 w 669"/>
                <a:gd name="T29" fmla="*/ 0 h 5"/>
                <a:gd name="T30" fmla="*/ 109 w 669"/>
                <a:gd name="T31" fmla="*/ 5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9" h="5">
                  <a:moveTo>
                    <a:pt x="669" y="5"/>
                  </a:moveTo>
                  <a:lnTo>
                    <a:pt x="540" y="5"/>
                  </a:lnTo>
                  <a:lnTo>
                    <a:pt x="537" y="0"/>
                  </a:lnTo>
                  <a:lnTo>
                    <a:pt x="664" y="0"/>
                  </a:lnTo>
                  <a:lnTo>
                    <a:pt x="664" y="3"/>
                  </a:lnTo>
                  <a:lnTo>
                    <a:pt x="669"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34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1" name="Freeform 37"/>
            <p:cNvSpPr>
              <a:spLocks noEditPoints="1"/>
            </p:cNvSpPr>
            <p:nvPr/>
          </p:nvSpPr>
          <p:spPr bwMode="auto">
            <a:xfrm>
              <a:off x="267" y="3701"/>
              <a:ext cx="667" cy="7"/>
            </a:xfrm>
            <a:custGeom>
              <a:avLst/>
              <a:gdLst>
                <a:gd name="T0" fmla="*/ 667 w 667"/>
                <a:gd name="T1" fmla="*/ 151 h 5"/>
                <a:gd name="T2" fmla="*/ 540 w 667"/>
                <a:gd name="T3" fmla="*/ 151 h 5"/>
                <a:gd name="T4" fmla="*/ 534 w 667"/>
                <a:gd name="T5" fmla="*/ 0 h 5"/>
                <a:gd name="T6" fmla="*/ 662 w 667"/>
                <a:gd name="T7" fmla="*/ 0 h 5"/>
                <a:gd name="T8" fmla="*/ 664 w 667"/>
                <a:gd name="T9" fmla="*/ 151 h 5"/>
                <a:gd name="T10" fmla="*/ 667 w 667"/>
                <a:gd name="T11" fmla="*/ 151 h 5"/>
                <a:gd name="T12" fmla="*/ 490 w 667"/>
                <a:gd name="T13" fmla="*/ 151 h 5"/>
                <a:gd name="T14" fmla="*/ 381 w 667"/>
                <a:gd name="T15" fmla="*/ 151 h 5"/>
                <a:gd name="T16" fmla="*/ 381 w 667"/>
                <a:gd name="T17" fmla="*/ 0 h 5"/>
                <a:gd name="T18" fmla="*/ 490 w 667"/>
                <a:gd name="T19" fmla="*/ 0 h 5"/>
                <a:gd name="T20" fmla="*/ 490 w 667"/>
                <a:gd name="T21" fmla="*/ 151 h 5"/>
                <a:gd name="T22" fmla="*/ 109 w 667"/>
                <a:gd name="T23" fmla="*/ 151 h 5"/>
                <a:gd name="T24" fmla="*/ 0 w 667"/>
                <a:gd name="T25" fmla="*/ 151 h 5"/>
                <a:gd name="T26" fmla="*/ 0 w 667"/>
                <a:gd name="T27" fmla="*/ 0 h 5"/>
                <a:gd name="T28" fmla="*/ 109 w 667"/>
                <a:gd name="T29" fmla="*/ 0 h 5"/>
                <a:gd name="T30" fmla="*/ 109 w 667"/>
                <a:gd name="T31" fmla="*/ 151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7" h="5">
                  <a:moveTo>
                    <a:pt x="667" y="5"/>
                  </a:moveTo>
                  <a:lnTo>
                    <a:pt x="540" y="5"/>
                  </a:lnTo>
                  <a:lnTo>
                    <a:pt x="534" y="0"/>
                  </a:lnTo>
                  <a:lnTo>
                    <a:pt x="662" y="0"/>
                  </a:lnTo>
                  <a:lnTo>
                    <a:pt x="664" y="5"/>
                  </a:lnTo>
                  <a:lnTo>
                    <a:pt x="667"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34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2" name="Freeform 38"/>
            <p:cNvSpPr>
              <a:spLocks noEditPoints="1"/>
            </p:cNvSpPr>
            <p:nvPr/>
          </p:nvSpPr>
          <p:spPr bwMode="auto">
            <a:xfrm>
              <a:off x="267" y="3698"/>
              <a:ext cx="664" cy="5"/>
            </a:xfrm>
            <a:custGeom>
              <a:avLst/>
              <a:gdLst>
                <a:gd name="T0" fmla="*/ 664 w 664"/>
                <a:gd name="T1" fmla="*/ 5 h 5"/>
                <a:gd name="T2" fmla="*/ 537 w 664"/>
                <a:gd name="T3" fmla="*/ 5 h 5"/>
                <a:gd name="T4" fmla="*/ 532 w 664"/>
                <a:gd name="T5" fmla="*/ 0 h 5"/>
                <a:gd name="T6" fmla="*/ 659 w 664"/>
                <a:gd name="T7" fmla="*/ 0 h 5"/>
                <a:gd name="T8" fmla="*/ 664 w 664"/>
                <a:gd name="T9" fmla="*/ 5 h 5"/>
                <a:gd name="T10" fmla="*/ 490 w 664"/>
                <a:gd name="T11" fmla="*/ 5 h 5"/>
                <a:gd name="T12" fmla="*/ 381 w 664"/>
                <a:gd name="T13" fmla="*/ 5 h 5"/>
                <a:gd name="T14" fmla="*/ 381 w 664"/>
                <a:gd name="T15" fmla="*/ 0 h 5"/>
                <a:gd name="T16" fmla="*/ 490 w 664"/>
                <a:gd name="T17" fmla="*/ 0 h 5"/>
                <a:gd name="T18" fmla="*/ 490 w 664"/>
                <a:gd name="T19" fmla="*/ 5 h 5"/>
                <a:gd name="T20" fmla="*/ 109 w 664"/>
                <a:gd name="T21" fmla="*/ 5 h 5"/>
                <a:gd name="T22" fmla="*/ 0 w 664"/>
                <a:gd name="T23" fmla="*/ 5 h 5"/>
                <a:gd name="T24" fmla="*/ 0 w 664"/>
                <a:gd name="T25" fmla="*/ 0 h 5"/>
                <a:gd name="T26" fmla="*/ 109 w 664"/>
                <a:gd name="T27" fmla="*/ 0 h 5"/>
                <a:gd name="T28" fmla="*/ 109 w 66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4" h="5">
                  <a:moveTo>
                    <a:pt x="664" y="5"/>
                  </a:moveTo>
                  <a:lnTo>
                    <a:pt x="537" y="5"/>
                  </a:lnTo>
                  <a:lnTo>
                    <a:pt x="532" y="0"/>
                  </a:lnTo>
                  <a:lnTo>
                    <a:pt x="659" y="0"/>
                  </a:lnTo>
                  <a:lnTo>
                    <a:pt x="664"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64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3" name="Freeform 39"/>
            <p:cNvSpPr>
              <a:spLocks noEditPoints="1"/>
            </p:cNvSpPr>
            <p:nvPr/>
          </p:nvSpPr>
          <p:spPr bwMode="auto">
            <a:xfrm>
              <a:off x="267" y="3696"/>
              <a:ext cx="662" cy="5"/>
            </a:xfrm>
            <a:custGeom>
              <a:avLst/>
              <a:gdLst>
                <a:gd name="T0" fmla="*/ 662 w 662"/>
                <a:gd name="T1" fmla="*/ 3 h 6"/>
                <a:gd name="T2" fmla="*/ 534 w 662"/>
                <a:gd name="T3" fmla="*/ 3 h 6"/>
                <a:gd name="T4" fmla="*/ 529 w 662"/>
                <a:gd name="T5" fmla="*/ 0 h 6"/>
                <a:gd name="T6" fmla="*/ 656 w 662"/>
                <a:gd name="T7" fmla="*/ 0 h 6"/>
                <a:gd name="T8" fmla="*/ 662 w 662"/>
                <a:gd name="T9" fmla="*/ 3 h 6"/>
                <a:gd name="T10" fmla="*/ 490 w 662"/>
                <a:gd name="T11" fmla="*/ 3 h 6"/>
                <a:gd name="T12" fmla="*/ 381 w 662"/>
                <a:gd name="T13" fmla="*/ 3 h 6"/>
                <a:gd name="T14" fmla="*/ 381 w 662"/>
                <a:gd name="T15" fmla="*/ 0 h 6"/>
                <a:gd name="T16" fmla="*/ 490 w 662"/>
                <a:gd name="T17" fmla="*/ 0 h 6"/>
                <a:gd name="T18" fmla="*/ 490 w 662"/>
                <a:gd name="T19" fmla="*/ 3 h 6"/>
                <a:gd name="T20" fmla="*/ 109 w 662"/>
                <a:gd name="T21" fmla="*/ 3 h 6"/>
                <a:gd name="T22" fmla="*/ 0 w 662"/>
                <a:gd name="T23" fmla="*/ 3 h 6"/>
                <a:gd name="T24" fmla="*/ 0 w 662"/>
                <a:gd name="T25" fmla="*/ 0 h 6"/>
                <a:gd name="T26" fmla="*/ 109 w 662"/>
                <a:gd name="T27" fmla="*/ 0 h 6"/>
                <a:gd name="T28" fmla="*/ 109 w 662"/>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2" h="6">
                  <a:moveTo>
                    <a:pt x="662" y="6"/>
                  </a:moveTo>
                  <a:lnTo>
                    <a:pt x="534" y="6"/>
                  </a:lnTo>
                  <a:lnTo>
                    <a:pt x="529" y="0"/>
                  </a:lnTo>
                  <a:lnTo>
                    <a:pt x="656" y="0"/>
                  </a:lnTo>
                  <a:lnTo>
                    <a:pt x="662"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264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4" name="Freeform 40"/>
            <p:cNvSpPr>
              <a:spLocks noEditPoints="1"/>
            </p:cNvSpPr>
            <p:nvPr/>
          </p:nvSpPr>
          <p:spPr bwMode="auto">
            <a:xfrm>
              <a:off x="267" y="3694"/>
              <a:ext cx="660" cy="5"/>
            </a:xfrm>
            <a:custGeom>
              <a:avLst/>
              <a:gdLst>
                <a:gd name="T0" fmla="*/ 669 w 659"/>
                <a:gd name="T1" fmla="*/ 5 h 5"/>
                <a:gd name="T2" fmla="*/ 542 w 659"/>
                <a:gd name="T3" fmla="*/ 5 h 5"/>
                <a:gd name="T4" fmla="*/ 539 w 659"/>
                <a:gd name="T5" fmla="*/ 0 h 5"/>
                <a:gd name="T6" fmla="*/ 666 w 659"/>
                <a:gd name="T7" fmla="*/ 0 h 5"/>
                <a:gd name="T8" fmla="*/ 669 w 659"/>
                <a:gd name="T9" fmla="*/ 5 h 5"/>
                <a:gd name="T10" fmla="*/ 500 w 659"/>
                <a:gd name="T11" fmla="*/ 5 h 5"/>
                <a:gd name="T12" fmla="*/ 391 w 659"/>
                <a:gd name="T13" fmla="*/ 5 h 5"/>
                <a:gd name="T14" fmla="*/ 391 w 659"/>
                <a:gd name="T15" fmla="*/ 0 h 5"/>
                <a:gd name="T16" fmla="*/ 500 w 659"/>
                <a:gd name="T17" fmla="*/ 0 h 5"/>
                <a:gd name="T18" fmla="*/ 500 w 659"/>
                <a:gd name="T19" fmla="*/ 5 h 5"/>
                <a:gd name="T20" fmla="*/ 109 w 659"/>
                <a:gd name="T21" fmla="*/ 5 h 5"/>
                <a:gd name="T22" fmla="*/ 0 w 659"/>
                <a:gd name="T23" fmla="*/ 5 h 5"/>
                <a:gd name="T24" fmla="*/ 0 w 659"/>
                <a:gd name="T25" fmla="*/ 0 h 5"/>
                <a:gd name="T26" fmla="*/ 109 w 659"/>
                <a:gd name="T27" fmla="*/ 0 h 5"/>
                <a:gd name="T28" fmla="*/ 109 w 659"/>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9" h="5">
                  <a:moveTo>
                    <a:pt x="659" y="5"/>
                  </a:moveTo>
                  <a:lnTo>
                    <a:pt x="532" y="5"/>
                  </a:lnTo>
                  <a:lnTo>
                    <a:pt x="529" y="0"/>
                  </a:lnTo>
                  <a:lnTo>
                    <a:pt x="656" y="0"/>
                  </a:lnTo>
                  <a:lnTo>
                    <a:pt x="659"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850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5" name="Freeform 41"/>
            <p:cNvSpPr>
              <a:spLocks noEditPoints="1"/>
            </p:cNvSpPr>
            <p:nvPr/>
          </p:nvSpPr>
          <p:spPr bwMode="auto">
            <a:xfrm>
              <a:off x="267" y="3691"/>
              <a:ext cx="655" cy="5"/>
            </a:xfrm>
            <a:custGeom>
              <a:avLst/>
              <a:gdLst>
                <a:gd name="T0" fmla="*/ 646 w 656"/>
                <a:gd name="T1" fmla="*/ 5 h 5"/>
                <a:gd name="T2" fmla="*/ 519 w 656"/>
                <a:gd name="T3" fmla="*/ 5 h 5"/>
                <a:gd name="T4" fmla="*/ 517 w 656"/>
                <a:gd name="T5" fmla="*/ 0 h 5"/>
                <a:gd name="T6" fmla="*/ 644 w 656"/>
                <a:gd name="T7" fmla="*/ 0 h 5"/>
                <a:gd name="T8" fmla="*/ 646 w 656"/>
                <a:gd name="T9" fmla="*/ 5 h 5"/>
                <a:gd name="T10" fmla="*/ 480 w 656"/>
                <a:gd name="T11" fmla="*/ 5 h 5"/>
                <a:gd name="T12" fmla="*/ 371 w 656"/>
                <a:gd name="T13" fmla="*/ 5 h 5"/>
                <a:gd name="T14" fmla="*/ 371 w 656"/>
                <a:gd name="T15" fmla="*/ 0 h 5"/>
                <a:gd name="T16" fmla="*/ 480 w 656"/>
                <a:gd name="T17" fmla="*/ 0 h 5"/>
                <a:gd name="T18" fmla="*/ 480 w 656"/>
                <a:gd name="T19" fmla="*/ 5 h 5"/>
                <a:gd name="T20" fmla="*/ 109 w 656"/>
                <a:gd name="T21" fmla="*/ 5 h 5"/>
                <a:gd name="T22" fmla="*/ 0 w 656"/>
                <a:gd name="T23" fmla="*/ 5 h 5"/>
                <a:gd name="T24" fmla="*/ 0 w 656"/>
                <a:gd name="T25" fmla="*/ 0 h 5"/>
                <a:gd name="T26" fmla="*/ 109 w 656"/>
                <a:gd name="T27" fmla="*/ 0 h 5"/>
                <a:gd name="T28" fmla="*/ 109 w 656"/>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6" h="5">
                  <a:moveTo>
                    <a:pt x="656" y="5"/>
                  </a:moveTo>
                  <a:lnTo>
                    <a:pt x="529" y="5"/>
                  </a:lnTo>
                  <a:lnTo>
                    <a:pt x="527" y="0"/>
                  </a:lnTo>
                  <a:lnTo>
                    <a:pt x="654" y="0"/>
                  </a:lnTo>
                  <a:lnTo>
                    <a:pt x="656"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850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6" name="Freeform 42"/>
            <p:cNvSpPr>
              <a:spLocks noEditPoints="1"/>
            </p:cNvSpPr>
            <p:nvPr/>
          </p:nvSpPr>
          <p:spPr bwMode="auto">
            <a:xfrm>
              <a:off x="267" y="3689"/>
              <a:ext cx="655" cy="5"/>
            </a:xfrm>
            <a:custGeom>
              <a:avLst/>
              <a:gdLst>
                <a:gd name="T0" fmla="*/ 646 w 656"/>
                <a:gd name="T1" fmla="*/ 5 h 5"/>
                <a:gd name="T2" fmla="*/ 519 w 656"/>
                <a:gd name="T3" fmla="*/ 5 h 5"/>
                <a:gd name="T4" fmla="*/ 514 w 656"/>
                <a:gd name="T5" fmla="*/ 0 h 5"/>
                <a:gd name="T6" fmla="*/ 641 w 656"/>
                <a:gd name="T7" fmla="*/ 0 h 5"/>
                <a:gd name="T8" fmla="*/ 646 w 656"/>
                <a:gd name="T9" fmla="*/ 5 h 5"/>
                <a:gd name="T10" fmla="*/ 480 w 656"/>
                <a:gd name="T11" fmla="*/ 5 h 5"/>
                <a:gd name="T12" fmla="*/ 371 w 656"/>
                <a:gd name="T13" fmla="*/ 5 h 5"/>
                <a:gd name="T14" fmla="*/ 371 w 656"/>
                <a:gd name="T15" fmla="*/ 0 h 5"/>
                <a:gd name="T16" fmla="*/ 480 w 656"/>
                <a:gd name="T17" fmla="*/ 0 h 5"/>
                <a:gd name="T18" fmla="*/ 480 w 656"/>
                <a:gd name="T19" fmla="*/ 5 h 5"/>
                <a:gd name="T20" fmla="*/ 109 w 656"/>
                <a:gd name="T21" fmla="*/ 5 h 5"/>
                <a:gd name="T22" fmla="*/ 0 w 656"/>
                <a:gd name="T23" fmla="*/ 5 h 5"/>
                <a:gd name="T24" fmla="*/ 0 w 656"/>
                <a:gd name="T25" fmla="*/ 0 h 5"/>
                <a:gd name="T26" fmla="*/ 109 w 656"/>
                <a:gd name="T27" fmla="*/ 0 h 5"/>
                <a:gd name="T28" fmla="*/ 109 w 656"/>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6" h="5">
                  <a:moveTo>
                    <a:pt x="656" y="5"/>
                  </a:moveTo>
                  <a:lnTo>
                    <a:pt x="529" y="5"/>
                  </a:lnTo>
                  <a:lnTo>
                    <a:pt x="524" y="0"/>
                  </a:lnTo>
                  <a:lnTo>
                    <a:pt x="651" y="0"/>
                  </a:lnTo>
                  <a:lnTo>
                    <a:pt x="656"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75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7" name="Freeform 43"/>
            <p:cNvSpPr>
              <a:spLocks noEditPoints="1"/>
            </p:cNvSpPr>
            <p:nvPr/>
          </p:nvSpPr>
          <p:spPr bwMode="auto">
            <a:xfrm>
              <a:off x="267" y="3687"/>
              <a:ext cx="653" cy="5"/>
            </a:xfrm>
            <a:custGeom>
              <a:avLst/>
              <a:gdLst>
                <a:gd name="T0" fmla="*/ 644 w 654"/>
                <a:gd name="T1" fmla="*/ 5 h 5"/>
                <a:gd name="T2" fmla="*/ 517 w 654"/>
                <a:gd name="T3" fmla="*/ 5 h 5"/>
                <a:gd name="T4" fmla="*/ 511 w 654"/>
                <a:gd name="T5" fmla="*/ 0 h 5"/>
                <a:gd name="T6" fmla="*/ 639 w 654"/>
                <a:gd name="T7" fmla="*/ 0 h 5"/>
                <a:gd name="T8" fmla="*/ 644 w 654"/>
                <a:gd name="T9" fmla="*/ 5 h 5"/>
                <a:gd name="T10" fmla="*/ 480 w 654"/>
                <a:gd name="T11" fmla="*/ 5 h 5"/>
                <a:gd name="T12" fmla="*/ 371 w 654"/>
                <a:gd name="T13" fmla="*/ 5 h 5"/>
                <a:gd name="T14" fmla="*/ 371 w 654"/>
                <a:gd name="T15" fmla="*/ 0 h 5"/>
                <a:gd name="T16" fmla="*/ 480 w 654"/>
                <a:gd name="T17" fmla="*/ 0 h 5"/>
                <a:gd name="T18" fmla="*/ 480 w 654"/>
                <a:gd name="T19" fmla="*/ 5 h 5"/>
                <a:gd name="T20" fmla="*/ 109 w 654"/>
                <a:gd name="T21" fmla="*/ 5 h 5"/>
                <a:gd name="T22" fmla="*/ 0 w 654"/>
                <a:gd name="T23" fmla="*/ 5 h 5"/>
                <a:gd name="T24" fmla="*/ 0 w 654"/>
                <a:gd name="T25" fmla="*/ 0 h 5"/>
                <a:gd name="T26" fmla="*/ 109 w 654"/>
                <a:gd name="T27" fmla="*/ 0 h 5"/>
                <a:gd name="T28" fmla="*/ 109 w 65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4" h="5">
                  <a:moveTo>
                    <a:pt x="654" y="5"/>
                  </a:moveTo>
                  <a:lnTo>
                    <a:pt x="527" y="5"/>
                  </a:lnTo>
                  <a:lnTo>
                    <a:pt x="521" y="0"/>
                  </a:lnTo>
                  <a:lnTo>
                    <a:pt x="649" y="0"/>
                  </a:lnTo>
                  <a:lnTo>
                    <a:pt x="654"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B5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8" name="Freeform 44"/>
            <p:cNvSpPr>
              <a:spLocks noEditPoints="1"/>
            </p:cNvSpPr>
            <p:nvPr/>
          </p:nvSpPr>
          <p:spPr bwMode="auto">
            <a:xfrm>
              <a:off x="267" y="3682"/>
              <a:ext cx="651" cy="7"/>
            </a:xfrm>
            <a:custGeom>
              <a:avLst/>
              <a:gdLst>
                <a:gd name="T0" fmla="*/ 651 w 651"/>
                <a:gd name="T1" fmla="*/ 29 h 6"/>
                <a:gd name="T2" fmla="*/ 524 w 651"/>
                <a:gd name="T3" fmla="*/ 29 h 6"/>
                <a:gd name="T4" fmla="*/ 519 w 651"/>
                <a:gd name="T5" fmla="*/ 0 h 6"/>
                <a:gd name="T6" fmla="*/ 646 w 651"/>
                <a:gd name="T7" fmla="*/ 0 h 6"/>
                <a:gd name="T8" fmla="*/ 651 w 651"/>
                <a:gd name="T9" fmla="*/ 29 h 6"/>
                <a:gd name="T10" fmla="*/ 490 w 651"/>
                <a:gd name="T11" fmla="*/ 29 h 6"/>
                <a:gd name="T12" fmla="*/ 381 w 651"/>
                <a:gd name="T13" fmla="*/ 29 h 6"/>
                <a:gd name="T14" fmla="*/ 381 w 651"/>
                <a:gd name="T15" fmla="*/ 0 h 6"/>
                <a:gd name="T16" fmla="*/ 490 w 651"/>
                <a:gd name="T17" fmla="*/ 0 h 6"/>
                <a:gd name="T18" fmla="*/ 490 w 651"/>
                <a:gd name="T19" fmla="*/ 29 h 6"/>
                <a:gd name="T20" fmla="*/ 109 w 651"/>
                <a:gd name="T21" fmla="*/ 29 h 6"/>
                <a:gd name="T22" fmla="*/ 0 w 651"/>
                <a:gd name="T23" fmla="*/ 29 h 6"/>
                <a:gd name="T24" fmla="*/ 0 w 651"/>
                <a:gd name="T25" fmla="*/ 0 h 6"/>
                <a:gd name="T26" fmla="*/ 109 w 651"/>
                <a:gd name="T27" fmla="*/ 0 h 6"/>
                <a:gd name="T28" fmla="*/ 109 w 651"/>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1" h="6">
                  <a:moveTo>
                    <a:pt x="651" y="6"/>
                  </a:moveTo>
                  <a:lnTo>
                    <a:pt x="524" y="6"/>
                  </a:lnTo>
                  <a:lnTo>
                    <a:pt x="519" y="0"/>
                  </a:lnTo>
                  <a:lnTo>
                    <a:pt x="646" y="0"/>
                  </a:lnTo>
                  <a:lnTo>
                    <a:pt x="651"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2A5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69" name="Freeform 45"/>
            <p:cNvSpPr>
              <a:spLocks noEditPoints="1"/>
            </p:cNvSpPr>
            <p:nvPr/>
          </p:nvSpPr>
          <p:spPr bwMode="auto">
            <a:xfrm>
              <a:off x="267" y="3682"/>
              <a:ext cx="648" cy="5"/>
            </a:xfrm>
            <a:custGeom>
              <a:avLst/>
              <a:gdLst>
                <a:gd name="T0" fmla="*/ 639 w 649"/>
                <a:gd name="T1" fmla="*/ 5 h 5"/>
                <a:gd name="T2" fmla="*/ 511 w 649"/>
                <a:gd name="T3" fmla="*/ 5 h 5"/>
                <a:gd name="T4" fmla="*/ 509 w 649"/>
                <a:gd name="T5" fmla="*/ 0 h 5"/>
                <a:gd name="T6" fmla="*/ 633 w 649"/>
                <a:gd name="T7" fmla="*/ 0 h 5"/>
                <a:gd name="T8" fmla="*/ 639 w 649"/>
                <a:gd name="T9" fmla="*/ 5 h 5"/>
                <a:gd name="T10" fmla="*/ 480 w 649"/>
                <a:gd name="T11" fmla="*/ 5 h 5"/>
                <a:gd name="T12" fmla="*/ 371 w 649"/>
                <a:gd name="T13" fmla="*/ 5 h 5"/>
                <a:gd name="T14" fmla="*/ 371 w 649"/>
                <a:gd name="T15" fmla="*/ 0 h 5"/>
                <a:gd name="T16" fmla="*/ 480 w 649"/>
                <a:gd name="T17" fmla="*/ 0 h 5"/>
                <a:gd name="T18" fmla="*/ 480 w 649"/>
                <a:gd name="T19" fmla="*/ 5 h 5"/>
                <a:gd name="T20" fmla="*/ 109 w 649"/>
                <a:gd name="T21" fmla="*/ 5 h 5"/>
                <a:gd name="T22" fmla="*/ 0 w 649"/>
                <a:gd name="T23" fmla="*/ 5 h 5"/>
                <a:gd name="T24" fmla="*/ 0 w 649"/>
                <a:gd name="T25" fmla="*/ 0 h 5"/>
                <a:gd name="T26" fmla="*/ 109 w 649"/>
                <a:gd name="T27" fmla="*/ 0 h 5"/>
                <a:gd name="T28" fmla="*/ 109 w 649"/>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9" h="5">
                  <a:moveTo>
                    <a:pt x="649" y="5"/>
                  </a:moveTo>
                  <a:lnTo>
                    <a:pt x="521" y="5"/>
                  </a:lnTo>
                  <a:lnTo>
                    <a:pt x="519" y="0"/>
                  </a:lnTo>
                  <a:lnTo>
                    <a:pt x="643" y="0"/>
                  </a:lnTo>
                  <a:lnTo>
                    <a:pt x="649"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E5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0" name="Freeform 46"/>
            <p:cNvSpPr>
              <a:spLocks noEditPoints="1"/>
            </p:cNvSpPr>
            <p:nvPr/>
          </p:nvSpPr>
          <p:spPr bwMode="auto">
            <a:xfrm>
              <a:off x="267" y="3677"/>
              <a:ext cx="646" cy="5"/>
            </a:xfrm>
            <a:custGeom>
              <a:avLst/>
              <a:gdLst>
                <a:gd name="T0" fmla="*/ 646 w 646"/>
                <a:gd name="T1" fmla="*/ 5 h 5"/>
                <a:gd name="T2" fmla="*/ 519 w 646"/>
                <a:gd name="T3" fmla="*/ 5 h 5"/>
                <a:gd name="T4" fmla="*/ 516 w 646"/>
                <a:gd name="T5" fmla="*/ 0 h 5"/>
                <a:gd name="T6" fmla="*/ 641 w 646"/>
                <a:gd name="T7" fmla="*/ 0 h 5"/>
                <a:gd name="T8" fmla="*/ 646 w 646"/>
                <a:gd name="T9" fmla="*/ 5 h 5"/>
                <a:gd name="T10" fmla="*/ 490 w 646"/>
                <a:gd name="T11" fmla="*/ 5 h 5"/>
                <a:gd name="T12" fmla="*/ 381 w 646"/>
                <a:gd name="T13" fmla="*/ 5 h 5"/>
                <a:gd name="T14" fmla="*/ 381 w 646"/>
                <a:gd name="T15" fmla="*/ 0 h 5"/>
                <a:gd name="T16" fmla="*/ 490 w 646"/>
                <a:gd name="T17" fmla="*/ 0 h 5"/>
                <a:gd name="T18" fmla="*/ 490 w 646"/>
                <a:gd name="T19" fmla="*/ 5 h 5"/>
                <a:gd name="T20" fmla="*/ 109 w 646"/>
                <a:gd name="T21" fmla="*/ 5 h 5"/>
                <a:gd name="T22" fmla="*/ 0 w 646"/>
                <a:gd name="T23" fmla="*/ 5 h 5"/>
                <a:gd name="T24" fmla="*/ 0 w 646"/>
                <a:gd name="T25" fmla="*/ 0 h 5"/>
                <a:gd name="T26" fmla="*/ 109 w 646"/>
                <a:gd name="T27" fmla="*/ 0 h 5"/>
                <a:gd name="T28" fmla="*/ 109 w 646"/>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6" h="5">
                  <a:moveTo>
                    <a:pt x="646" y="5"/>
                  </a:moveTo>
                  <a:lnTo>
                    <a:pt x="519" y="5"/>
                  </a:lnTo>
                  <a:lnTo>
                    <a:pt x="516" y="0"/>
                  </a:lnTo>
                  <a:lnTo>
                    <a:pt x="641" y="0"/>
                  </a:lnTo>
                  <a:lnTo>
                    <a:pt x="646"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D54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1" name="Freeform 47"/>
            <p:cNvSpPr>
              <a:spLocks noEditPoints="1"/>
            </p:cNvSpPr>
            <p:nvPr/>
          </p:nvSpPr>
          <p:spPr bwMode="auto">
            <a:xfrm>
              <a:off x="267" y="3675"/>
              <a:ext cx="644" cy="7"/>
            </a:xfrm>
            <a:custGeom>
              <a:avLst/>
              <a:gdLst>
                <a:gd name="T0" fmla="*/ 653 w 643"/>
                <a:gd name="T1" fmla="*/ 151 h 5"/>
                <a:gd name="T2" fmla="*/ 529 w 643"/>
                <a:gd name="T3" fmla="*/ 151 h 5"/>
                <a:gd name="T4" fmla="*/ 524 w 643"/>
                <a:gd name="T5" fmla="*/ 0 h 5"/>
                <a:gd name="T6" fmla="*/ 651 w 643"/>
                <a:gd name="T7" fmla="*/ 0 h 5"/>
                <a:gd name="T8" fmla="*/ 653 w 643"/>
                <a:gd name="T9" fmla="*/ 151 h 5"/>
                <a:gd name="T10" fmla="*/ 500 w 643"/>
                <a:gd name="T11" fmla="*/ 151 h 5"/>
                <a:gd name="T12" fmla="*/ 391 w 643"/>
                <a:gd name="T13" fmla="*/ 151 h 5"/>
                <a:gd name="T14" fmla="*/ 391 w 643"/>
                <a:gd name="T15" fmla="*/ 0 h 5"/>
                <a:gd name="T16" fmla="*/ 500 w 643"/>
                <a:gd name="T17" fmla="*/ 0 h 5"/>
                <a:gd name="T18" fmla="*/ 500 w 643"/>
                <a:gd name="T19" fmla="*/ 151 h 5"/>
                <a:gd name="T20" fmla="*/ 109 w 643"/>
                <a:gd name="T21" fmla="*/ 151 h 5"/>
                <a:gd name="T22" fmla="*/ 0 w 643"/>
                <a:gd name="T23" fmla="*/ 151 h 5"/>
                <a:gd name="T24" fmla="*/ 0 w 643"/>
                <a:gd name="T25" fmla="*/ 0 h 5"/>
                <a:gd name="T26" fmla="*/ 109 w 643"/>
                <a:gd name="T27" fmla="*/ 0 h 5"/>
                <a:gd name="T28" fmla="*/ 109 w 643"/>
                <a:gd name="T29" fmla="*/ 15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3" h="5">
                  <a:moveTo>
                    <a:pt x="643" y="5"/>
                  </a:moveTo>
                  <a:lnTo>
                    <a:pt x="519" y="5"/>
                  </a:lnTo>
                  <a:lnTo>
                    <a:pt x="514" y="0"/>
                  </a:lnTo>
                  <a:lnTo>
                    <a:pt x="641" y="0"/>
                  </a:lnTo>
                  <a:lnTo>
                    <a:pt x="643"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F54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2" name="Freeform 48"/>
            <p:cNvSpPr>
              <a:spLocks noEditPoints="1"/>
            </p:cNvSpPr>
            <p:nvPr/>
          </p:nvSpPr>
          <p:spPr bwMode="auto">
            <a:xfrm>
              <a:off x="267" y="3673"/>
              <a:ext cx="641" cy="5"/>
            </a:xfrm>
            <a:custGeom>
              <a:avLst/>
              <a:gdLst>
                <a:gd name="T0" fmla="*/ 641 w 641"/>
                <a:gd name="T1" fmla="*/ 5 h 5"/>
                <a:gd name="T2" fmla="*/ 516 w 641"/>
                <a:gd name="T3" fmla="*/ 5 h 5"/>
                <a:gd name="T4" fmla="*/ 511 w 641"/>
                <a:gd name="T5" fmla="*/ 0 h 5"/>
                <a:gd name="T6" fmla="*/ 638 w 641"/>
                <a:gd name="T7" fmla="*/ 0 h 5"/>
                <a:gd name="T8" fmla="*/ 641 w 641"/>
                <a:gd name="T9" fmla="*/ 5 h 5"/>
                <a:gd name="T10" fmla="*/ 490 w 641"/>
                <a:gd name="T11" fmla="*/ 5 h 5"/>
                <a:gd name="T12" fmla="*/ 381 w 641"/>
                <a:gd name="T13" fmla="*/ 5 h 5"/>
                <a:gd name="T14" fmla="*/ 381 w 641"/>
                <a:gd name="T15" fmla="*/ 0 h 5"/>
                <a:gd name="T16" fmla="*/ 490 w 641"/>
                <a:gd name="T17" fmla="*/ 0 h 5"/>
                <a:gd name="T18" fmla="*/ 490 w 641"/>
                <a:gd name="T19" fmla="*/ 5 h 5"/>
                <a:gd name="T20" fmla="*/ 109 w 641"/>
                <a:gd name="T21" fmla="*/ 5 h 5"/>
                <a:gd name="T22" fmla="*/ 0 w 641"/>
                <a:gd name="T23" fmla="*/ 5 h 5"/>
                <a:gd name="T24" fmla="*/ 0 w 641"/>
                <a:gd name="T25" fmla="*/ 0 h 5"/>
                <a:gd name="T26" fmla="*/ 109 w 641"/>
                <a:gd name="T27" fmla="*/ 0 h 5"/>
                <a:gd name="T28" fmla="*/ 109 w 641"/>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5">
                  <a:moveTo>
                    <a:pt x="641" y="5"/>
                  </a:moveTo>
                  <a:lnTo>
                    <a:pt x="516" y="5"/>
                  </a:lnTo>
                  <a:lnTo>
                    <a:pt x="511" y="0"/>
                  </a:lnTo>
                  <a:lnTo>
                    <a:pt x="638" y="0"/>
                  </a:lnTo>
                  <a:lnTo>
                    <a:pt x="641"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2E55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3" name="Freeform 49"/>
            <p:cNvSpPr>
              <a:spLocks noEditPoints="1"/>
            </p:cNvSpPr>
            <p:nvPr/>
          </p:nvSpPr>
          <p:spPr bwMode="auto">
            <a:xfrm>
              <a:off x="267" y="3670"/>
              <a:ext cx="641" cy="5"/>
            </a:xfrm>
            <a:custGeom>
              <a:avLst/>
              <a:gdLst>
                <a:gd name="T0" fmla="*/ 641 w 641"/>
                <a:gd name="T1" fmla="*/ 3 h 6"/>
                <a:gd name="T2" fmla="*/ 514 w 641"/>
                <a:gd name="T3" fmla="*/ 3 h 6"/>
                <a:gd name="T4" fmla="*/ 509 w 641"/>
                <a:gd name="T5" fmla="*/ 0 h 6"/>
                <a:gd name="T6" fmla="*/ 636 w 641"/>
                <a:gd name="T7" fmla="*/ 0 h 6"/>
                <a:gd name="T8" fmla="*/ 641 w 641"/>
                <a:gd name="T9" fmla="*/ 3 h 6"/>
                <a:gd name="T10" fmla="*/ 490 w 641"/>
                <a:gd name="T11" fmla="*/ 3 h 6"/>
                <a:gd name="T12" fmla="*/ 381 w 641"/>
                <a:gd name="T13" fmla="*/ 3 h 6"/>
                <a:gd name="T14" fmla="*/ 381 w 641"/>
                <a:gd name="T15" fmla="*/ 0 h 6"/>
                <a:gd name="T16" fmla="*/ 490 w 641"/>
                <a:gd name="T17" fmla="*/ 0 h 6"/>
                <a:gd name="T18" fmla="*/ 490 w 641"/>
                <a:gd name="T19" fmla="*/ 3 h 6"/>
                <a:gd name="T20" fmla="*/ 109 w 641"/>
                <a:gd name="T21" fmla="*/ 3 h 6"/>
                <a:gd name="T22" fmla="*/ 0 w 641"/>
                <a:gd name="T23" fmla="*/ 3 h 6"/>
                <a:gd name="T24" fmla="*/ 0 w 641"/>
                <a:gd name="T25" fmla="*/ 0 h 6"/>
                <a:gd name="T26" fmla="*/ 109 w 641"/>
                <a:gd name="T27" fmla="*/ 0 h 6"/>
                <a:gd name="T28" fmla="*/ 109 w 641"/>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6">
                  <a:moveTo>
                    <a:pt x="641" y="6"/>
                  </a:moveTo>
                  <a:lnTo>
                    <a:pt x="514" y="6"/>
                  </a:lnTo>
                  <a:lnTo>
                    <a:pt x="509" y="0"/>
                  </a:lnTo>
                  <a:lnTo>
                    <a:pt x="636" y="0"/>
                  </a:lnTo>
                  <a:lnTo>
                    <a:pt x="641"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2E55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4" name="Freeform 50"/>
            <p:cNvSpPr>
              <a:spLocks noEditPoints="1"/>
            </p:cNvSpPr>
            <p:nvPr/>
          </p:nvSpPr>
          <p:spPr bwMode="auto">
            <a:xfrm>
              <a:off x="267" y="3668"/>
              <a:ext cx="637" cy="5"/>
            </a:xfrm>
            <a:custGeom>
              <a:avLst/>
              <a:gdLst>
                <a:gd name="T0" fmla="*/ 628 w 638"/>
                <a:gd name="T1" fmla="*/ 5 h 5"/>
                <a:gd name="T2" fmla="*/ 501 w 638"/>
                <a:gd name="T3" fmla="*/ 5 h 5"/>
                <a:gd name="T4" fmla="*/ 499 w 638"/>
                <a:gd name="T5" fmla="*/ 0 h 5"/>
                <a:gd name="T6" fmla="*/ 623 w 638"/>
                <a:gd name="T7" fmla="*/ 0 h 5"/>
                <a:gd name="T8" fmla="*/ 628 w 638"/>
                <a:gd name="T9" fmla="*/ 5 h 5"/>
                <a:gd name="T10" fmla="*/ 480 w 638"/>
                <a:gd name="T11" fmla="*/ 5 h 5"/>
                <a:gd name="T12" fmla="*/ 371 w 638"/>
                <a:gd name="T13" fmla="*/ 5 h 5"/>
                <a:gd name="T14" fmla="*/ 371 w 638"/>
                <a:gd name="T15" fmla="*/ 0 h 5"/>
                <a:gd name="T16" fmla="*/ 480 w 638"/>
                <a:gd name="T17" fmla="*/ 0 h 5"/>
                <a:gd name="T18" fmla="*/ 480 w 638"/>
                <a:gd name="T19" fmla="*/ 5 h 5"/>
                <a:gd name="T20" fmla="*/ 109 w 638"/>
                <a:gd name="T21" fmla="*/ 5 h 5"/>
                <a:gd name="T22" fmla="*/ 0 w 638"/>
                <a:gd name="T23" fmla="*/ 5 h 5"/>
                <a:gd name="T24" fmla="*/ 0 w 638"/>
                <a:gd name="T25" fmla="*/ 0 h 5"/>
                <a:gd name="T26" fmla="*/ 109 w 638"/>
                <a:gd name="T27" fmla="*/ 0 h 5"/>
                <a:gd name="T28" fmla="*/ 109 w 638"/>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8" h="5">
                  <a:moveTo>
                    <a:pt x="638" y="5"/>
                  </a:moveTo>
                  <a:lnTo>
                    <a:pt x="511" y="5"/>
                  </a:lnTo>
                  <a:lnTo>
                    <a:pt x="509" y="0"/>
                  </a:lnTo>
                  <a:lnTo>
                    <a:pt x="633" y="0"/>
                  </a:lnTo>
                  <a:lnTo>
                    <a:pt x="638"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157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5" name="Freeform 51"/>
            <p:cNvSpPr>
              <a:spLocks noEditPoints="1"/>
            </p:cNvSpPr>
            <p:nvPr/>
          </p:nvSpPr>
          <p:spPr bwMode="auto">
            <a:xfrm>
              <a:off x="267" y="3666"/>
              <a:ext cx="637" cy="5"/>
            </a:xfrm>
            <a:custGeom>
              <a:avLst/>
              <a:gdLst>
                <a:gd name="T0" fmla="*/ 646 w 636"/>
                <a:gd name="T1" fmla="*/ 5 h 5"/>
                <a:gd name="T2" fmla="*/ 519 w 636"/>
                <a:gd name="T3" fmla="*/ 5 h 5"/>
                <a:gd name="T4" fmla="*/ 516 w 636"/>
                <a:gd name="T5" fmla="*/ 0 h 5"/>
                <a:gd name="T6" fmla="*/ 640 w 636"/>
                <a:gd name="T7" fmla="*/ 0 h 5"/>
                <a:gd name="T8" fmla="*/ 646 w 636"/>
                <a:gd name="T9" fmla="*/ 5 h 5"/>
                <a:gd name="T10" fmla="*/ 500 w 636"/>
                <a:gd name="T11" fmla="*/ 5 h 5"/>
                <a:gd name="T12" fmla="*/ 391 w 636"/>
                <a:gd name="T13" fmla="*/ 5 h 5"/>
                <a:gd name="T14" fmla="*/ 391 w 636"/>
                <a:gd name="T15" fmla="*/ 0 h 5"/>
                <a:gd name="T16" fmla="*/ 500 w 636"/>
                <a:gd name="T17" fmla="*/ 0 h 5"/>
                <a:gd name="T18" fmla="*/ 500 w 636"/>
                <a:gd name="T19" fmla="*/ 5 h 5"/>
                <a:gd name="T20" fmla="*/ 109 w 636"/>
                <a:gd name="T21" fmla="*/ 5 h 5"/>
                <a:gd name="T22" fmla="*/ 0 w 636"/>
                <a:gd name="T23" fmla="*/ 5 h 5"/>
                <a:gd name="T24" fmla="*/ 0 w 636"/>
                <a:gd name="T25" fmla="*/ 0 h 5"/>
                <a:gd name="T26" fmla="*/ 109 w 636"/>
                <a:gd name="T27" fmla="*/ 0 h 5"/>
                <a:gd name="T28" fmla="*/ 109 w 636"/>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6" h="5">
                  <a:moveTo>
                    <a:pt x="636" y="5"/>
                  </a:moveTo>
                  <a:lnTo>
                    <a:pt x="509" y="5"/>
                  </a:lnTo>
                  <a:lnTo>
                    <a:pt x="506" y="0"/>
                  </a:lnTo>
                  <a:lnTo>
                    <a:pt x="630" y="0"/>
                  </a:lnTo>
                  <a:lnTo>
                    <a:pt x="636"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157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6" name="Freeform 52"/>
            <p:cNvSpPr>
              <a:spLocks noEditPoints="1"/>
            </p:cNvSpPr>
            <p:nvPr/>
          </p:nvSpPr>
          <p:spPr bwMode="auto">
            <a:xfrm>
              <a:off x="267" y="3661"/>
              <a:ext cx="632" cy="7"/>
            </a:xfrm>
            <a:custGeom>
              <a:avLst/>
              <a:gdLst>
                <a:gd name="T0" fmla="*/ 623 w 633"/>
                <a:gd name="T1" fmla="*/ 29 h 6"/>
                <a:gd name="T2" fmla="*/ 499 w 633"/>
                <a:gd name="T3" fmla="*/ 29 h 6"/>
                <a:gd name="T4" fmla="*/ 493 w 633"/>
                <a:gd name="T5" fmla="*/ 0 h 6"/>
                <a:gd name="T6" fmla="*/ 618 w 633"/>
                <a:gd name="T7" fmla="*/ 0 h 6"/>
                <a:gd name="T8" fmla="*/ 623 w 633"/>
                <a:gd name="T9" fmla="*/ 29 h 6"/>
                <a:gd name="T10" fmla="*/ 480 w 633"/>
                <a:gd name="T11" fmla="*/ 29 h 6"/>
                <a:gd name="T12" fmla="*/ 371 w 633"/>
                <a:gd name="T13" fmla="*/ 29 h 6"/>
                <a:gd name="T14" fmla="*/ 371 w 633"/>
                <a:gd name="T15" fmla="*/ 0 h 6"/>
                <a:gd name="T16" fmla="*/ 480 w 633"/>
                <a:gd name="T17" fmla="*/ 0 h 6"/>
                <a:gd name="T18" fmla="*/ 480 w 633"/>
                <a:gd name="T19" fmla="*/ 29 h 6"/>
                <a:gd name="T20" fmla="*/ 109 w 633"/>
                <a:gd name="T21" fmla="*/ 29 h 6"/>
                <a:gd name="T22" fmla="*/ 0 w 633"/>
                <a:gd name="T23" fmla="*/ 29 h 6"/>
                <a:gd name="T24" fmla="*/ 0 w 633"/>
                <a:gd name="T25" fmla="*/ 0 h 6"/>
                <a:gd name="T26" fmla="*/ 109 w 633"/>
                <a:gd name="T27" fmla="*/ 0 h 6"/>
                <a:gd name="T28" fmla="*/ 109 w 633"/>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3" h="6">
                  <a:moveTo>
                    <a:pt x="633" y="6"/>
                  </a:moveTo>
                  <a:lnTo>
                    <a:pt x="509" y="6"/>
                  </a:lnTo>
                  <a:lnTo>
                    <a:pt x="503" y="0"/>
                  </a:lnTo>
                  <a:lnTo>
                    <a:pt x="628" y="0"/>
                  </a:lnTo>
                  <a:lnTo>
                    <a:pt x="633"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3358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7" name="Freeform 53"/>
            <p:cNvSpPr>
              <a:spLocks noEditPoints="1"/>
            </p:cNvSpPr>
            <p:nvPr/>
          </p:nvSpPr>
          <p:spPr bwMode="auto">
            <a:xfrm>
              <a:off x="267" y="3661"/>
              <a:ext cx="630" cy="5"/>
            </a:xfrm>
            <a:custGeom>
              <a:avLst/>
              <a:gdLst>
                <a:gd name="T0" fmla="*/ 630 w 630"/>
                <a:gd name="T1" fmla="*/ 5 h 5"/>
                <a:gd name="T2" fmla="*/ 506 w 630"/>
                <a:gd name="T3" fmla="*/ 5 h 5"/>
                <a:gd name="T4" fmla="*/ 501 w 630"/>
                <a:gd name="T5" fmla="*/ 0 h 5"/>
                <a:gd name="T6" fmla="*/ 628 w 630"/>
                <a:gd name="T7" fmla="*/ 0 h 5"/>
                <a:gd name="T8" fmla="*/ 630 w 630"/>
                <a:gd name="T9" fmla="*/ 5 h 5"/>
                <a:gd name="T10" fmla="*/ 490 w 630"/>
                <a:gd name="T11" fmla="*/ 5 h 5"/>
                <a:gd name="T12" fmla="*/ 381 w 630"/>
                <a:gd name="T13" fmla="*/ 5 h 5"/>
                <a:gd name="T14" fmla="*/ 381 w 630"/>
                <a:gd name="T15" fmla="*/ 0 h 5"/>
                <a:gd name="T16" fmla="*/ 490 w 630"/>
                <a:gd name="T17" fmla="*/ 0 h 5"/>
                <a:gd name="T18" fmla="*/ 490 w 630"/>
                <a:gd name="T19" fmla="*/ 5 h 5"/>
                <a:gd name="T20" fmla="*/ 109 w 630"/>
                <a:gd name="T21" fmla="*/ 5 h 5"/>
                <a:gd name="T22" fmla="*/ 0 w 630"/>
                <a:gd name="T23" fmla="*/ 5 h 5"/>
                <a:gd name="T24" fmla="*/ 0 w 630"/>
                <a:gd name="T25" fmla="*/ 0 h 5"/>
                <a:gd name="T26" fmla="*/ 109 w 630"/>
                <a:gd name="T27" fmla="*/ 0 h 5"/>
                <a:gd name="T28" fmla="*/ 109 w 630"/>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0" h="5">
                  <a:moveTo>
                    <a:pt x="630" y="5"/>
                  </a:moveTo>
                  <a:lnTo>
                    <a:pt x="506" y="5"/>
                  </a:lnTo>
                  <a:lnTo>
                    <a:pt x="501" y="0"/>
                  </a:lnTo>
                  <a:lnTo>
                    <a:pt x="628" y="0"/>
                  </a:lnTo>
                  <a:lnTo>
                    <a:pt x="630"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358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8" name="Freeform 54"/>
            <p:cNvSpPr>
              <a:spLocks noEditPoints="1"/>
            </p:cNvSpPr>
            <p:nvPr/>
          </p:nvSpPr>
          <p:spPr bwMode="auto">
            <a:xfrm>
              <a:off x="267" y="3656"/>
              <a:ext cx="628" cy="5"/>
            </a:xfrm>
            <a:custGeom>
              <a:avLst/>
              <a:gdLst>
                <a:gd name="T0" fmla="*/ 628 w 628"/>
                <a:gd name="T1" fmla="*/ 5 h 5"/>
                <a:gd name="T2" fmla="*/ 503 w 628"/>
                <a:gd name="T3" fmla="*/ 5 h 5"/>
                <a:gd name="T4" fmla="*/ 498 w 628"/>
                <a:gd name="T5" fmla="*/ 0 h 5"/>
                <a:gd name="T6" fmla="*/ 625 w 628"/>
                <a:gd name="T7" fmla="*/ 0 h 5"/>
                <a:gd name="T8" fmla="*/ 628 w 628"/>
                <a:gd name="T9" fmla="*/ 5 h 5"/>
                <a:gd name="T10" fmla="*/ 490 w 628"/>
                <a:gd name="T11" fmla="*/ 5 h 5"/>
                <a:gd name="T12" fmla="*/ 381 w 628"/>
                <a:gd name="T13" fmla="*/ 5 h 5"/>
                <a:gd name="T14" fmla="*/ 381 w 628"/>
                <a:gd name="T15" fmla="*/ 0 h 5"/>
                <a:gd name="T16" fmla="*/ 490 w 628"/>
                <a:gd name="T17" fmla="*/ 0 h 5"/>
                <a:gd name="T18" fmla="*/ 490 w 628"/>
                <a:gd name="T19" fmla="*/ 5 h 5"/>
                <a:gd name="T20" fmla="*/ 109 w 628"/>
                <a:gd name="T21" fmla="*/ 5 h 5"/>
                <a:gd name="T22" fmla="*/ 0 w 628"/>
                <a:gd name="T23" fmla="*/ 5 h 5"/>
                <a:gd name="T24" fmla="*/ 0 w 628"/>
                <a:gd name="T25" fmla="*/ 0 h 5"/>
                <a:gd name="T26" fmla="*/ 109 w 628"/>
                <a:gd name="T27" fmla="*/ 0 h 5"/>
                <a:gd name="T28" fmla="*/ 109 w 628"/>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8" h="5">
                  <a:moveTo>
                    <a:pt x="628" y="5"/>
                  </a:moveTo>
                  <a:lnTo>
                    <a:pt x="503" y="5"/>
                  </a:lnTo>
                  <a:lnTo>
                    <a:pt x="498" y="0"/>
                  </a:lnTo>
                  <a:lnTo>
                    <a:pt x="625" y="0"/>
                  </a:lnTo>
                  <a:lnTo>
                    <a:pt x="628"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55A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79" name="Freeform 55"/>
            <p:cNvSpPr>
              <a:spLocks noEditPoints="1"/>
            </p:cNvSpPr>
            <p:nvPr/>
          </p:nvSpPr>
          <p:spPr bwMode="auto">
            <a:xfrm>
              <a:off x="267" y="3656"/>
              <a:ext cx="628" cy="5"/>
            </a:xfrm>
            <a:custGeom>
              <a:avLst/>
              <a:gdLst>
                <a:gd name="T0" fmla="*/ 628 w 628"/>
                <a:gd name="T1" fmla="*/ 5 h 5"/>
                <a:gd name="T2" fmla="*/ 501 w 628"/>
                <a:gd name="T3" fmla="*/ 5 h 5"/>
                <a:gd name="T4" fmla="*/ 498 w 628"/>
                <a:gd name="T5" fmla="*/ 0 h 5"/>
                <a:gd name="T6" fmla="*/ 623 w 628"/>
                <a:gd name="T7" fmla="*/ 0 h 5"/>
                <a:gd name="T8" fmla="*/ 628 w 628"/>
                <a:gd name="T9" fmla="*/ 5 h 5"/>
                <a:gd name="T10" fmla="*/ 490 w 628"/>
                <a:gd name="T11" fmla="*/ 5 h 5"/>
                <a:gd name="T12" fmla="*/ 381 w 628"/>
                <a:gd name="T13" fmla="*/ 5 h 5"/>
                <a:gd name="T14" fmla="*/ 381 w 628"/>
                <a:gd name="T15" fmla="*/ 0 h 5"/>
                <a:gd name="T16" fmla="*/ 490 w 628"/>
                <a:gd name="T17" fmla="*/ 0 h 5"/>
                <a:gd name="T18" fmla="*/ 490 w 628"/>
                <a:gd name="T19" fmla="*/ 5 h 5"/>
                <a:gd name="T20" fmla="*/ 109 w 628"/>
                <a:gd name="T21" fmla="*/ 5 h 5"/>
                <a:gd name="T22" fmla="*/ 0 w 628"/>
                <a:gd name="T23" fmla="*/ 5 h 5"/>
                <a:gd name="T24" fmla="*/ 0 w 628"/>
                <a:gd name="T25" fmla="*/ 0 h 5"/>
                <a:gd name="T26" fmla="*/ 109 w 628"/>
                <a:gd name="T27" fmla="*/ 0 h 5"/>
                <a:gd name="T28" fmla="*/ 109 w 628"/>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8" h="5">
                  <a:moveTo>
                    <a:pt x="628" y="5"/>
                  </a:moveTo>
                  <a:lnTo>
                    <a:pt x="501" y="5"/>
                  </a:lnTo>
                  <a:lnTo>
                    <a:pt x="498" y="0"/>
                  </a:lnTo>
                  <a:lnTo>
                    <a:pt x="623" y="0"/>
                  </a:lnTo>
                  <a:lnTo>
                    <a:pt x="628"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55A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0" name="Freeform 56"/>
            <p:cNvSpPr>
              <a:spLocks noEditPoints="1"/>
            </p:cNvSpPr>
            <p:nvPr/>
          </p:nvSpPr>
          <p:spPr bwMode="auto">
            <a:xfrm>
              <a:off x="267" y="3651"/>
              <a:ext cx="625" cy="5"/>
            </a:xfrm>
            <a:custGeom>
              <a:avLst/>
              <a:gdLst>
                <a:gd name="T0" fmla="*/ 625 w 625"/>
                <a:gd name="T1" fmla="*/ 5 h 5"/>
                <a:gd name="T2" fmla="*/ 498 w 625"/>
                <a:gd name="T3" fmla="*/ 5 h 5"/>
                <a:gd name="T4" fmla="*/ 496 w 625"/>
                <a:gd name="T5" fmla="*/ 0 h 5"/>
                <a:gd name="T6" fmla="*/ 620 w 625"/>
                <a:gd name="T7" fmla="*/ 0 h 5"/>
                <a:gd name="T8" fmla="*/ 625 w 625"/>
                <a:gd name="T9" fmla="*/ 5 h 5"/>
                <a:gd name="T10" fmla="*/ 490 w 625"/>
                <a:gd name="T11" fmla="*/ 5 h 5"/>
                <a:gd name="T12" fmla="*/ 381 w 625"/>
                <a:gd name="T13" fmla="*/ 5 h 5"/>
                <a:gd name="T14" fmla="*/ 381 w 625"/>
                <a:gd name="T15" fmla="*/ 0 h 5"/>
                <a:gd name="T16" fmla="*/ 490 w 625"/>
                <a:gd name="T17" fmla="*/ 0 h 5"/>
                <a:gd name="T18" fmla="*/ 490 w 625"/>
                <a:gd name="T19" fmla="*/ 5 h 5"/>
                <a:gd name="T20" fmla="*/ 109 w 625"/>
                <a:gd name="T21" fmla="*/ 5 h 5"/>
                <a:gd name="T22" fmla="*/ 0 w 625"/>
                <a:gd name="T23" fmla="*/ 5 h 5"/>
                <a:gd name="T24" fmla="*/ 0 w 625"/>
                <a:gd name="T25" fmla="*/ 0 h 5"/>
                <a:gd name="T26" fmla="*/ 109 w 625"/>
                <a:gd name="T27" fmla="*/ 0 h 5"/>
                <a:gd name="T28" fmla="*/ 109 w 625"/>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5" h="5">
                  <a:moveTo>
                    <a:pt x="625" y="5"/>
                  </a:moveTo>
                  <a:lnTo>
                    <a:pt x="498" y="5"/>
                  </a:lnTo>
                  <a:lnTo>
                    <a:pt x="496" y="0"/>
                  </a:lnTo>
                  <a:lnTo>
                    <a:pt x="620" y="0"/>
                  </a:lnTo>
                  <a:lnTo>
                    <a:pt x="625"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45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1" name="Freeform 57"/>
            <p:cNvSpPr>
              <a:spLocks noEditPoints="1"/>
            </p:cNvSpPr>
            <p:nvPr/>
          </p:nvSpPr>
          <p:spPr bwMode="auto">
            <a:xfrm>
              <a:off x="267" y="3649"/>
              <a:ext cx="623" cy="7"/>
            </a:xfrm>
            <a:custGeom>
              <a:avLst/>
              <a:gdLst>
                <a:gd name="T0" fmla="*/ 623 w 623"/>
                <a:gd name="T1" fmla="*/ 29 h 6"/>
                <a:gd name="T2" fmla="*/ 498 w 623"/>
                <a:gd name="T3" fmla="*/ 29 h 6"/>
                <a:gd name="T4" fmla="*/ 493 w 623"/>
                <a:gd name="T5" fmla="*/ 0 h 6"/>
                <a:gd name="T6" fmla="*/ 617 w 623"/>
                <a:gd name="T7" fmla="*/ 0 h 6"/>
                <a:gd name="T8" fmla="*/ 623 w 623"/>
                <a:gd name="T9" fmla="*/ 29 h 6"/>
                <a:gd name="T10" fmla="*/ 490 w 623"/>
                <a:gd name="T11" fmla="*/ 29 h 6"/>
                <a:gd name="T12" fmla="*/ 381 w 623"/>
                <a:gd name="T13" fmla="*/ 29 h 6"/>
                <a:gd name="T14" fmla="*/ 381 w 623"/>
                <a:gd name="T15" fmla="*/ 0 h 6"/>
                <a:gd name="T16" fmla="*/ 490 w 623"/>
                <a:gd name="T17" fmla="*/ 0 h 6"/>
                <a:gd name="T18" fmla="*/ 490 w 623"/>
                <a:gd name="T19" fmla="*/ 29 h 6"/>
                <a:gd name="T20" fmla="*/ 109 w 623"/>
                <a:gd name="T21" fmla="*/ 29 h 6"/>
                <a:gd name="T22" fmla="*/ 0 w 623"/>
                <a:gd name="T23" fmla="*/ 29 h 6"/>
                <a:gd name="T24" fmla="*/ 0 w 623"/>
                <a:gd name="T25" fmla="*/ 0 h 6"/>
                <a:gd name="T26" fmla="*/ 109 w 623"/>
                <a:gd name="T27" fmla="*/ 0 h 6"/>
                <a:gd name="T28" fmla="*/ 109 w 623"/>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6">
                  <a:moveTo>
                    <a:pt x="623" y="6"/>
                  </a:moveTo>
                  <a:lnTo>
                    <a:pt x="498" y="6"/>
                  </a:lnTo>
                  <a:lnTo>
                    <a:pt x="493" y="0"/>
                  </a:lnTo>
                  <a:lnTo>
                    <a:pt x="617" y="0"/>
                  </a:lnTo>
                  <a:lnTo>
                    <a:pt x="623"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365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2" name="Freeform 58"/>
            <p:cNvSpPr>
              <a:spLocks noEditPoints="1"/>
            </p:cNvSpPr>
            <p:nvPr/>
          </p:nvSpPr>
          <p:spPr bwMode="auto">
            <a:xfrm>
              <a:off x="267" y="3647"/>
              <a:ext cx="621" cy="5"/>
            </a:xfrm>
            <a:custGeom>
              <a:avLst/>
              <a:gdLst>
                <a:gd name="T0" fmla="*/ 630 w 620"/>
                <a:gd name="T1" fmla="*/ 5 h 5"/>
                <a:gd name="T2" fmla="*/ 506 w 620"/>
                <a:gd name="T3" fmla="*/ 5 h 5"/>
                <a:gd name="T4" fmla="*/ 500 w 620"/>
                <a:gd name="T5" fmla="*/ 0 h 5"/>
                <a:gd name="T6" fmla="*/ 625 w 620"/>
                <a:gd name="T7" fmla="*/ 0 h 5"/>
                <a:gd name="T8" fmla="*/ 630 w 620"/>
                <a:gd name="T9" fmla="*/ 5 h 5"/>
                <a:gd name="T10" fmla="*/ 500 w 620"/>
                <a:gd name="T11" fmla="*/ 5 h 5"/>
                <a:gd name="T12" fmla="*/ 391 w 620"/>
                <a:gd name="T13" fmla="*/ 5 h 5"/>
                <a:gd name="T14" fmla="*/ 391 w 620"/>
                <a:gd name="T15" fmla="*/ 0 h 5"/>
                <a:gd name="T16" fmla="*/ 500 w 620"/>
                <a:gd name="T17" fmla="*/ 0 h 5"/>
                <a:gd name="T18" fmla="*/ 500 w 620"/>
                <a:gd name="T19" fmla="*/ 5 h 5"/>
                <a:gd name="T20" fmla="*/ 109 w 620"/>
                <a:gd name="T21" fmla="*/ 5 h 5"/>
                <a:gd name="T22" fmla="*/ 0 w 620"/>
                <a:gd name="T23" fmla="*/ 5 h 5"/>
                <a:gd name="T24" fmla="*/ 0 w 620"/>
                <a:gd name="T25" fmla="*/ 0 h 5"/>
                <a:gd name="T26" fmla="*/ 109 w 620"/>
                <a:gd name="T27" fmla="*/ 0 h 5"/>
                <a:gd name="T28" fmla="*/ 109 w 620"/>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0" h="5">
                  <a:moveTo>
                    <a:pt x="620" y="5"/>
                  </a:moveTo>
                  <a:lnTo>
                    <a:pt x="496" y="5"/>
                  </a:lnTo>
                  <a:lnTo>
                    <a:pt x="490" y="0"/>
                  </a:lnTo>
                  <a:lnTo>
                    <a:pt x="615" y="0"/>
                  </a:lnTo>
                  <a:lnTo>
                    <a:pt x="620"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355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3" name="Freeform 59"/>
            <p:cNvSpPr>
              <a:spLocks noEditPoints="1"/>
            </p:cNvSpPr>
            <p:nvPr/>
          </p:nvSpPr>
          <p:spPr bwMode="auto">
            <a:xfrm>
              <a:off x="267" y="3644"/>
              <a:ext cx="616" cy="5"/>
            </a:xfrm>
            <a:custGeom>
              <a:avLst/>
              <a:gdLst>
                <a:gd name="T0" fmla="*/ 607 w 617"/>
                <a:gd name="T1" fmla="*/ 5 h 5"/>
                <a:gd name="T2" fmla="*/ 483 w 617"/>
                <a:gd name="T3" fmla="*/ 5 h 5"/>
                <a:gd name="T4" fmla="*/ 480 w 617"/>
                <a:gd name="T5" fmla="*/ 3 h 5"/>
                <a:gd name="T6" fmla="*/ 480 w 617"/>
                <a:gd name="T7" fmla="*/ 5 h 5"/>
                <a:gd name="T8" fmla="*/ 371 w 617"/>
                <a:gd name="T9" fmla="*/ 5 h 5"/>
                <a:gd name="T10" fmla="*/ 371 w 617"/>
                <a:gd name="T11" fmla="*/ 0 h 5"/>
                <a:gd name="T12" fmla="*/ 605 w 617"/>
                <a:gd name="T13" fmla="*/ 0 h 5"/>
                <a:gd name="T14" fmla="*/ 607 w 617"/>
                <a:gd name="T15" fmla="*/ 5 h 5"/>
                <a:gd name="T16" fmla="*/ 109 w 617"/>
                <a:gd name="T17" fmla="*/ 5 h 5"/>
                <a:gd name="T18" fmla="*/ 0 w 617"/>
                <a:gd name="T19" fmla="*/ 5 h 5"/>
                <a:gd name="T20" fmla="*/ 0 w 617"/>
                <a:gd name="T21" fmla="*/ 0 h 5"/>
                <a:gd name="T22" fmla="*/ 109 w 617"/>
                <a:gd name="T23" fmla="*/ 0 h 5"/>
                <a:gd name="T24" fmla="*/ 109 w 617"/>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5">
                  <a:moveTo>
                    <a:pt x="617" y="5"/>
                  </a:moveTo>
                  <a:lnTo>
                    <a:pt x="493" y="5"/>
                  </a:lnTo>
                  <a:lnTo>
                    <a:pt x="490" y="3"/>
                  </a:lnTo>
                  <a:lnTo>
                    <a:pt x="490" y="5"/>
                  </a:lnTo>
                  <a:lnTo>
                    <a:pt x="381" y="5"/>
                  </a:lnTo>
                  <a:lnTo>
                    <a:pt x="381" y="0"/>
                  </a:lnTo>
                  <a:lnTo>
                    <a:pt x="615" y="0"/>
                  </a:lnTo>
                  <a:lnTo>
                    <a:pt x="617" y="5"/>
                  </a:lnTo>
                  <a:close/>
                  <a:moveTo>
                    <a:pt x="109" y="5"/>
                  </a:moveTo>
                  <a:lnTo>
                    <a:pt x="0" y="5"/>
                  </a:lnTo>
                  <a:lnTo>
                    <a:pt x="0" y="0"/>
                  </a:lnTo>
                  <a:lnTo>
                    <a:pt x="109" y="0"/>
                  </a:lnTo>
                  <a:lnTo>
                    <a:pt x="109" y="5"/>
                  </a:lnTo>
                  <a:close/>
                </a:path>
              </a:pathLst>
            </a:custGeom>
            <a:solidFill>
              <a:srgbClr val="385D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4" name="Freeform 60"/>
            <p:cNvSpPr>
              <a:spLocks noEditPoints="1"/>
            </p:cNvSpPr>
            <p:nvPr/>
          </p:nvSpPr>
          <p:spPr bwMode="auto">
            <a:xfrm>
              <a:off x="267" y="3642"/>
              <a:ext cx="614" cy="5"/>
            </a:xfrm>
            <a:custGeom>
              <a:avLst/>
              <a:gdLst>
                <a:gd name="T0" fmla="*/ 605 w 615"/>
                <a:gd name="T1" fmla="*/ 5 h 5"/>
                <a:gd name="T2" fmla="*/ 480 w 615"/>
                <a:gd name="T3" fmla="*/ 5 h 5"/>
                <a:gd name="T4" fmla="*/ 480 w 615"/>
                <a:gd name="T5" fmla="*/ 5 h 5"/>
                <a:gd name="T6" fmla="*/ 480 w 615"/>
                <a:gd name="T7" fmla="*/ 5 h 5"/>
                <a:gd name="T8" fmla="*/ 371 w 615"/>
                <a:gd name="T9" fmla="*/ 5 h 5"/>
                <a:gd name="T10" fmla="*/ 371 w 615"/>
                <a:gd name="T11" fmla="*/ 0 h 5"/>
                <a:gd name="T12" fmla="*/ 602 w 615"/>
                <a:gd name="T13" fmla="*/ 0 h 5"/>
                <a:gd name="T14" fmla="*/ 605 w 615"/>
                <a:gd name="T15" fmla="*/ 5 h 5"/>
                <a:gd name="T16" fmla="*/ 109 w 615"/>
                <a:gd name="T17" fmla="*/ 5 h 5"/>
                <a:gd name="T18" fmla="*/ 0 w 615"/>
                <a:gd name="T19" fmla="*/ 5 h 5"/>
                <a:gd name="T20" fmla="*/ 0 w 615"/>
                <a:gd name="T21" fmla="*/ 0 h 5"/>
                <a:gd name="T22" fmla="*/ 109 w 615"/>
                <a:gd name="T23" fmla="*/ 0 h 5"/>
                <a:gd name="T24" fmla="*/ 109 w 615"/>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5" h="5">
                  <a:moveTo>
                    <a:pt x="615" y="5"/>
                  </a:moveTo>
                  <a:lnTo>
                    <a:pt x="490" y="5"/>
                  </a:lnTo>
                  <a:lnTo>
                    <a:pt x="381" y="5"/>
                  </a:lnTo>
                  <a:lnTo>
                    <a:pt x="381" y="0"/>
                  </a:lnTo>
                  <a:lnTo>
                    <a:pt x="612" y="0"/>
                  </a:lnTo>
                  <a:lnTo>
                    <a:pt x="615" y="5"/>
                  </a:lnTo>
                  <a:close/>
                  <a:moveTo>
                    <a:pt x="109" y="5"/>
                  </a:moveTo>
                  <a:lnTo>
                    <a:pt x="0" y="5"/>
                  </a:lnTo>
                  <a:lnTo>
                    <a:pt x="0" y="0"/>
                  </a:lnTo>
                  <a:lnTo>
                    <a:pt x="109" y="0"/>
                  </a:lnTo>
                  <a:lnTo>
                    <a:pt x="109" y="5"/>
                  </a:lnTo>
                  <a:close/>
                </a:path>
              </a:pathLst>
            </a:custGeom>
            <a:solidFill>
              <a:srgbClr val="375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5" name="Freeform 61"/>
            <p:cNvSpPr>
              <a:spLocks noEditPoints="1"/>
            </p:cNvSpPr>
            <p:nvPr/>
          </p:nvSpPr>
          <p:spPr bwMode="auto">
            <a:xfrm>
              <a:off x="267" y="3640"/>
              <a:ext cx="614" cy="5"/>
            </a:xfrm>
            <a:custGeom>
              <a:avLst/>
              <a:gdLst>
                <a:gd name="T0" fmla="*/ 605 w 615"/>
                <a:gd name="T1" fmla="*/ 5 h 5"/>
                <a:gd name="T2" fmla="*/ 371 w 615"/>
                <a:gd name="T3" fmla="*/ 5 h 5"/>
                <a:gd name="T4" fmla="*/ 371 w 615"/>
                <a:gd name="T5" fmla="*/ 0 h 5"/>
                <a:gd name="T6" fmla="*/ 600 w 615"/>
                <a:gd name="T7" fmla="*/ 0 h 5"/>
                <a:gd name="T8" fmla="*/ 605 w 615"/>
                <a:gd name="T9" fmla="*/ 5 h 5"/>
                <a:gd name="T10" fmla="*/ 109 w 615"/>
                <a:gd name="T11" fmla="*/ 5 h 5"/>
                <a:gd name="T12" fmla="*/ 0 w 615"/>
                <a:gd name="T13" fmla="*/ 5 h 5"/>
                <a:gd name="T14" fmla="*/ 0 w 615"/>
                <a:gd name="T15" fmla="*/ 0 h 5"/>
                <a:gd name="T16" fmla="*/ 109 w 615"/>
                <a:gd name="T17" fmla="*/ 0 h 5"/>
                <a:gd name="T18" fmla="*/ 109 w 615"/>
                <a:gd name="T19" fmla="*/ 5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5" h="5">
                  <a:moveTo>
                    <a:pt x="615" y="5"/>
                  </a:moveTo>
                  <a:lnTo>
                    <a:pt x="381" y="5"/>
                  </a:lnTo>
                  <a:lnTo>
                    <a:pt x="381" y="0"/>
                  </a:lnTo>
                  <a:lnTo>
                    <a:pt x="610" y="0"/>
                  </a:lnTo>
                  <a:lnTo>
                    <a:pt x="615" y="5"/>
                  </a:lnTo>
                  <a:close/>
                  <a:moveTo>
                    <a:pt x="109" y="5"/>
                  </a:moveTo>
                  <a:lnTo>
                    <a:pt x="0" y="5"/>
                  </a:lnTo>
                  <a:lnTo>
                    <a:pt x="0" y="0"/>
                  </a:lnTo>
                  <a:lnTo>
                    <a:pt x="109" y="0"/>
                  </a:lnTo>
                  <a:lnTo>
                    <a:pt x="109" y="5"/>
                  </a:lnTo>
                  <a:close/>
                </a:path>
              </a:pathLst>
            </a:custGeom>
            <a:solidFill>
              <a:srgbClr val="3A5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6" name="Freeform 62"/>
            <p:cNvSpPr>
              <a:spLocks noEditPoints="1"/>
            </p:cNvSpPr>
            <p:nvPr/>
          </p:nvSpPr>
          <p:spPr bwMode="auto">
            <a:xfrm>
              <a:off x="162" y="3635"/>
              <a:ext cx="717" cy="7"/>
            </a:xfrm>
            <a:custGeom>
              <a:avLst/>
              <a:gdLst>
                <a:gd name="T0" fmla="*/ 726 w 716"/>
                <a:gd name="T1" fmla="*/ 29 h 6"/>
                <a:gd name="T2" fmla="*/ 495 w 716"/>
                <a:gd name="T3" fmla="*/ 29 h 6"/>
                <a:gd name="T4" fmla="*/ 495 w 716"/>
                <a:gd name="T5" fmla="*/ 0 h 6"/>
                <a:gd name="T6" fmla="*/ 721 w 716"/>
                <a:gd name="T7" fmla="*/ 0 h 6"/>
                <a:gd name="T8" fmla="*/ 726 w 716"/>
                <a:gd name="T9" fmla="*/ 29 h 6"/>
                <a:gd name="T10" fmla="*/ 213 w 716"/>
                <a:gd name="T11" fmla="*/ 29 h 6"/>
                <a:gd name="T12" fmla="*/ 104 w 716"/>
                <a:gd name="T13" fmla="*/ 29 h 6"/>
                <a:gd name="T14" fmla="*/ 104 w 716"/>
                <a:gd name="T15" fmla="*/ 0 h 6"/>
                <a:gd name="T16" fmla="*/ 213 w 716"/>
                <a:gd name="T17" fmla="*/ 0 h 6"/>
                <a:gd name="T18" fmla="*/ 213 w 716"/>
                <a:gd name="T19" fmla="*/ 29 h 6"/>
                <a:gd name="T20" fmla="*/ 0 w 716"/>
                <a:gd name="T21" fmla="*/ 0 h 6"/>
                <a:gd name="T22" fmla="*/ 44 w 716"/>
                <a:gd name="T23" fmla="*/ 0 h 6"/>
                <a:gd name="T24" fmla="*/ 44 w 716"/>
                <a:gd name="T25" fmla="*/ 0 h 6"/>
                <a:gd name="T26" fmla="*/ 44 w 716"/>
                <a:gd name="T27" fmla="*/ 0 h 6"/>
                <a:gd name="T28" fmla="*/ 44 w 716"/>
                <a:gd name="T29" fmla="*/ 18 h 6"/>
                <a:gd name="T30" fmla="*/ 44 w 716"/>
                <a:gd name="T31" fmla="*/ 18 h 6"/>
                <a:gd name="T32" fmla="*/ 44 w 716"/>
                <a:gd name="T33" fmla="*/ 18 h 6"/>
                <a:gd name="T34" fmla="*/ 44 w 716"/>
                <a:gd name="T35" fmla="*/ 18 h 6"/>
                <a:gd name="T36" fmla="*/ 44 w 716"/>
                <a:gd name="T37" fmla="*/ 18 h 6"/>
                <a:gd name="T38" fmla="*/ 44 w 716"/>
                <a:gd name="T39" fmla="*/ 18 h 6"/>
                <a:gd name="T40" fmla="*/ 0 w 716"/>
                <a:gd name="T41" fmla="*/ 18 h 6"/>
                <a:gd name="T42" fmla="*/ 0 w 716"/>
                <a:gd name="T43" fmla="*/ 0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6" h="6">
                  <a:moveTo>
                    <a:pt x="716" y="6"/>
                  </a:moveTo>
                  <a:lnTo>
                    <a:pt x="485" y="6"/>
                  </a:lnTo>
                  <a:lnTo>
                    <a:pt x="485" y="0"/>
                  </a:lnTo>
                  <a:lnTo>
                    <a:pt x="711" y="0"/>
                  </a:lnTo>
                  <a:lnTo>
                    <a:pt x="716" y="6"/>
                  </a:lnTo>
                  <a:close/>
                  <a:moveTo>
                    <a:pt x="213" y="6"/>
                  </a:moveTo>
                  <a:lnTo>
                    <a:pt x="104" y="6"/>
                  </a:lnTo>
                  <a:lnTo>
                    <a:pt x="104" y="0"/>
                  </a:lnTo>
                  <a:lnTo>
                    <a:pt x="213" y="0"/>
                  </a:lnTo>
                  <a:lnTo>
                    <a:pt x="213" y="6"/>
                  </a:lnTo>
                  <a:close/>
                  <a:moveTo>
                    <a:pt x="0" y="0"/>
                  </a:moveTo>
                  <a:lnTo>
                    <a:pt x="44" y="0"/>
                  </a:lnTo>
                  <a:lnTo>
                    <a:pt x="44" y="3"/>
                  </a:lnTo>
                  <a:lnTo>
                    <a:pt x="0" y="3"/>
                  </a:lnTo>
                  <a:lnTo>
                    <a:pt x="0" y="0"/>
                  </a:lnTo>
                  <a:close/>
                </a:path>
              </a:pathLst>
            </a:custGeom>
            <a:solidFill>
              <a:srgbClr val="386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7" name="Freeform 63"/>
            <p:cNvSpPr>
              <a:spLocks noEditPoints="1"/>
            </p:cNvSpPr>
            <p:nvPr/>
          </p:nvSpPr>
          <p:spPr bwMode="auto">
            <a:xfrm>
              <a:off x="162" y="3635"/>
              <a:ext cx="715" cy="5"/>
            </a:xfrm>
            <a:custGeom>
              <a:avLst/>
              <a:gdLst>
                <a:gd name="T0" fmla="*/ 724 w 714"/>
                <a:gd name="T1" fmla="*/ 5 h 5"/>
                <a:gd name="T2" fmla="*/ 495 w 714"/>
                <a:gd name="T3" fmla="*/ 5 h 5"/>
                <a:gd name="T4" fmla="*/ 495 w 714"/>
                <a:gd name="T5" fmla="*/ 0 h 5"/>
                <a:gd name="T6" fmla="*/ 718 w 714"/>
                <a:gd name="T7" fmla="*/ 0 h 5"/>
                <a:gd name="T8" fmla="*/ 724 w 714"/>
                <a:gd name="T9" fmla="*/ 5 h 5"/>
                <a:gd name="T10" fmla="*/ 213 w 714"/>
                <a:gd name="T11" fmla="*/ 5 h 5"/>
                <a:gd name="T12" fmla="*/ 104 w 714"/>
                <a:gd name="T13" fmla="*/ 5 h 5"/>
                <a:gd name="T14" fmla="*/ 104 w 714"/>
                <a:gd name="T15" fmla="*/ 0 h 5"/>
                <a:gd name="T16" fmla="*/ 213 w 714"/>
                <a:gd name="T17" fmla="*/ 0 h 5"/>
                <a:gd name="T18" fmla="*/ 213 w 714"/>
                <a:gd name="T19" fmla="*/ 5 h 5"/>
                <a:gd name="T20" fmla="*/ 0 w 714"/>
                <a:gd name="T21" fmla="*/ 0 h 5"/>
                <a:gd name="T22" fmla="*/ 44 w 714"/>
                <a:gd name="T23" fmla="*/ 0 h 5"/>
                <a:gd name="T24" fmla="*/ 44 w 714"/>
                <a:gd name="T25" fmla="*/ 0 h 5"/>
                <a:gd name="T26" fmla="*/ 44 w 714"/>
                <a:gd name="T27" fmla="*/ 2 h 5"/>
                <a:gd name="T28" fmla="*/ 44 w 714"/>
                <a:gd name="T29" fmla="*/ 2 h 5"/>
                <a:gd name="T30" fmla="*/ 44 w 714"/>
                <a:gd name="T31" fmla="*/ 2 h 5"/>
                <a:gd name="T32" fmla="*/ 44 w 714"/>
                <a:gd name="T33" fmla="*/ 2 h 5"/>
                <a:gd name="T34" fmla="*/ 44 w 714"/>
                <a:gd name="T35" fmla="*/ 2 h 5"/>
                <a:gd name="T36" fmla="*/ 44 w 714"/>
                <a:gd name="T37" fmla="*/ 5 h 5"/>
                <a:gd name="T38" fmla="*/ 44 w 714"/>
                <a:gd name="T39" fmla="*/ 5 h 5"/>
                <a:gd name="T40" fmla="*/ 0 w 714"/>
                <a:gd name="T41" fmla="*/ 5 h 5"/>
                <a:gd name="T42" fmla="*/ 0 w 714"/>
                <a:gd name="T43" fmla="*/ 0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4" h="5">
                  <a:moveTo>
                    <a:pt x="714" y="5"/>
                  </a:moveTo>
                  <a:lnTo>
                    <a:pt x="485" y="5"/>
                  </a:lnTo>
                  <a:lnTo>
                    <a:pt x="485" y="0"/>
                  </a:lnTo>
                  <a:lnTo>
                    <a:pt x="708" y="0"/>
                  </a:lnTo>
                  <a:lnTo>
                    <a:pt x="714" y="5"/>
                  </a:lnTo>
                  <a:close/>
                  <a:moveTo>
                    <a:pt x="213" y="5"/>
                  </a:moveTo>
                  <a:lnTo>
                    <a:pt x="104" y="5"/>
                  </a:lnTo>
                  <a:lnTo>
                    <a:pt x="104" y="0"/>
                  </a:lnTo>
                  <a:lnTo>
                    <a:pt x="213" y="0"/>
                  </a:lnTo>
                  <a:lnTo>
                    <a:pt x="213" y="5"/>
                  </a:lnTo>
                  <a:close/>
                  <a:moveTo>
                    <a:pt x="0" y="0"/>
                  </a:moveTo>
                  <a:lnTo>
                    <a:pt x="44" y="0"/>
                  </a:lnTo>
                  <a:lnTo>
                    <a:pt x="44" y="2"/>
                  </a:lnTo>
                  <a:lnTo>
                    <a:pt x="44" y="5"/>
                  </a:lnTo>
                  <a:lnTo>
                    <a:pt x="0" y="5"/>
                  </a:lnTo>
                  <a:lnTo>
                    <a:pt x="0" y="0"/>
                  </a:lnTo>
                  <a:close/>
                </a:path>
              </a:pathLst>
            </a:custGeom>
            <a:solidFill>
              <a:srgbClr val="386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8" name="Freeform 64"/>
            <p:cNvSpPr>
              <a:spLocks noEditPoints="1"/>
            </p:cNvSpPr>
            <p:nvPr/>
          </p:nvSpPr>
          <p:spPr bwMode="auto">
            <a:xfrm>
              <a:off x="162" y="3630"/>
              <a:ext cx="712" cy="5"/>
            </a:xfrm>
            <a:custGeom>
              <a:avLst/>
              <a:gdLst>
                <a:gd name="T0" fmla="*/ 721 w 711"/>
                <a:gd name="T1" fmla="*/ 5 h 5"/>
                <a:gd name="T2" fmla="*/ 495 w 711"/>
                <a:gd name="T3" fmla="*/ 5 h 5"/>
                <a:gd name="T4" fmla="*/ 495 w 711"/>
                <a:gd name="T5" fmla="*/ 0 h 5"/>
                <a:gd name="T6" fmla="*/ 716 w 711"/>
                <a:gd name="T7" fmla="*/ 0 h 5"/>
                <a:gd name="T8" fmla="*/ 721 w 711"/>
                <a:gd name="T9" fmla="*/ 5 h 5"/>
                <a:gd name="T10" fmla="*/ 213 w 711"/>
                <a:gd name="T11" fmla="*/ 5 h 5"/>
                <a:gd name="T12" fmla="*/ 104 w 711"/>
                <a:gd name="T13" fmla="*/ 5 h 5"/>
                <a:gd name="T14" fmla="*/ 104 w 711"/>
                <a:gd name="T15" fmla="*/ 0 h 5"/>
                <a:gd name="T16" fmla="*/ 213 w 711"/>
                <a:gd name="T17" fmla="*/ 0 h 5"/>
                <a:gd name="T18" fmla="*/ 213 w 711"/>
                <a:gd name="T19" fmla="*/ 5 h 5"/>
                <a:gd name="T20" fmla="*/ 44 w 711"/>
                <a:gd name="T21" fmla="*/ 5 h 5"/>
                <a:gd name="T22" fmla="*/ 0 w 711"/>
                <a:gd name="T23" fmla="*/ 5 h 5"/>
                <a:gd name="T24" fmla="*/ 0 w 711"/>
                <a:gd name="T25" fmla="*/ 0 h 5"/>
                <a:gd name="T26" fmla="*/ 44 w 711"/>
                <a:gd name="T27" fmla="*/ 0 h 5"/>
                <a:gd name="T28" fmla="*/ 44 w 711"/>
                <a:gd name="T29" fmla="*/ 3 h 5"/>
                <a:gd name="T30" fmla="*/ 44 w 711"/>
                <a:gd name="T31" fmla="*/ 3 h 5"/>
                <a:gd name="T32" fmla="*/ 44 w 711"/>
                <a:gd name="T33" fmla="*/ 3 h 5"/>
                <a:gd name="T34" fmla="*/ 44 w 711"/>
                <a:gd name="T35" fmla="*/ 3 h 5"/>
                <a:gd name="T36" fmla="*/ 44 w 711"/>
                <a:gd name="T37" fmla="*/ 5 h 5"/>
                <a:gd name="T38" fmla="*/ 44 w 711"/>
                <a:gd name="T39" fmla="*/ 5 h 5"/>
                <a:gd name="T40" fmla="*/ 44 w 711"/>
                <a:gd name="T41" fmla="*/ 5 h 5"/>
                <a:gd name="T42" fmla="*/ 44 w 711"/>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1" h="5">
                  <a:moveTo>
                    <a:pt x="711" y="5"/>
                  </a:moveTo>
                  <a:lnTo>
                    <a:pt x="485" y="5"/>
                  </a:lnTo>
                  <a:lnTo>
                    <a:pt x="485" y="0"/>
                  </a:lnTo>
                  <a:lnTo>
                    <a:pt x="706" y="0"/>
                  </a:lnTo>
                  <a:lnTo>
                    <a:pt x="711" y="5"/>
                  </a:lnTo>
                  <a:close/>
                  <a:moveTo>
                    <a:pt x="213" y="5"/>
                  </a:moveTo>
                  <a:lnTo>
                    <a:pt x="104" y="5"/>
                  </a:lnTo>
                  <a:lnTo>
                    <a:pt x="104" y="0"/>
                  </a:lnTo>
                  <a:lnTo>
                    <a:pt x="213" y="0"/>
                  </a:lnTo>
                  <a:lnTo>
                    <a:pt x="213" y="5"/>
                  </a:lnTo>
                  <a:close/>
                  <a:moveTo>
                    <a:pt x="44" y="5"/>
                  </a:moveTo>
                  <a:lnTo>
                    <a:pt x="0" y="5"/>
                  </a:lnTo>
                  <a:lnTo>
                    <a:pt x="0" y="0"/>
                  </a:lnTo>
                  <a:lnTo>
                    <a:pt x="44" y="0"/>
                  </a:lnTo>
                  <a:lnTo>
                    <a:pt x="44" y="3"/>
                  </a:lnTo>
                  <a:lnTo>
                    <a:pt x="44" y="5"/>
                  </a:lnTo>
                  <a:close/>
                </a:path>
              </a:pathLst>
            </a:custGeom>
            <a:solidFill>
              <a:srgbClr val="3B6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9" name="Freeform 65"/>
            <p:cNvSpPr>
              <a:spLocks noEditPoints="1"/>
            </p:cNvSpPr>
            <p:nvPr/>
          </p:nvSpPr>
          <p:spPr bwMode="auto">
            <a:xfrm>
              <a:off x="162" y="3628"/>
              <a:ext cx="710" cy="7"/>
            </a:xfrm>
            <a:custGeom>
              <a:avLst/>
              <a:gdLst>
                <a:gd name="T0" fmla="*/ 728 w 708"/>
                <a:gd name="T1" fmla="*/ 151 h 5"/>
                <a:gd name="T2" fmla="*/ 495 w 708"/>
                <a:gd name="T3" fmla="*/ 151 h 5"/>
                <a:gd name="T4" fmla="*/ 495 w 708"/>
                <a:gd name="T5" fmla="*/ 0 h 5"/>
                <a:gd name="T6" fmla="*/ 726 w 708"/>
                <a:gd name="T7" fmla="*/ 0 h 5"/>
                <a:gd name="T8" fmla="*/ 728 w 708"/>
                <a:gd name="T9" fmla="*/ 151 h 5"/>
                <a:gd name="T10" fmla="*/ 223 w 708"/>
                <a:gd name="T11" fmla="*/ 151 h 5"/>
                <a:gd name="T12" fmla="*/ 104 w 708"/>
                <a:gd name="T13" fmla="*/ 151 h 5"/>
                <a:gd name="T14" fmla="*/ 104 w 708"/>
                <a:gd name="T15" fmla="*/ 0 h 5"/>
                <a:gd name="T16" fmla="*/ 223 w 708"/>
                <a:gd name="T17" fmla="*/ 0 h 5"/>
                <a:gd name="T18" fmla="*/ 223 w 708"/>
                <a:gd name="T19" fmla="*/ 151 h 5"/>
                <a:gd name="T20" fmla="*/ 44 w 708"/>
                <a:gd name="T21" fmla="*/ 151 h 5"/>
                <a:gd name="T22" fmla="*/ 0 w 708"/>
                <a:gd name="T23" fmla="*/ 151 h 5"/>
                <a:gd name="T24" fmla="*/ 0 w 708"/>
                <a:gd name="T25" fmla="*/ 0 h 5"/>
                <a:gd name="T26" fmla="*/ 47 w 708"/>
                <a:gd name="T27" fmla="*/ 0 h 5"/>
                <a:gd name="T28" fmla="*/ 47 w 708"/>
                <a:gd name="T29" fmla="*/ 57 h 5"/>
                <a:gd name="T30" fmla="*/ 47 w 708"/>
                <a:gd name="T31" fmla="*/ 57 h 5"/>
                <a:gd name="T32" fmla="*/ 44 w 708"/>
                <a:gd name="T33" fmla="*/ 57 h 5"/>
                <a:gd name="T34" fmla="*/ 44 w 708"/>
                <a:gd name="T35" fmla="*/ 57 h 5"/>
                <a:gd name="T36" fmla="*/ 44 w 708"/>
                <a:gd name="T37" fmla="*/ 151 h 5"/>
                <a:gd name="T38" fmla="*/ 44 w 708"/>
                <a:gd name="T39" fmla="*/ 151 h 5"/>
                <a:gd name="T40" fmla="*/ 44 w 708"/>
                <a:gd name="T41" fmla="*/ 151 h 5"/>
                <a:gd name="T42" fmla="*/ 44 w 708"/>
                <a:gd name="T43" fmla="*/ 15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8" h="5">
                  <a:moveTo>
                    <a:pt x="708" y="5"/>
                  </a:moveTo>
                  <a:lnTo>
                    <a:pt x="485" y="5"/>
                  </a:lnTo>
                  <a:lnTo>
                    <a:pt x="485" y="0"/>
                  </a:lnTo>
                  <a:lnTo>
                    <a:pt x="706" y="0"/>
                  </a:lnTo>
                  <a:lnTo>
                    <a:pt x="708" y="5"/>
                  </a:lnTo>
                  <a:close/>
                  <a:moveTo>
                    <a:pt x="213" y="5"/>
                  </a:moveTo>
                  <a:lnTo>
                    <a:pt x="104" y="5"/>
                  </a:lnTo>
                  <a:lnTo>
                    <a:pt x="104" y="0"/>
                  </a:lnTo>
                  <a:lnTo>
                    <a:pt x="213" y="0"/>
                  </a:lnTo>
                  <a:lnTo>
                    <a:pt x="213" y="5"/>
                  </a:lnTo>
                  <a:close/>
                  <a:moveTo>
                    <a:pt x="44" y="5"/>
                  </a:moveTo>
                  <a:lnTo>
                    <a:pt x="0" y="5"/>
                  </a:lnTo>
                  <a:lnTo>
                    <a:pt x="0" y="0"/>
                  </a:lnTo>
                  <a:lnTo>
                    <a:pt x="47" y="0"/>
                  </a:lnTo>
                  <a:lnTo>
                    <a:pt x="47" y="2"/>
                  </a:lnTo>
                  <a:lnTo>
                    <a:pt x="44" y="2"/>
                  </a:lnTo>
                  <a:lnTo>
                    <a:pt x="44" y="5"/>
                  </a:lnTo>
                  <a:close/>
                </a:path>
              </a:pathLst>
            </a:custGeom>
            <a:solidFill>
              <a:srgbClr val="3B6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0" name="Freeform 66"/>
            <p:cNvSpPr>
              <a:spLocks noEditPoints="1"/>
            </p:cNvSpPr>
            <p:nvPr/>
          </p:nvSpPr>
          <p:spPr bwMode="auto">
            <a:xfrm>
              <a:off x="162" y="3626"/>
              <a:ext cx="708" cy="5"/>
            </a:xfrm>
            <a:custGeom>
              <a:avLst/>
              <a:gdLst>
                <a:gd name="T0" fmla="*/ 726 w 706"/>
                <a:gd name="T1" fmla="*/ 5 h 5"/>
                <a:gd name="T2" fmla="*/ 495 w 706"/>
                <a:gd name="T3" fmla="*/ 5 h 5"/>
                <a:gd name="T4" fmla="*/ 495 w 706"/>
                <a:gd name="T5" fmla="*/ 0 h 5"/>
                <a:gd name="T6" fmla="*/ 723 w 706"/>
                <a:gd name="T7" fmla="*/ 0 h 5"/>
                <a:gd name="T8" fmla="*/ 726 w 706"/>
                <a:gd name="T9" fmla="*/ 5 h 5"/>
                <a:gd name="T10" fmla="*/ 223 w 706"/>
                <a:gd name="T11" fmla="*/ 5 h 5"/>
                <a:gd name="T12" fmla="*/ 104 w 706"/>
                <a:gd name="T13" fmla="*/ 5 h 5"/>
                <a:gd name="T14" fmla="*/ 104 w 706"/>
                <a:gd name="T15" fmla="*/ 0 h 5"/>
                <a:gd name="T16" fmla="*/ 223 w 706"/>
                <a:gd name="T17" fmla="*/ 0 h 5"/>
                <a:gd name="T18" fmla="*/ 223 w 706"/>
                <a:gd name="T19" fmla="*/ 5 h 5"/>
                <a:gd name="T20" fmla="*/ 44 w 706"/>
                <a:gd name="T21" fmla="*/ 5 h 5"/>
                <a:gd name="T22" fmla="*/ 0 w 706"/>
                <a:gd name="T23" fmla="*/ 5 h 5"/>
                <a:gd name="T24" fmla="*/ 0 w 706"/>
                <a:gd name="T25" fmla="*/ 0 h 5"/>
                <a:gd name="T26" fmla="*/ 47 w 706"/>
                <a:gd name="T27" fmla="*/ 0 h 5"/>
                <a:gd name="T28" fmla="*/ 47 w 706"/>
                <a:gd name="T29" fmla="*/ 3 h 5"/>
                <a:gd name="T30" fmla="*/ 47 w 706"/>
                <a:gd name="T31" fmla="*/ 3 h 5"/>
                <a:gd name="T32" fmla="*/ 47 w 706"/>
                <a:gd name="T33" fmla="*/ 3 h 5"/>
                <a:gd name="T34" fmla="*/ 47 w 706"/>
                <a:gd name="T35" fmla="*/ 3 h 5"/>
                <a:gd name="T36" fmla="*/ 47 w 706"/>
                <a:gd name="T37" fmla="*/ 5 h 5"/>
                <a:gd name="T38" fmla="*/ 47 w 706"/>
                <a:gd name="T39" fmla="*/ 5 h 5"/>
                <a:gd name="T40" fmla="*/ 44 w 706"/>
                <a:gd name="T41" fmla="*/ 5 h 5"/>
                <a:gd name="T42" fmla="*/ 44 w 706"/>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6" h="5">
                  <a:moveTo>
                    <a:pt x="706" y="5"/>
                  </a:moveTo>
                  <a:lnTo>
                    <a:pt x="485" y="5"/>
                  </a:lnTo>
                  <a:lnTo>
                    <a:pt x="485" y="0"/>
                  </a:lnTo>
                  <a:lnTo>
                    <a:pt x="703" y="0"/>
                  </a:lnTo>
                  <a:lnTo>
                    <a:pt x="706" y="5"/>
                  </a:lnTo>
                  <a:close/>
                  <a:moveTo>
                    <a:pt x="213" y="5"/>
                  </a:moveTo>
                  <a:lnTo>
                    <a:pt x="104" y="5"/>
                  </a:lnTo>
                  <a:lnTo>
                    <a:pt x="104" y="0"/>
                  </a:lnTo>
                  <a:lnTo>
                    <a:pt x="213" y="0"/>
                  </a:lnTo>
                  <a:lnTo>
                    <a:pt x="213" y="5"/>
                  </a:lnTo>
                  <a:close/>
                  <a:moveTo>
                    <a:pt x="44" y="5"/>
                  </a:moveTo>
                  <a:lnTo>
                    <a:pt x="0" y="5"/>
                  </a:lnTo>
                  <a:lnTo>
                    <a:pt x="0" y="0"/>
                  </a:lnTo>
                  <a:lnTo>
                    <a:pt x="47" y="0"/>
                  </a:lnTo>
                  <a:lnTo>
                    <a:pt x="47" y="3"/>
                  </a:lnTo>
                  <a:lnTo>
                    <a:pt x="47" y="5"/>
                  </a:lnTo>
                  <a:lnTo>
                    <a:pt x="44" y="5"/>
                  </a:lnTo>
                  <a:close/>
                </a:path>
              </a:pathLst>
            </a:custGeom>
            <a:solidFill>
              <a:srgbClr val="3E6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1" name="Freeform 67"/>
            <p:cNvSpPr>
              <a:spLocks noEditPoints="1"/>
            </p:cNvSpPr>
            <p:nvPr/>
          </p:nvSpPr>
          <p:spPr bwMode="auto">
            <a:xfrm>
              <a:off x="162" y="3623"/>
              <a:ext cx="708" cy="5"/>
            </a:xfrm>
            <a:custGeom>
              <a:avLst/>
              <a:gdLst>
                <a:gd name="T0" fmla="*/ 726 w 706"/>
                <a:gd name="T1" fmla="*/ 3 h 6"/>
                <a:gd name="T2" fmla="*/ 495 w 706"/>
                <a:gd name="T3" fmla="*/ 3 h 6"/>
                <a:gd name="T4" fmla="*/ 495 w 706"/>
                <a:gd name="T5" fmla="*/ 0 h 6"/>
                <a:gd name="T6" fmla="*/ 721 w 706"/>
                <a:gd name="T7" fmla="*/ 0 h 6"/>
                <a:gd name="T8" fmla="*/ 726 w 706"/>
                <a:gd name="T9" fmla="*/ 3 h 6"/>
                <a:gd name="T10" fmla="*/ 223 w 706"/>
                <a:gd name="T11" fmla="*/ 3 h 6"/>
                <a:gd name="T12" fmla="*/ 104 w 706"/>
                <a:gd name="T13" fmla="*/ 3 h 6"/>
                <a:gd name="T14" fmla="*/ 104 w 706"/>
                <a:gd name="T15" fmla="*/ 0 h 6"/>
                <a:gd name="T16" fmla="*/ 223 w 706"/>
                <a:gd name="T17" fmla="*/ 0 h 6"/>
                <a:gd name="T18" fmla="*/ 223 w 706"/>
                <a:gd name="T19" fmla="*/ 3 h 6"/>
                <a:gd name="T20" fmla="*/ 47 w 706"/>
                <a:gd name="T21" fmla="*/ 3 h 6"/>
                <a:gd name="T22" fmla="*/ 0 w 706"/>
                <a:gd name="T23" fmla="*/ 3 h 6"/>
                <a:gd name="T24" fmla="*/ 0 w 706"/>
                <a:gd name="T25" fmla="*/ 0 h 6"/>
                <a:gd name="T26" fmla="*/ 47 w 706"/>
                <a:gd name="T27" fmla="*/ 0 h 6"/>
                <a:gd name="T28" fmla="*/ 47 w 706"/>
                <a:gd name="T29" fmla="*/ 3 h 6"/>
                <a:gd name="T30" fmla="*/ 47 w 706"/>
                <a:gd name="T31" fmla="*/ 3 h 6"/>
                <a:gd name="T32" fmla="*/ 47 w 706"/>
                <a:gd name="T33" fmla="*/ 3 h 6"/>
                <a:gd name="T34" fmla="*/ 47 w 706"/>
                <a:gd name="T35" fmla="*/ 3 h 6"/>
                <a:gd name="T36" fmla="*/ 47 w 706"/>
                <a:gd name="T37" fmla="*/ 3 h 6"/>
                <a:gd name="T38" fmla="*/ 47 w 706"/>
                <a:gd name="T39" fmla="*/ 3 h 6"/>
                <a:gd name="T40" fmla="*/ 47 w 706"/>
                <a:gd name="T41" fmla="*/ 3 h 6"/>
                <a:gd name="T42" fmla="*/ 47 w 706"/>
                <a:gd name="T43" fmla="*/ 3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6" h="6">
                  <a:moveTo>
                    <a:pt x="706" y="6"/>
                  </a:moveTo>
                  <a:lnTo>
                    <a:pt x="485" y="6"/>
                  </a:lnTo>
                  <a:lnTo>
                    <a:pt x="485" y="0"/>
                  </a:lnTo>
                  <a:lnTo>
                    <a:pt x="701" y="0"/>
                  </a:lnTo>
                  <a:lnTo>
                    <a:pt x="706" y="6"/>
                  </a:lnTo>
                  <a:close/>
                  <a:moveTo>
                    <a:pt x="213" y="6"/>
                  </a:moveTo>
                  <a:lnTo>
                    <a:pt x="104" y="6"/>
                  </a:lnTo>
                  <a:lnTo>
                    <a:pt x="104" y="0"/>
                  </a:lnTo>
                  <a:lnTo>
                    <a:pt x="213" y="0"/>
                  </a:lnTo>
                  <a:lnTo>
                    <a:pt x="213" y="6"/>
                  </a:lnTo>
                  <a:close/>
                  <a:moveTo>
                    <a:pt x="47" y="6"/>
                  </a:moveTo>
                  <a:lnTo>
                    <a:pt x="0" y="6"/>
                  </a:lnTo>
                  <a:lnTo>
                    <a:pt x="0" y="0"/>
                  </a:lnTo>
                  <a:lnTo>
                    <a:pt x="47" y="0"/>
                  </a:lnTo>
                  <a:lnTo>
                    <a:pt x="47" y="3"/>
                  </a:lnTo>
                  <a:lnTo>
                    <a:pt x="47" y="6"/>
                  </a:lnTo>
                  <a:close/>
                </a:path>
              </a:pathLst>
            </a:custGeom>
            <a:solidFill>
              <a:srgbClr val="3E6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2" name="Freeform 68"/>
            <p:cNvSpPr>
              <a:spLocks noEditPoints="1"/>
            </p:cNvSpPr>
            <p:nvPr/>
          </p:nvSpPr>
          <p:spPr bwMode="auto">
            <a:xfrm>
              <a:off x="162" y="3621"/>
              <a:ext cx="703" cy="5"/>
            </a:xfrm>
            <a:custGeom>
              <a:avLst/>
              <a:gdLst>
                <a:gd name="T0" fmla="*/ 703 w 703"/>
                <a:gd name="T1" fmla="*/ 5 h 5"/>
                <a:gd name="T2" fmla="*/ 485 w 703"/>
                <a:gd name="T3" fmla="*/ 5 h 5"/>
                <a:gd name="T4" fmla="*/ 485 w 703"/>
                <a:gd name="T5" fmla="*/ 0 h 5"/>
                <a:gd name="T6" fmla="*/ 698 w 703"/>
                <a:gd name="T7" fmla="*/ 0 h 5"/>
                <a:gd name="T8" fmla="*/ 703 w 703"/>
                <a:gd name="T9" fmla="*/ 5 h 5"/>
                <a:gd name="T10" fmla="*/ 213 w 703"/>
                <a:gd name="T11" fmla="*/ 5 h 5"/>
                <a:gd name="T12" fmla="*/ 104 w 703"/>
                <a:gd name="T13" fmla="*/ 5 h 5"/>
                <a:gd name="T14" fmla="*/ 104 w 703"/>
                <a:gd name="T15" fmla="*/ 0 h 5"/>
                <a:gd name="T16" fmla="*/ 213 w 703"/>
                <a:gd name="T17" fmla="*/ 0 h 5"/>
                <a:gd name="T18" fmla="*/ 213 w 703"/>
                <a:gd name="T19" fmla="*/ 5 h 5"/>
                <a:gd name="T20" fmla="*/ 47 w 703"/>
                <a:gd name="T21" fmla="*/ 5 h 5"/>
                <a:gd name="T22" fmla="*/ 0 w 703"/>
                <a:gd name="T23" fmla="*/ 5 h 5"/>
                <a:gd name="T24" fmla="*/ 0 w 703"/>
                <a:gd name="T25" fmla="*/ 0 h 5"/>
                <a:gd name="T26" fmla="*/ 47 w 703"/>
                <a:gd name="T27" fmla="*/ 0 h 5"/>
                <a:gd name="T28" fmla="*/ 47 w 703"/>
                <a:gd name="T29" fmla="*/ 2 h 5"/>
                <a:gd name="T30" fmla="*/ 47 w 703"/>
                <a:gd name="T31" fmla="*/ 2 h 5"/>
                <a:gd name="T32" fmla="*/ 47 w 703"/>
                <a:gd name="T33" fmla="*/ 2 h 5"/>
                <a:gd name="T34" fmla="*/ 47 w 703"/>
                <a:gd name="T35" fmla="*/ 2 h 5"/>
                <a:gd name="T36" fmla="*/ 47 w 703"/>
                <a:gd name="T37" fmla="*/ 2 h 5"/>
                <a:gd name="T38" fmla="*/ 47 w 703"/>
                <a:gd name="T39" fmla="*/ 5 h 5"/>
                <a:gd name="T40" fmla="*/ 47 w 703"/>
                <a:gd name="T41" fmla="*/ 5 h 5"/>
                <a:gd name="T42" fmla="*/ 47 w 703"/>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3" h="5">
                  <a:moveTo>
                    <a:pt x="703" y="5"/>
                  </a:moveTo>
                  <a:lnTo>
                    <a:pt x="485" y="5"/>
                  </a:lnTo>
                  <a:lnTo>
                    <a:pt x="485" y="0"/>
                  </a:lnTo>
                  <a:lnTo>
                    <a:pt x="698" y="0"/>
                  </a:lnTo>
                  <a:lnTo>
                    <a:pt x="703" y="5"/>
                  </a:lnTo>
                  <a:close/>
                  <a:moveTo>
                    <a:pt x="213" y="5"/>
                  </a:moveTo>
                  <a:lnTo>
                    <a:pt x="104" y="5"/>
                  </a:lnTo>
                  <a:lnTo>
                    <a:pt x="104" y="0"/>
                  </a:lnTo>
                  <a:lnTo>
                    <a:pt x="213" y="0"/>
                  </a:lnTo>
                  <a:lnTo>
                    <a:pt x="213" y="5"/>
                  </a:lnTo>
                  <a:close/>
                  <a:moveTo>
                    <a:pt x="47" y="5"/>
                  </a:moveTo>
                  <a:lnTo>
                    <a:pt x="0" y="5"/>
                  </a:lnTo>
                  <a:lnTo>
                    <a:pt x="0" y="0"/>
                  </a:lnTo>
                  <a:lnTo>
                    <a:pt x="47" y="0"/>
                  </a:lnTo>
                  <a:lnTo>
                    <a:pt x="47" y="2"/>
                  </a:lnTo>
                  <a:lnTo>
                    <a:pt x="47" y="5"/>
                  </a:lnTo>
                  <a:close/>
                </a:path>
              </a:pathLst>
            </a:custGeom>
            <a:solidFill>
              <a:srgbClr val="3C6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3" name="Freeform 69"/>
            <p:cNvSpPr>
              <a:spLocks noEditPoints="1"/>
            </p:cNvSpPr>
            <p:nvPr/>
          </p:nvSpPr>
          <p:spPr bwMode="auto">
            <a:xfrm>
              <a:off x="162" y="3619"/>
              <a:ext cx="701" cy="5"/>
            </a:xfrm>
            <a:custGeom>
              <a:avLst/>
              <a:gdLst>
                <a:gd name="T0" fmla="*/ 701 w 701"/>
                <a:gd name="T1" fmla="*/ 5 h 5"/>
                <a:gd name="T2" fmla="*/ 485 w 701"/>
                <a:gd name="T3" fmla="*/ 5 h 5"/>
                <a:gd name="T4" fmla="*/ 485 w 701"/>
                <a:gd name="T5" fmla="*/ 0 h 5"/>
                <a:gd name="T6" fmla="*/ 696 w 701"/>
                <a:gd name="T7" fmla="*/ 0 h 5"/>
                <a:gd name="T8" fmla="*/ 701 w 701"/>
                <a:gd name="T9" fmla="*/ 5 h 5"/>
                <a:gd name="T10" fmla="*/ 213 w 701"/>
                <a:gd name="T11" fmla="*/ 5 h 5"/>
                <a:gd name="T12" fmla="*/ 104 w 701"/>
                <a:gd name="T13" fmla="*/ 5 h 5"/>
                <a:gd name="T14" fmla="*/ 104 w 701"/>
                <a:gd name="T15" fmla="*/ 0 h 5"/>
                <a:gd name="T16" fmla="*/ 213 w 701"/>
                <a:gd name="T17" fmla="*/ 0 h 5"/>
                <a:gd name="T18" fmla="*/ 213 w 701"/>
                <a:gd name="T19" fmla="*/ 5 h 5"/>
                <a:gd name="T20" fmla="*/ 47 w 701"/>
                <a:gd name="T21" fmla="*/ 5 h 5"/>
                <a:gd name="T22" fmla="*/ 0 w 701"/>
                <a:gd name="T23" fmla="*/ 5 h 5"/>
                <a:gd name="T24" fmla="*/ 0 w 701"/>
                <a:gd name="T25" fmla="*/ 0 h 5"/>
                <a:gd name="T26" fmla="*/ 47 w 701"/>
                <a:gd name="T27" fmla="*/ 0 h 5"/>
                <a:gd name="T28" fmla="*/ 47 w 701"/>
                <a:gd name="T29" fmla="*/ 3 h 5"/>
                <a:gd name="T30" fmla="*/ 47 w 701"/>
                <a:gd name="T31" fmla="*/ 3 h 5"/>
                <a:gd name="T32" fmla="*/ 47 w 701"/>
                <a:gd name="T33" fmla="*/ 3 h 5"/>
                <a:gd name="T34" fmla="*/ 47 w 701"/>
                <a:gd name="T35" fmla="*/ 3 h 5"/>
                <a:gd name="T36" fmla="*/ 47 w 701"/>
                <a:gd name="T37" fmla="*/ 3 h 5"/>
                <a:gd name="T38" fmla="*/ 47 w 701"/>
                <a:gd name="T39" fmla="*/ 5 h 5"/>
                <a:gd name="T40" fmla="*/ 47 w 701"/>
                <a:gd name="T41" fmla="*/ 5 h 5"/>
                <a:gd name="T42" fmla="*/ 47 w 701"/>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1" h="5">
                  <a:moveTo>
                    <a:pt x="701" y="5"/>
                  </a:moveTo>
                  <a:lnTo>
                    <a:pt x="485" y="5"/>
                  </a:lnTo>
                  <a:lnTo>
                    <a:pt x="485" y="0"/>
                  </a:lnTo>
                  <a:lnTo>
                    <a:pt x="696" y="0"/>
                  </a:lnTo>
                  <a:lnTo>
                    <a:pt x="701" y="5"/>
                  </a:lnTo>
                  <a:close/>
                  <a:moveTo>
                    <a:pt x="213" y="5"/>
                  </a:moveTo>
                  <a:lnTo>
                    <a:pt x="104" y="5"/>
                  </a:lnTo>
                  <a:lnTo>
                    <a:pt x="104" y="0"/>
                  </a:lnTo>
                  <a:lnTo>
                    <a:pt x="213" y="0"/>
                  </a:lnTo>
                  <a:lnTo>
                    <a:pt x="213" y="5"/>
                  </a:lnTo>
                  <a:close/>
                  <a:moveTo>
                    <a:pt x="47" y="5"/>
                  </a:moveTo>
                  <a:lnTo>
                    <a:pt x="0" y="5"/>
                  </a:lnTo>
                  <a:lnTo>
                    <a:pt x="0" y="0"/>
                  </a:lnTo>
                  <a:lnTo>
                    <a:pt x="47" y="0"/>
                  </a:lnTo>
                  <a:lnTo>
                    <a:pt x="47" y="3"/>
                  </a:lnTo>
                  <a:lnTo>
                    <a:pt x="47" y="5"/>
                  </a:lnTo>
                  <a:close/>
                </a:path>
              </a:pathLst>
            </a:custGeom>
            <a:solidFill>
              <a:srgbClr val="3F6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4" name="Freeform 70"/>
            <p:cNvSpPr>
              <a:spLocks noEditPoints="1"/>
            </p:cNvSpPr>
            <p:nvPr/>
          </p:nvSpPr>
          <p:spPr bwMode="auto">
            <a:xfrm>
              <a:off x="162" y="3614"/>
              <a:ext cx="699" cy="7"/>
            </a:xfrm>
            <a:custGeom>
              <a:avLst/>
              <a:gdLst>
                <a:gd name="T0" fmla="*/ 708 w 698"/>
                <a:gd name="T1" fmla="*/ 29 h 6"/>
                <a:gd name="T2" fmla="*/ 495 w 698"/>
                <a:gd name="T3" fmla="*/ 29 h 6"/>
                <a:gd name="T4" fmla="*/ 495 w 698"/>
                <a:gd name="T5" fmla="*/ 0 h 6"/>
                <a:gd name="T6" fmla="*/ 703 w 698"/>
                <a:gd name="T7" fmla="*/ 0 h 6"/>
                <a:gd name="T8" fmla="*/ 708 w 698"/>
                <a:gd name="T9" fmla="*/ 29 h 6"/>
                <a:gd name="T10" fmla="*/ 213 w 698"/>
                <a:gd name="T11" fmla="*/ 29 h 6"/>
                <a:gd name="T12" fmla="*/ 104 w 698"/>
                <a:gd name="T13" fmla="*/ 29 h 6"/>
                <a:gd name="T14" fmla="*/ 104 w 698"/>
                <a:gd name="T15" fmla="*/ 0 h 6"/>
                <a:gd name="T16" fmla="*/ 213 w 698"/>
                <a:gd name="T17" fmla="*/ 0 h 6"/>
                <a:gd name="T18" fmla="*/ 213 w 698"/>
                <a:gd name="T19" fmla="*/ 29 h 6"/>
                <a:gd name="T20" fmla="*/ 47 w 698"/>
                <a:gd name="T21" fmla="*/ 29 h 6"/>
                <a:gd name="T22" fmla="*/ 0 w 698"/>
                <a:gd name="T23" fmla="*/ 29 h 6"/>
                <a:gd name="T24" fmla="*/ 0 w 698"/>
                <a:gd name="T25" fmla="*/ 0 h 6"/>
                <a:gd name="T26" fmla="*/ 50 w 698"/>
                <a:gd name="T27" fmla="*/ 0 h 6"/>
                <a:gd name="T28" fmla="*/ 50 w 698"/>
                <a:gd name="T29" fmla="*/ 0 h 6"/>
                <a:gd name="T30" fmla="*/ 50 w 698"/>
                <a:gd name="T31" fmla="*/ 18 h 6"/>
                <a:gd name="T32" fmla="*/ 50 w 698"/>
                <a:gd name="T33" fmla="*/ 18 h 6"/>
                <a:gd name="T34" fmla="*/ 50 w 698"/>
                <a:gd name="T35" fmla="*/ 18 h 6"/>
                <a:gd name="T36" fmla="*/ 47 w 698"/>
                <a:gd name="T37" fmla="*/ 18 h 6"/>
                <a:gd name="T38" fmla="*/ 47 w 698"/>
                <a:gd name="T39" fmla="*/ 29 h 6"/>
                <a:gd name="T40" fmla="*/ 47 w 698"/>
                <a:gd name="T41" fmla="*/ 29 h 6"/>
                <a:gd name="T42" fmla="*/ 47 w 698"/>
                <a:gd name="T43" fmla="*/ 29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8" h="6">
                  <a:moveTo>
                    <a:pt x="698" y="6"/>
                  </a:moveTo>
                  <a:lnTo>
                    <a:pt x="485" y="6"/>
                  </a:lnTo>
                  <a:lnTo>
                    <a:pt x="485" y="0"/>
                  </a:lnTo>
                  <a:lnTo>
                    <a:pt x="693" y="0"/>
                  </a:lnTo>
                  <a:lnTo>
                    <a:pt x="698" y="6"/>
                  </a:lnTo>
                  <a:close/>
                  <a:moveTo>
                    <a:pt x="213" y="6"/>
                  </a:moveTo>
                  <a:lnTo>
                    <a:pt x="104" y="6"/>
                  </a:lnTo>
                  <a:lnTo>
                    <a:pt x="104" y="0"/>
                  </a:lnTo>
                  <a:lnTo>
                    <a:pt x="213" y="0"/>
                  </a:lnTo>
                  <a:lnTo>
                    <a:pt x="213" y="6"/>
                  </a:lnTo>
                  <a:close/>
                  <a:moveTo>
                    <a:pt x="47" y="6"/>
                  </a:moveTo>
                  <a:lnTo>
                    <a:pt x="0" y="6"/>
                  </a:lnTo>
                  <a:lnTo>
                    <a:pt x="0" y="0"/>
                  </a:lnTo>
                  <a:lnTo>
                    <a:pt x="50" y="0"/>
                  </a:lnTo>
                  <a:lnTo>
                    <a:pt x="50" y="3"/>
                  </a:lnTo>
                  <a:lnTo>
                    <a:pt x="47" y="3"/>
                  </a:lnTo>
                  <a:lnTo>
                    <a:pt x="47" y="6"/>
                  </a:lnTo>
                  <a:close/>
                </a:path>
              </a:pathLst>
            </a:custGeom>
            <a:solidFill>
              <a:srgbClr val="3E6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5" name="Freeform 71"/>
            <p:cNvSpPr>
              <a:spLocks noEditPoints="1"/>
            </p:cNvSpPr>
            <p:nvPr/>
          </p:nvSpPr>
          <p:spPr bwMode="auto">
            <a:xfrm>
              <a:off x="162" y="3614"/>
              <a:ext cx="696" cy="5"/>
            </a:xfrm>
            <a:custGeom>
              <a:avLst/>
              <a:gdLst>
                <a:gd name="T0" fmla="*/ 696 w 696"/>
                <a:gd name="T1" fmla="*/ 5 h 5"/>
                <a:gd name="T2" fmla="*/ 485 w 696"/>
                <a:gd name="T3" fmla="*/ 5 h 5"/>
                <a:gd name="T4" fmla="*/ 485 w 696"/>
                <a:gd name="T5" fmla="*/ 0 h 5"/>
                <a:gd name="T6" fmla="*/ 693 w 696"/>
                <a:gd name="T7" fmla="*/ 0 h 5"/>
                <a:gd name="T8" fmla="*/ 696 w 696"/>
                <a:gd name="T9" fmla="*/ 5 h 5"/>
                <a:gd name="T10" fmla="*/ 213 w 696"/>
                <a:gd name="T11" fmla="*/ 5 h 5"/>
                <a:gd name="T12" fmla="*/ 104 w 696"/>
                <a:gd name="T13" fmla="*/ 5 h 5"/>
                <a:gd name="T14" fmla="*/ 104 w 696"/>
                <a:gd name="T15" fmla="*/ 0 h 5"/>
                <a:gd name="T16" fmla="*/ 213 w 696"/>
                <a:gd name="T17" fmla="*/ 0 h 5"/>
                <a:gd name="T18" fmla="*/ 213 w 696"/>
                <a:gd name="T19" fmla="*/ 5 h 5"/>
                <a:gd name="T20" fmla="*/ 47 w 696"/>
                <a:gd name="T21" fmla="*/ 5 h 5"/>
                <a:gd name="T22" fmla="*/ 0 w 696"/>
                <a:gd name="T23" fmla="*/ 5 h 5"/>
                <a:gd name="T24" fmla="*/ 0 w 696"/>
                <a:gd name="T25" fmla="*/ 0 h 5"/>
                <a:gd name="T26" fmla="*/ 50 w 696"/>
                <a:gd name="T27" fmla="*/ 0 h 5"/>
                <a:gd name="T28" fmla="*/ 50 w 696"/>
                <a:gd name="T29" fmla="*/ 0 h 5"/>
                <a:gd name="T30" fmla="*/ 50 w 696"/>
                <a:gd name="T31" fmla="*/ 2 h 5"/>
                <a:gd name="T32" fmla="*/ 50 w 696"/>
                <a:gd name="T33" fmla="*/ 2 h 5"/>
                <a:gd name="T34" fmla="*/ 50 w 696"/>
                <a:gd name="T35" fmla="*/ 2 h 5"/>
                <a:gd name="T36" fmla="*/ 50 w 696"/>
                <a:gd name="T37" fmla="*/ 2 h 5"/>
                <a:gd name="T38" fmla="*/ 50 w 696"/>
                <a:gd name="T39" fmla="*/ 5 h 5"/>
                <a:gd name="T40" fmla="*/ 50 w 696"/>
                <a:gd name="T41" fmla="*/ 5 h 5"/>
                <a:gd name="T42" fmla="*/ 47 w 696"/>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6" h="5">
                  <a:moveTo>
                    <a:pt x="696" y="5"/>
                  </a:moveTo>
                  <a:lnTo>
                    <a:pt x="485" y="5"/>
                  </a:lnTo>
                  <a:lnTo>
                    <a:pt x="485" y="0"/>
                  </a:lnTo>
                  <a:lnTo>
                    <a:pt x="693" y="0"/>
                  </a:lnTo>
                  <a:lnTo>
                    <a:pt x="696" y="5"/>
                  </a:lnTo>
                  <a:close/>
                  <a:moveTo>
                    <a:pt x="213" y="5"/>
                  </a:moveTo>
                  <a:lnTo>
                    <a:pt x="104" y="5"/>
                  </a:lnTo>
                  <a:lnTo>
                    <a:pt x="104" y="0"/>
                  </a:lnTo>
                  <a:lnTo>
                    <a:pt x="213" y="0"/>
                  </a:lnTo>
                  <a:lnTo>
                    <a:pt x="213" y="5"/>
                  </a:lnTo>
                  <a:close/>
                  <a:moveTo>
                    <a:pt x="47" y="5"/>
                  </a:moveTo>
                  <a:lnTo>
                    <a:pt x="0" y="5"/>
                  </a:lnTo>
                  <a:lnTo>
                    <a:pt x="0" y="0"/>
                  </a:lnTo>
                  <a:lnTo>
                    <a:pt x="50" y="0"/>
                  </a:lnTo>
                  <a:lnTo>
                    <a:pt x="50" y="2"/>
                  </a:lnTo>
                  <a:lnTo>
                    <a:pt x="50" y="5"/>
                  </a:lnTo>
                  <a:lnTo>
                    <a:pt x="47" y="5"/>
                  </a:lnTo>
                  <a:close/>
                </a:path>
              </a:pathLst>
            </a:custGeom>
            <a:solidFill>
              <a:srgbClr val="416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6" name="Freeform 72"/>
            <p:cNvSpPr>
              <a:spLocks noEditPoints="1"/>
            </p:cNvSpPr>
            <p:nvPr/>
          </p:nvSpPr>
          <p:spPr bwMode="auto">
            <a:xfrm>
              <a:off x="162" y="3609"/>
              <a:ext cx="694" cy="5"/>
            </a:xfrm>
            <a:custGeom>
              <a:avLst/>
              <a:gdLst>
                <a:gd name="T0" fmla="*/ 703 w 693"/>
                <a:gd name="T1" fmla="*/ 5 h 5"/>
                <a:gd name="T2" fmla="*/ 495 w 693"/>
                <a:gd name="T3" fmla="*/ 5 h 5"/>
                <a:gd name="T4" fmla="*/ 495 w 693"/>
                <a:gd name="T5" fmla="*/ 0 h 5"/>
                <a:gd name="T6" fmla="*/ 700 w 693"/>
                <a:gd name="T7" fmla="*/ 0 h 5"/>
                <a:gd name="T8" fmla="*/ 703 w 693"/>
                <a:gd name="T9" fmla="*/ 5 h 5"/>
                <a:gd name="T10" fmla="*/ 213 w 693"/>
                <a:gd name="T11" fmla="*/ 5 h 5"/>
                <a:gd name="T12" fmla="*/ 104 w 693"/>
                <a:gd name="T13" fmla="*/ 5 h 5"/>
                <a:gd name="T14" fmla="*/ 104 w 693"/>
                <a:gd name="T15" fmla="*/ 0 h 5"/>
                <a:gd name="T16" fmla="*/ 213 w 693"/>
                <a:gd name="T17" fmla="*/ 0 h 5"/>
                <a:gd name="T18" fmla="*/ 213 w 693"/>
                <a:gd name="T19" fmla="*/ 5 h 5"/>
                <a:gd name="T20" fmla="*/ 50 w 693"/>
                <a:gd name="T21" fmla="*/ 5 h 5"/>
                <a:gd name="T22" fmla="*/ 0 w 693"/>
                <a:gd name="T23" fmla="*/ 5 h 5"/>
                <a:gd name="T24" fmla="*/ 0 w 693"/>
                <a:gd name="T25" fmla="*/ 0 h 5"/>
                <a:gd name="T26" fmla="*/ 52 w 693"/>
                <a:gd name="T27" fmla="*/ 0 h 5"/>
                <a:gd name="T28" fmla="*/ 52 w 693"/>
                <a:gd name="T29" fmla="*/ 0 h 5"/>
                <a:gd name="T30" fmla="*/ 52 w 693"/>
                <a:gd name="T31" fmla="*/ 3 h 5"/>
                <a:gd name="T32" fmla="*/ 50 w 693"/>
                <a:gd name="T33" fmla="*/ 3 h 5"/>
                <a:gd name="T34" fmla="*/ 50 w 693"/>
                <a:gd name="T35" fmla="*/ 3 h 5"/>
                <a:gd name="T36" fmla="*/ 50 w 693"/>
                <a:gd name="T37" fmla="*/ 3 h 5"/>
                <a:gd name="T38" fmla="*/ 50 w 693"/>
                <a:gd name="T39" fmla="*/ 5 h 5"/>
                <a:gd name="T40" fmla="*/ 50 w 693"/>
                <a:gd name="T41" fmla="*/ 5 h 5"/>
                <a:gd name="T42" fmla="*/ 50 w 693"/>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3" h="5">
                  <a:moveTo>
                    <a:pt x="693" y="5"/>
                  </a:moveTo>
                  <a:lnTo>
                    <a:pt x="485" y="5"/>
                  </a:lnTo>
                  <a:lnTo>
                    <a:pt x="485" y="0"/>
                  </a:lnTo>
                  <a:lnTo>
                    <a:pt x="690" y="0"/>
                  </a:lnTo>
                  <a:lnTo>
                    <a:pt x="693" y="5"/>
                  </a:lnTo>
                  <a:close/>
                  <a:moveTo>
                    <a:pt x="213" y="5"/>
                  </a:moveTo>
                  <a:lnTo>
                    <a:pt x="104" y="5"/>
                  </a:lnTo>
                  <a:lnTo>
                    <a:pt x="104" y="0"/>
                  </a:lnTo>
                  <a:lnTo>
                    <a:pt x="213" y="0"/>
                  </a:lnTo>
                  <a:lnTo>
                    <a:pt x="213" y="5"/>
                  </a:lnTo>
                  <a:close/>
                  <a:moveTo>
                    <a:pt x="50" y="5"/>
                  </a:moveTo>
                  <a:lnTo>
                    <a:pt x="0" y="5"/>
                  </a:lnTo>
                  <a:lnTo>
                    <a:pt x="0" y="0"/>
                  </a:lnTo>
                  <a:lnTo>
                    <a:pt x="52" y="0"/>
                  </a:lnTo>
                  <a:lnTo>
                    <a:pt x="52" y="3"/>
                  </a:lnTo>
                  <a:lnTo>
                    <a:pt x="50" y="3"/>
                  </a:lnTo>
                  <a:lnTo>
                    <a:pt x="50" y="5"/>
                  </a:lnTo>
                  <a:close/>
                </a:path>
              </a:pathLst>
            </a:custGeom>
            <a:solidFill>
              <a:srgbClr val="406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7" name="Freeform 73"/>
            <p:cNvSpPr>
              <a:spLocks noEditPoints="1"/>
            </p:cNvSpPr>
            <p:nvPr/>
          </p:nvSpPr>
          <p:spPr bwMode="auto">
            <a:xfrm>
              <a:off x="162" y="3609"/>
              <a:ext cx="694" cy="5"/>
            </a:xfrm>
            <a:custGeom>
              <a:avLst/>
              <a:gdLst>
                <a:gd name="T0" fmla="*/ 703 w 693"/>
                <a:gd name="T1" fmla="*/ 5 h 5"/>
                <a:gd name="T2" fmla="*/ 495 w 693"/>
                <a:gd name="T3" fmla="*/ 5 h 5"/>
                <a:gd name="T4" fmla="*/ 495 w 693"/>
                <a:gd name="T5" fmla="*/ 0 h 5"/>
                <a:gd name="T6" fmla="*/ 698 w 693"/>
                <a:gd name="T7" fmla="*/ 0 h 5"/>
                <a:gd name="T8" fmla="*/ 703 w 693"/>
                <a:gd name="T9" fmla="*/ 5 h 5"/>
                <a:gd name="T10" fmla="*/ 213 w 693"/>
                <a:gd name="T11" fmla="*/ 5 h 5"/>
                <a:gd name="T12" fmla="*/ 104 w 693"/>
                <a:gd name="T13" fmla="*/ 5 h 5"/>
                <a:gd name="T14" fmla="*/ 104 w 693"/>
                <a:gd name="T15" fmla="*/ 0 h 5"/>
                <a:gd name="T16" fmla="*/ 213 w 693"/>
                <a:gd name="T17" fmla="*/ 0 h 5"/>
                <a:gd name="T18" fmla="*/ 213 w 693"/>
                <a:gd name="T19" fmla="*/ 5 h 5"/>
                <a:gd name="T20" fmla="*/ 50 w 693"/>
                <a:gd name="T21" fmla="*/ 5 h 5"/>
                <a:gd name="T22" fmla="*/ 0 w 693"/>
                <a:gd name="T23" fmla="*/ 5 h 5"/>
                <a:gd name="T24" fmla="*/ 0 w 693"/>
                <a:gd name="T25" fmla="*/ 0 h 5"/>
                <a:gd name="T26" fmla="*/ 55 w 693"/>
                <a:gd name="T27" fmla="*/ 0 h 5"/>
                <a:gd name="T28" fmla="*/ 55 w 693"/>
                <a:gd name="T29" fmla="*/ 0 h 5"/>
                <a:gd name="T30" fmla="*/ 52 w 693"/>
                <a:gd name="T31" fmla="*/ 2 h 5"/>
                <a:gd name="T32" fmla="*/ 52 w 693"/>
                <a:gd name="T33" fmla="*/ 2 h 5"/>
                <a:gd name="T34" fmla="*/ 52 w 693"/>
                <a:gd name="T35" fmla="*/ 2 h 5"/>
                <a:gd name="T36" fmla="*/ 52 w 693"/>
                <a:gd name="T37" fmla="*/ 2 h 5"/>
                <a:gd name="T38" fmla="*/ 52 w 693"/>
                <a:gd name="T39" fmla="*/ 5 h 5"/>
                <a:gd name="T40" fmla="*/ 50 w 693"/>
                <a:gd name="T41" fmla="*/ 5 h 5"/>
                <a:gd name="T42" fmla="*/ 50 w 693"/>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3" h="5">
                  <a:moveTo>
                    <a:pt x="693" y="5"/>
                  </a:moveTo>
                  <a:lnTo>
                    <a:pt x="485" y="5"/>
                  </a:lnTo>
                  <a:lnTo>
                    <a:pt x="485" y="0"/>
                  </a:lnTo>
                  <a:lnTo>
                    <a:pt x="688" y="0"/>
                  </a:lnTo>
                  <a:lnTo>
                    <a:pt x="693" y="5"/>
                  </a:lnTo>
                  <a:close/>
                  <a:moveTo>
                    <a:pt x="213" y="5"/>
                  </a:moveTo>
                  <a:lnTo>
                    <a:pt x="104" y="5"/>
                  </a:lnTo>
                  <a:lnTo>
                    <a:pt x="104" y="0"/>
                  </a:lnTo>
                  <a:lnTo>
                    <a:pt x="213" y="0"/>
                  </a:lnTo>
                  <a:lnTo>
                    <a:pt x="213" y="5"/>
                  </a:lnTo>
                  <a:close/>
                  <a:moveTo>
                    <a:pt x="50" y="5"/>
                  </a:moveTo>
                  <a:lnTo>
                    <a:pt x="0" y="5"/>
                  </a:lnTo>
                  <a:lnTo>
                    <a:pt x="0" y="0"/>
                  </a:lnTo>
                  <a:lnTo>
                    <a:pt x="55" y="0"/>
                  </a:lnTo>
                  <a:lnTo>
                    <a:pt x="52" y="2"/>
                  </a:lnTo>
                  <a:lnTo>
                    <a:pt x="52" y="5"/>
                  </a:lnTo>
                  <a:lnTo>
                    <a:pt x="50" y="5"/>
                  </a:lnTo>
                  <a:close/>
                </a:path>
              </a:pathLst>
            </a:custGeom>
            <a:solidFill>
              <a:srgbClr val="436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8" name="Freeform 74"/>
            <p:cNvSpPr>
              <a:spLocks noEditPoints="1"/>
            </p:cNvSpPr>
            <p:nvPr/>
          </p:nvSpPr>
          <p:spPr bwMode="auto">
            <a:xfrm>
              <a:off x="162" y="3604"/>
              <a:ext cx="692" cy="5"/>
            </a:xfrm>
            <a:custGeom>
              <a:avLst/>
              <a:gdLst>
                <a:gd name="T0" fmla="*/ 710 w 690"/>
                <a:gd name="T1" fmla="*/ 5 h 5"/>
                <a:gd name="T2" fmla="*/ 495 w 690"/>
                <a:gd name="T3" fmla="*/ 5 h 5"/>
                <a:gd name="T4" fmla="*/ 495 w 690"/>
                <a:gd name="T5" fmla="*/ 0 h 5"/>
                <a:gd name="T6" fmla="*/ 705 w 690"/>
                <a:gd name="T7" fmla="*/ 0 h 5"/>
                <a:gd name="T8" fmla="*/ 710 w 690"/>
                <a:gd name="T9" fmla="*/ 5 h 5"/>
                <a:gd name="T10" fmla="*/ 223 w 690"/>
                <a:gd name="T11" fmla="*/ 5 h 5"/>
                <a:gd name="T12" fmla="*/ 104 w 690"/>
                <a:gd name="T13" fmla="*/ 5 h 5"/>
                <a:gd name="T14" fmla="*/ 104 w 690"/>
                <a:gd name="T15" fmla="*/ 0 h 5"/>
                <a:gd name="T16" fmla="*/ 223 w 690"/>
                <a:gd name="T17" fmla="*/ 0 h 5"/>
                <a:gd name="T18" fmla="*/ 223 w 690"/>
                <a:gd name="T19" fmla="*/ 5 h 5"/>
                <a:gd name="T20" fmla="*/ 52 w 690"/>
                <a:gd name="T21" fmla="*/ 5 h 5"/>
                <a:gd name="T22" fmla="*/ 0 w 690"/>
                <a:gd name="T23" fmla="*/ 5 h 5"/>
                <a:gd name="T24" fmla="*/ 0 w 690"/>
                <a:gd name="T25" fmla="*/ 0 h 5"/>
                <a:gd name="T26" fmla="*/ 60 w 690"/>
                <a:gd name="T27" fmla="*/ 0 h 5"/>
                <a:gd name="T28" fmla="*/ 57 w 690"/>
                <a:gd name="T29" fmla="*/ 0 h 5"/>
                <a:gd name="T30" fmla="*/ 57 w 690"/>
                <a:gd name="T31" fmla="*/ 3 h 5"/>
                <a:gd name="T32" fmla="*/ 55 w 690"/>
                <a:gd name="T33" fmla="*/ 3 h 5"/>
                <a:gd name="T34" fmla="*/ 55 w 690"/>
                <a:gd name="T35" fmla="*/ 3 h 5"/>
                <a:gd name="T36" fmla="*/ 55 w 690"/>
                <a:gd name="T37" fmla="*/ 3 h 5"/>
                <a:gd name="T38" fmla="*/ 52 w 690"/>
                <a:gd name="T39" fmla="*/ 5 h 5"/>
                <a:gd name="T40" fmla="*/ 52 w 690"/>
                <a:gd name="T41" fmla="*/ 5 h 5"/>
                <a:gd name="T42" fmla="*/ 52 w 690"/>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0" h="5">
                  <a:moveTo>
                    <a:pt x="690" y="5"/>
                  </a:moveTo>
                  <a:lnTo>
                    <a:pt x="485" y="5"/>
                  </a:lnTo>
                  <a:lnTo>
                    <a:pt x="485" y="0"/>
                  </a:lnTo>
                  <a:lnTo>
                    <a:pt x="685" y="0"/>
                  </a:lnTo>
                  <a:lnTo>
                    <a:pt x="690" y="5"/>
                  </a:lnTo>
                  <a:close/>
                  <a:moveTo>
                    <a:pt x="213" y="5"/>
                  </a:moveTo>
                  <a:lnTo>
                    <a:pt x="104" y="5"/>
                  </a:lnTo>
                  <a:lnTo>
                    <a:pt x="104" y="0"/>
                  </a:lnTo>
                  <a:lnTo>
                    <a:pt x="213" y="0"/>
                  </a:lnTo>
                  <a:lnTo>
                    <a:pt x="213" y="5"/>
                  </a:lnTo>
                  <a:close/>
                  <a:moveTo>
                    <a:pt x="52" y="5"/>
                  </a:moveTo>
                  <a:lnTo>
                    <a:pt x="0" y="5"/>
                  </a:lnTo>
                  <a:lnTo>
                    <a:pt x="0" y="0"/>
                  </a:lnTo>
                  <a:lnTo>
                    <a:pt x="60" y="0"/>
                  </a:lnTo>
                  <a:lnTo>
                    <a:pt x="57" y="0"/>
                  </a:lnTo>
                  <a:lnTo>
                    <a:pt x="57" y="3"/>
                  </a:lnTo>
                  <a:lnTo>
                    <a:pt x="55" y="3"/>
                  </a:lnTo>
                  <a:lnTo>
                    <a:pt x="52" y="5"/>
                  </a:lnTo>
                  <a:close/>
                </a:path>
              </a:pathLst>
            </a:custGeom>
            <a:solidFill>
              <a:srgbClr val="426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99" name="Freeform 75"/>
            <p:cNvSpPr>
              <a:spLocks noEditPoints="1"/>
            </p:cNvSpPr>
            <p:nvPr/>
          </p:nvSpPr>
          <p:spPr bwMode="auto">
            <a:xfrm>
              <a:off x="162" y="3602"/>
              <a:ext cx="690" cy="7"/>
            </a:xfrm>
            <a:custGeom>
              <a:avLst/>
              <a:gdLst>
                <a:gd name="T0" fmla="*/ 708 w 688"/>
                <a:gd name="T1" fmla="*/ 29 h 6"/>
                <a:gd name="T2" fmla="*/ 495 w 688"/>
                <a:gd name="T3" fmla="*/ 29 h 6"/>
                <a:gd name="T4" fmla="*/ 495 w 688"/>
                <a:gd name="T5" fmla="*/ 0 h 6"/>
                <a:gd name="T6" fmla="*/ 703 w 688"/>
                <a:gd name="T7" fmla="*/ 0 h 6"/>
                <a:gd name="T8" fmla="*/ 708 w 688"/>
                <a:gd name="T9" fmla="*/ 29 h 6"/>
                <a:gd name="T10" fmla="*/ 223 w 688"/>
                <a:gd name="T11" fmla="*/ 29 h 6"/>
                <a:gd name="T12" fmla="*/ 104 w 688"/>
                <a:gd name="T13" fmla="*/ 29 h 6"/>
                <a:gd name="T14" fmla="*/ 104 w 688"/>
                <a:gd name="T15" fmla="*/ 0 h 6"/>
                <a:gd name="T16" fmla="*/ 223 w 688"/>
                <a:gd name="T17" fmla="*/ 0 h 6"/>
                <a:gd name="T18" fmla="*/ 223 w 688"/>
                <a:gd name="T19" fmla="*/ 29 h 6"/>
                <a:gd name="T20" fmla="*/ 55 w 688"/>
                <a:gd name="T21" fmla="*/ 29 h 6"/>
                <a:gd name="T22" fmla="*/ 0 w 688"/>
                <a:gd name="T23" fmla="*/ 29 h 6"/>
                <a:gd name="T24" fmla="*/ 0 w 688"/>
                <a:gd name="T25" fmla="*/ 0 h 6"/>
                <a:gd name="T26" fmla="*/ 65 w 688"/>
                <a:gd name="T27" fmla="*/ 0 h 6"/>
                <a:gd name="T28" fmla="*/ 63 w 688"/>
                <a:gd name="T29" fmla="*/ 0 h 6"/>
                <a:gd name="T30" fmla="*/ 63 w 688"/>
                <a:gd name="T31" fmla="*/ 18 h 6"/>
                <a:gd name="T32" fmla="*/ 60 w 688"/>
                <a:gd name="T33" fmla="*/ 18 h 6"/>
                <a:gd name="T34" fmla="*/ 60 w 688"/>
                <a:gd name="T35" fmla="*/ 18 h 6"/>
                <a:gd name="T36" fmla="*/ 57 w 688"/>
                <a:gd name="T37" fmla="*/ 18 h 6"/>
                <a:gd name="T38" fmla="*/ 57 w 688"/>
                <a:gd name="T39" fmla="*/ 29 h 6"/>
                <a:gd name="T40" fmla="*/ 55 w 688"/>
                <a:gd name="T41" fmla="*/ 29 h 6"/>
                <a:gd name="T42" fmla="*/ 55 w 688"/>
                <a:gd name="T43" fmla="*/ 29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8" h="6">
                  <a:moveTo>
                    <a:pt x="688" y="6"/>
                  </a:moveTo>
                  <a:lnTo>
                    <a:pt x="485" y="6"/>
                  </a:lnTo>
                  <a:lnTo>
                    <a:pt x="485" y="0"/>
                  </a:lnTo>
                  <a:lnTo>
                    <a:pt x="683" y="0"/>
                  </a:lnTo>
                  <a:lnTo>
                    <a:pt x="688" y="6"/>
                  </a:lnTo>
                  <a:close/>
                  <a:moveTo>
                    <a:pt x="213" y="6"/>
                  </a:moveTo>
                  <a:lnTo>
                    <a:pt x="104" y="6"/>
                  </a:lnTo>
                  <a:lnTo>
                    <a:pt x="104" y="0"/>
                  </a:lnTo>
                  <a:lnTo>
                    <a:pt x="213" y="0"/>
                  </a:lnTo>
                  <a:lnTo>
                    <a:pt x="213" y="6"/>
                  </a:lnTo>
                  <a:close/>
                  <a:moveTo>
                    <a:pt x="55" y="6"/>
                  </a:moveTo>
                  <a:lnTo>
                    <a:pt x="0" y="6"/>
                  </a:lnTo>
                  <a:lnTo>
                    <a:pt x="0" y="0"/>
                  </a:lnTo>
                  <a:lnTo>
                    <a:pt x="65" y="0"/>
                  </a:lnTo>
                  <a:lnTo>
                    <a:pt x="63" y="0"/>
                  </a:lnTo>
                  <a:lnTo>
                    <a:pt x="63" y="3"/>
                  </a:lnTo>
                  <a:lnTo>
                    <a:pt x="60" y="3"/>
                  </a:lnTo>
                  <a:lnTo>
                    <a:pt x="57" y="3"/>
                  </a:lnTo>
                  <a:lnTo>
                    <a:pt x="57" y="6"/>
                  </a:lnTo>
                  <a:lnTo>
                    <a:pt x="55" y="6"/>
                  </a:lnTo>
                  <a:close/>
                </a:path>
              </a:pathLst>
            </a:custGeom>
            <a:solidFill>
              <a:srgbClr val="426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0" name="Freeform 76"/>
            <p:cNvSpPr>
              <a:spLocks noEditPoints="1"/>
            </p:cNvSpPr>
            <p:nvPr/>
          </p:nvSpPr>
          <p:spPr bwMode="auto">
            <a:xfrm>
              <a:off x="162" y="3600"/>
              <a:ext cx="687" cy="5"/>
            </a:xfrm>
            <a:custGeom>
              <a:avLst/>
              <a:gdLst>
                <a:gd name="T0" fmla="*/ 705 w 685"/>
                <a:gd name="T1" fmla="*/ 5 h 5"/>
                <a:gd name="T2" fmla="*/ 495 w 685"/>
                <a:gd name="T3" fmla="*/ 5 h 5"/>
                <a:gd name="T4" fmla="*/ 495 w 685"/>
                <a:gd name="T5" fmla="*/ 0 h 5"/>
                <a:gd name="T6" fmla="*/ 700 w 685"/>
                <a:gd name="T7" fmla="*/ 0 h 5"/>
                <a:gd name="T8" fmla="*/ 705 w 685"/>
                <a:gd name="T9" fmla="*/ 5 h 5"/>
                <a:gd name="T10" fmla="*/ 223 w 685"/>
                <a:gd name="T11" fmla="*/ 5 h 5"/>
                <a:gd name="T12" fmla="*/ 104 w 685"/>
                <a:gd name="T13" fmla="*/ 5 h 5"/>
                <a:gd name="T14" fmla="*/ 104 w 685"/>
                <a:gd name="T15" fmla="*/ 0 h 5"/>
                <a:gd name="T16" fmla="*/ 223 w 685"/>
                <a:gd name="T17" fmla="*/ 0 h 5"/>
                <a:gd name="T18" fmla="*/ 223 w 685"/>
                <a:gd name="T19" fmla="*/ 5 h 5"/>
                <a:gd name="T20" fmla="*/ 60 w 685"/>
                <a:gd name="T21" fmla="*/ 5 h 5"/>
                <a:gd name="T22" fmla="*/ 0 w 685"/>
                <a:gd name="T23" fmla="*/ 5 h 5"/>
                <a:gd name="T24" fmla="*/ 0 w 685"/>
                <a:gd name="T25" fmla="*/ 0 h 5"/>
                <a:gd name="T26" fmla="*/ 73 w 685"/>
                <a:gd name="T27" fmla="*/ 0 h 5"/>
                <a:gd name="T28" fmla="*/ 70 w 685"/>
                <a:gd name="T29" fmla="*/ 2 h 5"/>
                <a:gd name="T30" fmla="*/ 68 w 685"/>
                <a:gd name="T31" fmla="*/ 2 h 5"/>
                <a:gd name="T32" fmla="*/ 65 w 685"/>
                <a:gd name="T33" fmla="*/ 2 h 5"/>
                <a:gd name="T34" fmla="*/ 65 w 685"/>
                <a:gd name="T35" fmla="*/ 2 h 5"/>
                <a:gd name="T36" fmla="*/ 63 w 685"/>
                <a:gd name="T37" fmla="*/ 5 h 5"/>
                <a:gd name="T38" fmla="*/ 63 w 685"/>
                <a:gd name="T39" fmla="*/ 5 h 5"/>
                <a:gd name="T40" fmla="*/ 60 w 685"/>
                <a:gd name="T41" fmla="*/ 5 h 5"/>
                <a:gd name="T42" fmla="*/ 60 w 685"/>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5" h="5">
                  <a:moveTo>
                    <a:pt x="685" y="5"/>
                  </a:moveTo>
                  <a:lnTo>
                    <a:pt x="485" y="5"/>
                  </a:lnTo>
                  <a:lnTo>
                    <a:pt x="485" y="0"/>
                  </a:lnTo>
                  <a:lnTo>
                    <a:pt x="680" y="0"/>
                  </a:lnTo>
                  <a:lnTo>
                    <a:pt x="685" y="5"/>
                  </a:lnTo>
                  <a:close/>
                  <a:moveTo>
                    <a:pt x="213" y="5"/>
                  </a:moveTo>
                  <a:lnTo>
                    <a:pt x="104" y="5"/>
                  </a:lnTo>
                  <a:lnTo>
                    <a:pt x="104" y="0"/>
                  </a:lnTo>
                  <a:lnTo>
                    <a:pt x="213" y="0"/>
                  </a:lnTo>
                  <a:lnTo>
                    <a:pt x="213" y="5"/>
                  </a:lnTo>
                  <a:close/>
                  <a:moveTo>
                    <a:pt x="60" y="5"/>
                  </a:moveTo>
                  <a:lnTo>
                    <a:pt x="0" y="5"/>
                  </a:lnTo>
                  <a:lnTo>
                    <a:pt x="0" y="0"/>
                  </a:lnTo>
                  <a:lnTo>
                    <a:pt x="73" y="0"/>
                  </a:lnTo>
                  <a:lnTo>
                    <a:pt x="70" y="2"/>
                  </a:lnTo>
                  <a:lnTo>
                    <a:pt x="68" y="2"/>
                  </a:lnTo>
                  <a:lnTo>
                    <a:pt x="65" y="2"/>
                  </a:lnTo>
                  <a:lnTo>
                    <a:pt x="63" y="5"/>
                  </a:lnTo>
                  <a:lnTo>
                    <a:pt x="60" y="5"/>
                  </a:lnTo>
                  <a:close/>
                </a:path>
              </a:pathLst>
            </a:custGeom>
            <a:solidFill>
              <a:srgbClr val="446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1" name="Freeform 77"/>
            <p:cNvSpPr>
              <a:spLocks noEditPoints="1"/>
            </p:cNvSpPr>
            <p:nvPr/>
          </p:nvSpPr>
          <p:spPr bwMode="auto">
            <a:xfrm>
              <a:off x="162" y="3597"/>
              <a:ext cx="685" cy="5"/>
            </a:xfrm>
            <a:custGeom>
              <a:avLst/>
              <a:gdLst>
                <a:gd name="T0" fmla="*/ 703 w 683"/>
                <a:gd name="T1" fmla="*/ 5 h 5"/>
                <a:gd name="T2" fmla="*/ 495 w 683"/>
                <a:gd name="T3" fmla="*/ 5 h 5"/>
                <a:gd name="T4" fmla="*/ 495 w 683"/>
                <a:gd name="T5" fmla="*/ 0 h 5"/>
                <a:gd name="T6" fmla="*/ 700 w 683"/>
                <a:gd name="T7" fmla="*/ 0 h 5"/>
                <a:gd name="T8" fmla="*/ 703 w 683"/>
                <a:gd name="T9" fmla="*/ 5 h 5"/>
                <a:gd name="T10" fmla="*/ 223 w 683"/>
                <a:gd name="T11" fmla="*/ 5 h 5"/>
                <a:gd name="T12" fmla="*/ 104 w 683"/>
                <a:gd name="T13" fmla="*/ 5 h 5"/>
                <a:gd name="T14" fmla="*/ 104 w 683"/>
                <a:gd name="T15" fmla="*/ 0 h 5"/>
                <a:gd name="T16" fmla="*/ 223 w 683"/>
                <a:gd name="T17" fmla="*/ 0 h 5"/>
                <a:gd name="T18" fmla="*/ 223 w 683"/>
                <a:gd name="T19" fmla="*/ 5 h 5"/>
                <a:gd name="T20" fmla="*/ 65 w 683"/>
                <a:gd name="T21" fmla="*/ 5 h 5"/>
                <a:gd name="T22" fmla="*/ 0 w 683"/>
                <a:gd name="T23" fmla="*/ 5 h 5"/>
                <a:gd name="T24" fmla="*/ 0 w 683"/>
                <a:gd name="T25" fmla="*/ 0 h 5"/>
                <a:gd name="T26" fmla="*/ 81 w 683"/>
                <a:gd name="T27" fmla="*/ 0 h 5"/>
                <a:gd name="T28" fmla="*/ 78 w 683"/>
                <a:gd name="T29" fmla="*/ 3 h 5"/>
                <a:gd name="T30" fmla="*/ 76 w 683"/>
                <a:gd name="T31" fmla="*/ 3 h 5"/>
                <a:gd name="T32" fmla="*/ 73 w 683"/>
                <a:gd name="T33" fmla="*/ 3 h 5"/>
                <a:gd name="T34" fmla="*/ 70 w 683"/>
                <a:gd name="T35" fmla="*/ 3 h 5"/>
                <a:gd name="T36" fmla="*/ 70 w 683"/>
                <a:gd name="T37" fmla="*/ 5 h 5"/>
                <a:gd name="T38" fmla="*/ 68 w 683"/>
                <a:gd name="T39" fmla="*/ 5 h 5"/>
                <a:gd name="T40" fmla="*/ 65 w 683"/>
                <a:gd name="T41" fmla="*/ 5 h 5"/>
                <a:gd name="T42" fmla="*/ 65 w 683"/>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3" h="5">
                  <a:moveTo>
                    <a:pt x="683" y="5"/>
                  </a:moveTo>
                  <a:lnTo>
                    <a:pt x="485" y="5"/>
                  </a:lnTo>
                  <a:lnTo>
                    <a:pt x="485" y="0"/>
                  </a:lnTo>
                  <a:lnTo>
                    <a:pt x="680" y="0"/>
                  </a:lnTo>
                  <a:lnTo>
                    <a:pt x="683" y="5"/>
                  </a:lnTo>
                  <a:close/>
                  <a:moveTo>
                    <a:pt x="213" y="5"/>
                  </a:moveTo>
                  <a:lnTo>
                    <a:pt x="104" y="5"/>
                  </a:lnTo>
                  <a:lnTo>
                    <a:pt x="104" y="0"/>
                  </a:lnTo>
                  <a:lnTo>
                    <a:pt x="213" y="0"/>
                  </a:lnTo>
                  <a:lnTo>
                    <a:pt x="213" y="5"/>
                  </a:lnTo>
                  <a:close/>
                  <a:moveTo>
                    <a:pt x="65" y="5"/>
                  </a:moveTo>
                  <a:lnTo>
                    <a:pt x="0" y="5"/>
                  </a:lnTo>
                  <a:lnTo>
                    <a:pt x="0" y="0"/>
                  </a:lnTo>
                  <a:lnTo>
                    <a:pt x="81" y="0"/>
                  </a:lnTo>
                  <a:lnTo>
                    <a:pt x="78" y="3"/>
                  </a:lnTo>
                  <a:lnTo>
                    <a:pt x="76" y="3"/>
                  </a:lnTo>
                  <a:lnTo>
                    <a:pt x="73" y="3"/>
                  </a:lnTo>
                  <a:lnTo>
                    <a:pt x="70" y="3"/>
                  </a:lnTo>
                  <a:lnTo>
                    <a:pt x="70" y="5"/>
                  </a:lnTo>
                  <a:lnTo>
                    <a:pt x="68" y="5"/>
                  </a:lnTo>
                  <a:lnTo>
                    <a:pt x="65" y="5"/>
                  </a:lnTo>
                  <a:close/>
                </a:path>
              </a:pathLst>
            </a:custGeom>
            <a:solidFill>
              <a:srgbClr val="446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2" name="Freeform 78"/>
            <p:cNvSpPr>
              <a:spLocks noEditPoints="1"/>
            </p:cNvSpPr>
            <p:nvPr/>
          </p:nvSpPr>
          <p:spPr bwMode="auto">
            <a:xfrm>
              <a:off x="162" y="3595"/>
              <a:ext cx="680" cy="5"/>
            </a:xfrm>
            <a:custGeom>
              <a:avLst/>
              <a:gdLst>
                <a:gd name="T0" fmla="*/ 680 w 680"/>
                <a:gd name="T1" fmla="*/ 5 h 5"/>
                <a:gd name="T2" fmla="*/ 485 w 680"/>
                <a:gd name="T3" fmla="*/ 5 h 5"/>
                <a:gd name="T4" fmla="*/ 485 w 680"/>
                <a:gd name="T5" fmla="*/ 0 h 5"/>
                <a:gd name="T6" fmla="*/ 677 w 680"/>
                <a:gd name="T7" fmla="*/ 0 h 5"/>
                <a:gd name="T8" fmla="*/ 680 w 680"/>
                <a:gd name="T9" fmla="*/ 5 h 5"/>
                <a:gd name="T10" fmla="*/ 213 w 680"/>
                <a:gd name="T11" fmla="*/ 5 h 5"/>
                <a:gd name="T12" fmla="*/ 104 w 680"/>
                <a:gd name="T13" fmla="*/ 5 h 5"/>
                <a:gd name="T14" fmla="*/ 104 w 680"/>
                <a:gd name="T15" fmla="*/ 0 h 5"/>
                <a:gd name="T16" fmla="*/ 213 w 680"/>
                <a:gd name="T17" fmla="*/ 0 h 5"/>
                <a:gd name="T18" fmla="*/ 213 w 680"/>
                <a:gd name="T19" fmla="*/ 5 h 5"/>
                <a:gd name="T20" fmla="*/ 73 w 680"/>
                <a:gd name="T21" fmla="*/ 5 h 5"/>
                <a:gd name="T22" fmla="*/ 0 w 680"/>
                <a:gd name="T23" fmla="*/ 5 h 5"/>
                <a:gd name="T24" fmla="*/ 0 w 680"/>
                <a:gd name="T25" fmla="*/ 0 h 5"/>
                <a:gd name="T26" fmla="*/ 83 w 680"/>
                <a:gd name="T27" fmla="*/ 0 h 5"/>
                <a:gd name="T28" fmla="*/ 83 w 680"/>
                <a:gd name="T29" fmla="*/ 2 h 5"/>
                <a:gd name="T30" fmla="*/ 81 w 680"/>
                <a:gd name="T31" fmla="*/ 2 h 5"/>
                <a:gd name="T32" fmla="*/ 81 w 680"/>
                <a:gd name="T33" fmla="*/ 2 h 5"/>
                <a:gd name="T34" fmla="*/ 78 w 680"/>
                <a:gd name="T35" fmla="*/ 2 h 5"/>
                <a:gd name="T36" fmla="*/ 78 w 680"/>
                <a:gd name="T37" fmla="*/ 5 h 5"/>
                <a:gd name="T38" fmla="*/ 76 w 680"/>
                <a:gd name="T39" fmla="*/ 5 h 5"/>
                <a:gd name="T40" fmla="*/ 76 w 680"/>
                <a:gd name="T41" fmla="*/ 5 h 5"/>
                <a:gd name="T42" fmla="*/ 73 w 680"/>
                <a:gd name="T43" fmla="*/ 5 h 5"/>
                <a:gd name="T44" fmla="*/ 73 w 680"/>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0" h="5">
                  <a:moveTo>
                    <a:pt x="680" y="5"/>
                  </a:moveTo>
                  <a:lnTo>
                    <a:pt x="485" y="5"/>
                  </a:lnTo>
                  <a:lnTo>
                    <a:pt x="485" y="0"/>
                  </a:lnTo>
                  <a:lnTo>
                    <a:pt x="677" y="0"/>
                  </a:lnTo>
                  <a:lnTo>
                    <a:pt x="680" y="5"/>
                  </a:lnTo>
                  <a:close/>
                  <a:moveTo>
                    <a:pt x="213" y="5"/>
                  </a:moveTo>
                  <a:lnTo>
                    <a:pt x="104" y="5"/>
                  </a:lnTo>
                  <a:lnTo>
                    <a:pt x="104" y="0"/>
                  </a:lnTo>
                  <a:lnTo>
                    <a:pt x="213" y="0"/>
                  </a:lnTo>
                  <a:lnTo>
                    <a:pt x="213" y="5"/>
                  </a:lnTo>
                  <a:close/>
                  <a:moveTo>
                    <a:pt x="73" y="5"/>
                  </a:moveTo>
                  <a:lnTo>
                    <a:pt x="0" y="5"/>
                  </a:lnTo>
                  <a:lnTo>
                    <a:pt x="0" y="0"/>
                  </a:lnTo>
                  <a:lnTo>
                    <a:pt x="83" y="0"/>
                  </a:lnTo>
                  <a:lnTo>
                    <a:pt x="83" y="2"/>
                  </a:lnTo>
                  <a:lnTo>
                    <a:pt x="81" y="2"/>
                  </a:lnTo>
                  <a:lnTo>
                    <a:pt x="78" y="2"/>
                  </a:lnTo>
                  <a:lnTo>
                    <a:pt x="78" y="5"/>
                  </a:lnTo>
                  <a:lnTo>
                    <a:pt x="76" y="5"/>
                  </a:lnTo>
                  <a:lnTo>
                    <a:pt x="73" y="5"/>
                  </a:lnTo>
                  <a:close/>
                </a:path>
              </a:pathLst>
            </a:custGeom>
            <a:solidFill>
              <a:srgbClr val="456D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3" name="Freeform 79"/>
            <p:cNvSpPr>
              <a:spLocks noEditPoints="1"/>
            </p:cNvSpPr>
            <p:nvPr/>
          </p:nvSpPr>
          <p:spPr bwMode="auto">
            <a:xfrm>
              <a:off x="162" y="3593"/>
              <a:ext cx="680" cy="5"/>
            </a:xfrm>
            <a:custGeom>
              <a:avLst/>
              <a:gdLst>
                <a:gd name="T0" fmla="*/ 680 w 680"/>
                <a:gd name="T1" fmla="*/ 5 h 5"/>
                <a:gd name="T2" fmla="*/ 485 w 680"/>
                <a:gd name="T3" fmla="*/ 5 h 5"/>
                <a:gd name="T4" fmla="*/ 485 w 680"/>
                <a:gd name="T5" fmla="*/ 0 h 5"/>
                <a:gd name="T6" fmla="*/ 675 w 680"/>
                <a:gd name="T7" fmla="*/ 0 h 5"/>
                <a:gd name="T8" fmla="*/ 680 w 680"/>
                <a:gd name="T9" fmla="*/ 5 h 5"/>
                <a:gd name="T10" fmla="*/ 213 w 680"/>
                <a:gd name="T11" fmla="*/ 5 h 5"/>
                <a:gd name="T12" fmla="*/ 104 w 680"/>
                <a:gd name="T13" fmla="*/ 5 h 5"/>
                <a:gd name="T14" fmla="*/ 104 w 680"/>
                <a:gd name="T15" fmla="*/ 0 h 5"/>
                <a:gd name="T16" fmla="*/ 213 w 680"/>
                <a:gd name="T17" fmla="*/ 0 h 5"/>
                <a:gd name="T18" fmla="*/ 213 w 680"/>
                <a:gd name="T19" fmla="*/ 5 h 5"/>
                <a:gd name="T20" fmla="*/ 81 w 680"/>
                <a:gd name="T21" fmla="*/ 5 h 5"/>
                <a:gd name="T22" fmla="*/ 0 w 680"/>
                <a:gd name="T23" fmla="*/ 5 h 5"/>
                <a:gd name="T24" fmla="*/ 0 w 680"/>
                <a:gd name="T25" fmla="*/ 0 h 5"/>
                <a:gd name="T26" fmla="*/ 83 w 680"/>
                <a:gd name="T27" fmla="*/ 0 h 5"/>
                <a:gd name="T28" fmla="*/ 83 w 680"/>
                <a:gd name="T29" fmla="*/ 5 h 5"/>
                <a:gd name="T30" fmla="*/ 83 w 680"/>
                <a:gd name="T31" fmla="*/ 5 h 5"/>
                <a:gd name="T32" fmla="*/ 83 w 680"/>
                <a:gd name="T33" fmla="*/ 5 h 5"/>
                <a:gd name="T34" fmla="*/ 83 w 680"/>
                <a:gd name="T35" fmla="*/ 5 h 5"/>
                <a:gd name="T36" fmla="*/ 81 w 680"/>
                <a:gd name="T37" fmla="*/ 5 h 5"/>
                <a:gd name="T38" fmla="*/ 81 w 680"/>
                <a:gd name="T39" fmla="*/ 5 h 5"/>
                <a:gd name="T40" fmla="*/ 81 w 680"/>
                <a:gd name="T41" fmla="*/ 5 h 5"/>
                <a:gd name="T42" fmla="*/ 81 w 680"/>
                <a:gd name="T43" fmla="*/ 5 h 5"/>
                <a:gd name="T44" fmla="*/ 81 w 680"/>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0" h="5">
                  <a:moveTo>
                    <a:pt x="680" y="5"/>
                  </a:moveTo>
                  <a:lnTo>
                    <a:pt x="485" y="5"/>
                  </a:lnTo>
                  <a:lnTo>
                    <a:pt x="485" y="0"/>
                  </a:lnTo>
                  <a:lnTo>
                    <a:pt x="675" y="0"/>
                  </a:lnTo>
                  <a:lnTo>
                    <a:pt x="680" y="5"/>
                  </a:lnTo>
                  <a:close/>
                  <a:moveTo>
                    <a:pt x="213" y="5"/>
                  </a:moveTo>
                  <a:lnTo>
                    <a:pt x="104" y="5"/>
                  </a:lnTo>
                  <a:lnTo>
                    <a:pt x="104" y="0"/>
                  </a:lnTo>
                  <a:lnTo>
                    <a:pt x="213" y="0"/>
                  </a:lnTo>
                  <a:lnTo>
                    <a:pt x="213" y="5"/>
                  </a:lnTo>
                  <a:close/>
                  <a:moveTo>
                    <a:pt x="81" y="5"/>
                  </a:moveTo>
                  <a:lnTo>
                    <a:pt x="0" y="5"/>
                  </a:lnTo>
                  <a:lnTo>
                    <a:pt x="0" y="0"/>
                  </a:lnTo>
                  <a:lnTo>
                    <a:pt x="83" y="0"/>
                  </a:lnTo>
                  <a:lnTo>
                    <a:pt x="83" y="5"/>
                  </a:lnTo>
                  <a:lnTo>
                    <a:pt x="81" y="5"/>
                  </a:lnTo>
                  <a:close/>
                </a:path>
              </a:pathLst>
            </a:custGeom>
            <a:solidFill>
              <a:srgbClr val="456D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4" name="Freeform 80"/>
            <p:cNvSpPr>
              <a:spLocks noEditPoints="1"/>
            </p:cNvSpPr>
            <p:nvPr/>
          </p:nvSpPr>
          <p:spPr bwMode="auto">
            <a:xfrm>
              <a:off x="162" y="3588"/>
              <a:ext cx="678" cy="7"/>
            </a:xfrm>
            <a:custGeom>
              <a:avLst/>
              <a:gdLst>
                <a:gd name="T0" fmla="*/ 687 w 677"/>
                <a:gd name="T1" fmla="*/ 29 h 6"/>
                <a:gd name="T2" fmla="*/ 495 w 677"/>
                <a:gd name="T3" fmla="*/ 29 h 6"/>
                <a:gd name="T4" fmla="*/ 495 w 677"/>
                <a:gd name="T5" fmla="*/ 0 h 6"/>
                <a:gd name="T6" fmla="*/ 682 w 677"/>
                <a:gd name="T7" fmla="*/ 0 h 6"/>
                <a:gd name="T8" fmla="*/ 687 w 677"/>
                <a:gd name="T9" fmla="*/ 29 h 6"/>
                <a:gd name="T10" fmla="*/ 213 w 677"/>
                <a:gd name="T11" fmla="*/ 29 h 6"/>
                <a:gd name="T12" fmla="*/ 104 w 677"/>
                <a:gd name="T13" fmla="*/ 29 h 6"/>
                <a:gd name="T14" fmla="*/ 104 w 677"/>
                <a:gd name="T15" fmla="*/ 0 h 6"/>
                <a:gd name="T16" fmla="*/ 213 w 677"/>
                <a:gd name="T17" fmla="*/ 0 h 6"/>
                <a:gd name="T18" fmla="*/ 213 w 677"/>
                <a:gd name="T19" fmla="*/ 29 h 6"/>
                <a:gd name="T20" fmla="*/ 83 w 677"/>
                <a:gd name="T21" fmla="*/ 29 h 6"/>
                <a:gd name="T22" fmla="*/ 0 w 677"/>
                <a:gd name="T23" fmla="*/ 29 h 6"/>
                <a:gd name="T24" fmla="*/ 0 w 677"/>
                <a:gd name="T25" fmla="*/ 0 h 6"/>
                <a:gd name="T26" fmla="*/ 83 w 677"/>
                <a:gd name="T27" fmla="*/ 0 h 6"/>
                <a:gd name="T28" fmla="*/ 83 w 677"/>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7" h="6">
                  <a:moveTo>
                    <a:pt x="677" y="6"/>
                  </a:moveTo>
                  <a:lnTo>
                    <a:pt x="485" y="6"/>
                  </a:lnTo>
                  <a:lnTo>
                    <a:pt x="485" y="0"/>
                  </a:lnTo>
                  <a:lnTo>
                    <a:pt x="672" y="0"/>
                  </a:lnTo>
                  <a:lnTo>
                    <a:pt x="677" y="6"/>
                  </a:lnTo>
                  <a:close/>
                  <a:moveTo>
                    <a:pt x="213" y="6"/>
                  </a:moveTo>
                  <a:lnTo>
                    <a:pt x="104" y="6"/>
                  </a:lnTo>
                  <a:lnTo>
                    <a:pt x="104" y="0"/>
                  </a:lnTo>
                  <a:lnTo>
                    <a:pt x="213" y="0"/>
                  </a:lnTo>
                  <a:lnTo>
                    <a:pt x="213" y="6"/>
                  </a:lnTo>
                  <a:close/>
                  <a:moveTo>
                    <a:pt x="83" y="6"/>
                  </a:moveTo>
                  <a:lnTo>
                    <a:pt x="0" y="6"/>
                  </a:lnTo>
                  <a:lnTo>
                    <a:pt x="0" y="0"/>
                  </a:lnTo>
                  <a:lnTo>
                    <a:pt x="83" y="0"/>
                  </a:lnTo>
                  <a:lnTo>
                    <a:pt x="83" y="6"/>
                  </a:lnTo>
                  <a:close/>
                </a:path>
              </a:pathLst>
            </a:custGeom>
            <a:solidFill>
              <a:srgbClr val="486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5" name="Freeform 81"/>
            <p:cNvSpPr>
              <a:spLocks noEditPoints="1"/>
            </p:cNvSpPr>
            <p:nvPr/>
          </p:nvSpPr>
          <p:spPr bwMode="auto">
            <a:xfrm>
              <a:off x="162" y="3588"/>
              <a:ext cx="676" cy="5"/>
            </a:xfrm>
            <a:custGeom>
              <a:avLst/>
              <a:gdLst>
                <a:gd name="T0" fmla="*/ 685 w 675"/>
                <a:gd name="T1" fmla="*/ 5 h 5"/>
                <a:gd name="T2" fmla="*/ 495 w 675"/>
                <a:gd name="T3" fmla="*/ 5 h 5"/>
                <a:gd name="T4" fmla="*/ 495 w 675"/>
                <a:gd name="T5" fmla="*/ 0 h 5"/>
                <a:gd name="T6" fmla="*/ 680 w 675"/>
                <a:gd name="T7" fmla="*/ 0 h 5"/>
                <a:gd name="T8" fmla="*/ 685 w 675"/>
                <a:gd name="T9" fmla="*/ 5 h 5"/>
                <a:gd name="T10" fmla="*/ 213 w 675"/>
                <a:gd name="T11" fmla="*/ 5 h 5"/>
                <a:gd name="T12" fmla="*/ 104 w 675"/>
                <a:gd name="T13" fmla="*/ 5 h 5"/>
                <a:gd name="T14" fmla="*/ 104 w 675"/>
                <a:gd name="T15" fmla="*/ 0 h 5"/>
                <a:gd name="T16" fmla="*/ 213 w 675"/>
                <a:gd name="T17" fmla="*/ 0 h 5"/>
                <a:gd name="T18" fmla="*/ 213 w 675"/>
                <a:gd name="T19" fmla="*/ 5 h 5"/>
                <a:gd name="T20" fmla="*/ 83 w 675"/>
                <a:gd name="T21" fmla="*/ 5 h 5"/>
                <a:gd name="T22" fmla="*/ 0 w 675"/>
                <a:gd name="T23" fmla="*/ 5 h 5"/>
                <a:gd name="T24" fmla="*/ 0 w 675"/>
                <a:gd name="T25" fmla="*/ 0 h 5"/>
                <a:gd name="T26" fmla="*/ 83 w 675"/>
                <a:gd name="T27" fmla="*/ 0 h 5"/>
                <a:gd name="T28" fmla="*/ 83 w 675"/>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5">
                  <a:moveTo>
                    <a:pt x="675" y="5"/>
                  </a:moveTo>
                  <a:lnTo>
                    <a:pt x="485" y="5"/>
                  </a:lnTo>
                  <a:lnTo>
                    <a:pt x="485" y="0"/>
                  </a:lnTo>
                  <a:lnTo>
                    <a:pt x="670" y="0"/>
                  </a:lnTo>
                  <a:lnTo>
                    <a:pt x="675"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86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6" name="Freeform 82"/>
            <p:cNvSpPr>
              <a:spLocks noEditPoints="1"/>
            </p:cNvSpPr>
            <p:nvPr/>
          </p:nvSpPr>
          <p:spPr bwMode="auto">
            <a:xfrm>
              <a:off x="162" y="3583"/>
              <a:ext cx="673" cy="5"/>
            </a:xfrm>
            <a:custGeom>
              <a:avLst/>
              <a:gdLst>
                <a:gd name="T0" fmla="*/ 682 w 672"/>
                <a:gd name="T1" fmla="*/ 5 h 5"/>
                <a:gd name="T2" fmla="*/ 495 w 672"/>
                <a:gd name="T3" fmla="*/ 5 h 5"/>
                <a:gd name="T4" fmla="*/ 495 w 672"/>
                <a:gd name="T5" fmla="*/ 0 h 5"/>
                <a:gd name="T6" fmla="*/ 677 w 672"/>
                <a:gd name="T7" fmla="*/ 0 h 5"/>
                <a:gd name="T8" fmla="*/ 682 w 672"/>
                <a:gd name="T9" fmla="*/ 5 h 5"/>
                <a:gd name="T10" fmla="*/ 213 w 672"/>
                <a:gd name="T11" fmla="*/ 5 h 5"/>
                <a:gd name="T12" fmla="*/ 104 w 672"/>
                <a:gd name="T13" fmla="*/ 5 h 5"/>
                <a:gd name="T14" fmla="*/ 104 w 672"/>
                <a:gd name="T15" fmla="*/ 0 h 5"/>
                <a:gd name="T16" fmla="*/ 213 w 672"/>
                <a:gd name="T17" fmla="*/ 0 h 5"/>
                <a:gd name="T18" fmla="*/ 213 w 672"/>
                <a:gd name="T19" fmla="*/ 5 h 5"/>
                <a:gd name="T20" fmla="*/ 83 w 672"/>
                <a:gd name="T21" fmla="*/ 5 h 5"/>
                <a:gd name="T22" fmla="*/ 0 w 672"/>
                <a:gd name="T23" fmla="*/ 5 h 5"/>
                <a:gd name="T24" fmla="*/ 0 w 672"/>
                <a:gd name="T25" fmla="*/ 0 h 5"/>
                <a:gd name="T26" fmla="*/ 83 w 672"/>
                <a:gd name="T27" fmla="*/ 0 h 5"/>
                <a:gd name="T28" fmla="*/ 83 w 672"/>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2" h="5">
                  <a:moveTo>
                    <a:pt x="672" y="5"/>
                  </a:moveTo>
                  <a:lnTo>
                    <a:pt x="485" y="5"/>
                  </a:lnTo>
                  <a:lnTo>
                    <a:pt x="485" y="0"/>
                  </a:lnTo>
                  <a:lnTo>
                    <a:pt x="667" y="0"/>
                  </a:lnTo>
                  <a:lnTo>
                    <a:pt x="672"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770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7" name="Freeform 83"/>
            <p:cNvSpPr>
              <a:spLocks noEditPoints="1"/>
            </p:cNvSpPr>
            <p:nvPr/>
          </p:nvSpPr>
          <p:spPr bwMode="auto">
            <a:xfrm>
              <a:off x="162" y="3581"/>
              <a:ext cx="671" cy="7"/>
            </a:xfrm>
            <a:custGeom>
              <a:avLst/>
              <a:gdLst>
                <a:gd name="T0" fmla="*/ 680 w 670"/>
                <a:gd name="T1" fmla="*/ 151 h 5"/>
                <a:gd name="T2" fmla="*/ 495 w 670"/>
                <a:gd name="T3" fmla="*/ 151 h 5"/>
                <a:gd name="T4" fmla="*/ 495 w 670"/>
                <a:gd name="T5" fmla="*/ 0 h 5"/>
                <a:gd name="T6" fmla="*/ 677 w 670"/>
                <a:gd name="T7" fmla="*/ 0 h 5"/>
                <a:gd name="T8" fmla="*/ 680 w 670"/>
                <a:gd name="T9" fmla="*/ 151 h 5"/>
                <a:gd name="T10" fmla="*/ 213 w 670"/>
                <a:gd name="T11" fmla="*/ 151 h 5"/>
                <a:gd name="T12" fmla="*/ 104 w 670"/>
                <a:gd name="T13" fmla="*/ 151 h 5"/>
                <a:gd name="T14" fmla="*/ 104 w 670"/>
                <a:gd name="T15" fmla="*/ 0 h 5"/>
                <a:gd name="T16" fmla="*/ 213 w 670"/>
                <a:gd name="T17" fmla="*/ 0 h 5"/>
                <a:gd name="T18" fmla="*/ 213 w 670"/>
                <a:gd name="T19" fmla="*/ 151 h 5"/>
                <a:gd name="T20" fmla="*/ 83 w 670"/>
                <a:gd name="T21" fmla="*/ 151 h 5"/>
                <a:gd name="T22" fmla="*/ 0 w 670"/>
                <a:gd name="T23" fmla="*/ 151 h 5"/>
                <a:gd name="T24" fmla="*/ 0 w 670"/>
                <a:gd name="T25" fmla="*/ 0 h 5"/>
                <a:gd name="T26" fmla="*/ 83 w 670"/>
                <a:gd name="T27" fmla="*/ 0 h 5"/>
                <a:gd name="T28" fmla="*/ 83 w 670"/>
                <a:gd name="T29" fmla="*/ 15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0" h="5">
                  <a:moveTo>
                    <a:pt x="670" y="5"/>
                  </a:moveTo>
                  <a:lnTo>
                    <a:pt x="485" y="5"/>
                  </a:lnTo>
                  <a:lnTo>
                    <a:pt x="485" y="0"/>
                  </a:lnTo>
                  <a:lnTo>
                    <a:pt x="667" y="0"/>
                  </a:lnTo>
                  <a:lnTo>
                    <a:pt x="670"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971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8" name="Freeform 84"/>
            <p:cNvSpPr>
              <a:spLocks noEditPoints="1"/>
            </p:cNvSpPr>
            <p:nvPr/>
          </p:nvSpPr>
          <p:spPr bwMode="auto">
            <a:xfrm>
              <a:off x="162" y="3579"/>
              <a:ext cx="669" cy="5"/>
            </a:xfrm>
            <a:custGeom>
              <a:avLst/>
              <a:gdLst>
                <a:gd name="T0" fmla="*/ 687 w 667"/>
                <a:gd name="T1" fmla="*/ 5 h 5"/>
                <a:gd name="T2" fmla="*/ 495 w 667"/>
                <a:gd name="T3" fmla="*/ 5 h 5"/>
                <a:gd name="T4" fmla="*/ 495 w 667"/>
                <a:gd name="T5" fmla="*/ 0 h 5"/>
                <a:gd name="T6" fmla="*/ 684 w 667"/>
                <a:gd name="T7" fmla="*/ 0 h 5"/>
                <a:gd name="T8" fmla="*/ 687 w 667"/>
                <a:gd name="T9" fmla="*/ 5 h 5"/>
                <a:gd name="T10" fmla="*/ 223 w 667"/>
                <a:gd name="T11" fmla="*/ 5 h 5"/>
                <a:gd name="T12" fmla="*/ 104 w 667"/>
                <a:gd name="T13" fmla="*/ 5 h 5"/>
                <a:gd name="T14" fmla="*/ 104 w 667"/>
                <a:gd name="T15" fmla="*/ 0 h 5"/>
                <a:gd name="T16" fmla="*/ 223 w 667"/>
                <a:gd name="T17" fmla="*/ 0 h 5"/>
                <a:gd name="T18" fmla="*/ 223 w 667"/>
                <a:gd name="T19" fmla="*/ 5 h 5"/>
                <a:gd name="T20" fmla="*/ 83 w 667"/>
                <a:gd name="T21" fmla="*/ 5 h 5"/>
                <a:gd name="T22" fmla="*/ 0 w 667"/>
                <a:gd name="T23" fmla="*/ 5 h 5"/>
                <a:gd name="T24" fmla="*/ 0 w 667"/>
                <a:gd name="T25" fmla="*/ 0 h 5"/>
                <a:gd name="T26" fmla="*/ 83 w 667"/>
                <a:gd name="T27" fmla="*/ 0 h 5"/>
                <a:gd name="T28" fmla="*/ 83 w 667"/>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7" h="5">
                  <a:moveTo>
                    <a:pt x="667" y="5"/>
                  </a:moveTo>
                  <a:lnTo>
                    <a:pt x="485" y="5"/>
                  </a:lnTo>
                  <a:lnTo>
                    <a:pt x="485" y="0"/>
                  </a:lnTo>
                  <a:lnTo>
                    <a:pt x="664" y="0"/>
                  </a:lnTo>
                  <a:lnTo>
                    <a:pt x="667"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87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09" name="Freeform 85"/>
            <p:cNvSpPr>
              <a:spLocks noEditPoints="1"/>
            </p:cNvSpPr>
            <p:nvPr/>
          </p:nvSpPr>
          <p:spPr bwMode="auto">
            <a:xfrm>
              <a:off x="162" y="3576"/>
              <a:ext cx="669" cy="5"/>
            </a:xfrm>
            <a:custGeom>
              <a:avLst/>
              <a:gdLst>
                <a:gd name="T0" fmla="*/ 687 w 667"/>
                <a:gd name="T1" fmla="*/ 3 h 6"/>
                <a:gd name="T2" fmla="*/ 495 w 667"/>
                <a:gd name="T3" fmla="*/ 3 h 6"/>
                <a:gd name="T4" fmla="*/ 495 w 667"/>
                <a:gd name="T5" fmla="*/ 0 h 6"/>
                <a:gd name="T6" fmla="*/ 682 w 667"/>
                <a:gd name="T7" fmla="*/ 0 h 6"/>
                <a:gd name="T8" fmla="*/ 687 w 667"/>
                <a:gd name="T9" fmla="*/ 3 h 6"/>
                <a:gd name="T10" fmla="*/ 223 w 667"/>
                <a:gd name="T11" fmla="*/ 3 h 6"/>
                <a:gd name="T12" fmla="*/ 104 w 667"/>
                <a:gd name="T13" fmla="*/ 3 h 6"/>
                <a:gd name="T14" fmla="*/ 104 w 667"/>
                <a:gd name="T15" fmla="*/ 0 h 6"/>
                <a:gd name="T16" fmla="*/ 223 w 667"/>
                <a:gd name="T17" fmla="*/ 0 h 6"/>
                <a:gd name="T18" fmla="*/ 223 w 667"/>
                <a:gd name="T19" fmla="*/ 3 h 6"/>
                <a:gd name="T20" fmla="*/ 83 w 667"/>
                <a:gd name="T21" fmla="*/ 3 h 6"/>
                <a:gd name="T22" fmla="*/ 0 w 667"/>
                <a:gd name="T23" fmla="*/ 3 h 6"/>
                <a:gd name="T24" fmla="*/ 0 w 667"/>
                <a:gd name="T25" fmla="*/ 0 h 6"/>
                <a:gd name="T26" fmla="*/ 83 w 667"/>
                <a:gd name="T27" fmla="*/ 0 h 6"/>
                <a:gd name="T28" fmla="*/ 83 w 667"/>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7" h="6">
                  <a:moveTo>
                    <a:pt x="667" y="6"/>
                  </a:moveTo>
                  <a:lnTo>
                    <a:pt x="485" y="6"/>
                  </a:lnTo>
                  <a:lnTo>
                    <a:pt x="485" y="0"/>
                  </a:lnTo>
                  <a:lnTo>
                    <a:pt x="662" y="0"/>
                  </a:lnTo>
                  <a:lnTo>
                    <a:pt x="667" y="6"/>
                  </a:lnTo>
                  <a:close/>
                  <a:moveTo>
                    <a:pt x="213" y="6"/>
                  </a:moveTo>
                  <a:lnTo>
                    <a:pt x="104" y="6"/>
                  </a:lnTo>
                  <a:lnTo>
                    <a:pt x="104" y="0"/>
                  </a:lnTo>
                  <a:lnTo>
                    <a:pt x="213" y="0"/>
                  </a:lnTo>
                  <a:lnTo>
                    <a:pt x="213" y="6"/>
                  </a:lnTo>
                  <a:close/>
                  <a:moveTo>
                    <a:pt x="83" y="6"/>
                  </a:moveTo>
                  <a:lnTo>
                    <a:pt x="0" y="6"/>
                  </a:lnTo>
                  <a:lnTo>
                    <a:pt x="0" y="0"/>
                  </a:lnTo>
                  <a:lnTo>
                    <a:pt x="83" y="0"/>
                  </a:lnTo>
                  <a:lnTo>
                    <a:pt x="83" y="6"/>
                  </a:lnTo>
                  <a:close/>
                </a:path>
              </a:pathLst>
            </a:custGeom>
            <a:solidFill>
              <a:srgbClr val="4B7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0" name="Freeform 86"/>
            <p:cNvSpPr>
              <a:spLocks noEditPoints="1"/>
            </p:cNvSpPr>
            <p:nvPr/>
          </p:nvSpPr>
          <p:spPr bwMode="auto">
            <a:xfrm>
              <a:off x="162" y="3574"/>
              <a:ext cx="664" cy="5"/>
            </a:xfrm>
            <a:custGeom>
              <a:avLst/>
              <a:gdLst>
                <a:gd name="T0" fmla="*/ 664 w 664"/>
                <a:gd name="T1" fmla="*/ 5 h 5"/>
                <a:gd name="T2" fmla="*/ 485 w 664"/>
                <a:gd name="T3" fmla="*/ 5 h 5"/>
                <a:gd name="T4" fmla="*/ 485 w 664"/>
                <a:gd name="T5" fmla="*/ 0 h 5"/>
                <a:gd name="T6" fmla="*/ 659 w 664"/>
                <a:gd name="T7" fmla="*/ 0 h 5"/>
                <a:gd name="T8" fmla="*/ 664 w 664"/>
                <a:gd name="T9" fmla="*/ 5 h 5"/>
                <a:gd name="T10" fmla="*/ 213 w 664"/>
                <a:gd name="T11" fmla="*/ 5 h 5"/>
                <a:gd name="T12" fmla="*/ 104 w 664"/>
                <a:gd name="T13" fmla="*/ 5 h 5"/>
                <a:gd name="T14" fmla="*/ 104 w 664"/>
                <a:gd name="T15" fmla="*/ 0 h 5"/>
                <a:gd name="T16" fmla="*/ 213 w 664"/>
                <a:gd name="T17" fmla="*/ 0 h 5"/>
                <a:gd name="T18" fmla="*/ 213 w 664"/>
                <a:gd name="T19" fmla="*/ 5 h 5"/>
                <a:gd name="T20" fmla="*/ 83 w 664"/>
                <a:gd name="T21" fmla="*/ 5 h 5"/>
                <a:gd name="T22" fmla="*/ 0 w 664"/>
                <a:gd name="T23" fmla="*/ 5 h 5"/>
                <a:gd name="T24" fmla="*/ 0 w 664"/>
                <a:gd name="T25" fmla="*/ 0 h 5"/>
                <a:gd name="T26" fmla="*/ 83 w 664"/>
                <a:gd name="T27" fmla="*/ 0 h 5"/>
                <a:gd name="T28" fmla="*/ 83 w 66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4" h="5">
                  <a:moveTo>
                    <a:pt x="664" y="5"/>
                  </a:moveTo>
                  <a:lnTo>
                    <a:pt x="485" y="5"/>
                  </a:lnTo>
                  <a:lnTo>
                    <a:pt x="485" y="0"/>
                  </a:lnTo>
                  <a:lnTo>
                    <a:pt x="659" y="0"/>
                  </a:lnTo>
                  <a:lnTo>
                    <a:pt x="664"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A7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1" name="Freeform 87"/>
            <p:cNvSpPr>
              <a:spLocks noEditPoints="1"/>
            </p:cNvSpPr>
            <p:nvPr/>
          </p:nvSpPr>
          <p:spPr bwMode="auto">
            <a:xfrm>
              <a:off x="162" y="3572"/>
              <a:ext cx="662" cy="5"/>
            </a:xfrm>
            <a:custGeom>
              <a:avLst/>
              <a:gdLst>
                <a:gd name="T0" fmla="*/ 662 w 662"/>
                <a:gd name="T1" fmla="*/ 5 h 5"/>
                <a:gd name="T2" fmla="*/ 485 w 662"/>
                <a:gd name="T3" fmla="*/ 5 h 5"/>
                <a:gd name="T4" fmla="*/ 485 w 662"/>
                <a:gd name="T5" fmla="*/ 0 h 5"/>
                <a:gd name="T6" fmla="*/ 657 w 662"/>
                <a:gd name="T7" fmla="*/ 0 h 5"/>
                <a:gd name="T8" fmla="*/ 662 w 662"/>
                <a:gd name="T9" fmla="*/ 5 h 5"/>
                <a:gd name="T10" fmla="*/ 213 w 662"/>
                <a:gd name="T11" fmla="*/ 5 h 5"/>
                <a:gd name="T12" fmla="*/ 104 w 662"/>
                <a:gd name="T13" fmla="*/ 5 h 5"/>
                <a:gd name="T14" fmla="*/ 104 w 662"/>
                <a:gd name="T15" fmla="*/ 0 h 5"/>
                <a:gd name="T16" fmla="*/ 213 w 662"/>
                <a:gd name="T17" fmla="*/ 0 h 5"/>
                <a:gd name="T18" fmla="*/ 213 w 662"/>
                <a:gd name="T19" fmla="*/ 5 h 5"/>
                <a:gd name="T20" fmla="*/ 83 w 662"/>
                <a:gd name="T21" fmla="*/ 5 h 5"/>
                <a:gd name="T22" fmla="*/ 0 w 662"/>
                <a:gd name="T23" fmla="*/ 5 h 5"/>
                <a:gd name="T24" fmla="*/ 0 w 662"/>
                <a:gd name="T25" fmla="*/ 0 h 5"/>
                <a:gd name="T26" fmla="*/ 83 w 662"/>
                <a:gd name="T27" fmla="*/ 0 h 5"/>
                <a:gd name="T28" fmla="*/ 83 w 662"/>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2" h="5">
                  <a:moveTo>
                    <a:pt x="662" y="5"/>
                  </a:moveTo>
                  <a:lnTo>
                    <a:pt x="485" y="5"/>
                  </a:lnTo>
                  <a:lnTo>
                    <a:pt x="485" y="0"/>
                  </a:lnTo>
                  <a:lnTo>
                    <a:pt x="657" y="0"/>
                  </a:lnTo>
                  <a:lnTo>
                    <a:pt x="662"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C7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2" name="Freeform 88"/>
            <p:cNvSpPr>
              <a:spLocks noEditPoints="1"/>
            </p:cNvSpPr>
            <p:nvPr/>
          </p:nvSpPr>
          <p:spPr bwMode="auto">
            <a:xfrm>
              <a:off x="162" y="3567"/>
              <a:ext cx="660" cy="7"/>
            </a:xfrm>
            <a:custGeom>
              <a:avLst/>
              <a:gdLst>
                <a:gd name="T0" fmla="*/ 669 w 659"/>
                <a:gd name="T1" fmla="*/ 29 h 6"/>
                <a:gd name="T2" fmla="*/ 495 w 659"/>
                <a:gd name="T3" fmla="*/ 29 h 6"/>
                <a:gd name="T4" fmla="*/ 495 w 659"/>
                <a:gd name="T5" fmla="*/ 0 h 6"/>
                <a:gd name="T6" fmla="*/ 664 w 659"/>
                <a:gd name="T7" fmla="*/ 0 h 6"/>
                <a:gd name="T8" fmla="*/ 669 w 659"/>
                <a:gd name="T9" fmla="*/ 29 h 6"/>
                <a:gd name="T10" fmla="*/ 213 w 659"/>
                <a:gd name="T11" fmla="*/ 29 h 6"/>
                <a:gd name="T12" fmla="*/ 104 w 659"/>
                <a:gd name="T13" fmla="*/ 29 h 6"/>
                <a:gd name="T14" fmla="*/ 104 w 659"/>
                <a:gd name="T15" fmla="*/ 0 h 6"/>
                <a:gd name="T16" fmla="*/ 213 w 659"/>
                <a:gd name="T17" fmla="*/ 0 h 6"/>
                <a:gd name="T18" fmla="*/ 213 w 659"/>
                <a:gd name="T19" fmla="*/ 29 h 6"/>
                <a:gd name="T20" fmla="*/ 83 w 659"/>
                <a:gd name="T21" fmla="*/ 29 h 6"/>
                <a:gd name="T22" fmla="*/ 0 w 659"/>
                <a:gd name="T23" fmla="*/ 29 h 6"/>
                <a:gd name="T24" fmla="*/ 0 w 659"/>
                <a:gd name="T25" fmla="*/ 0 h 6"/>
                <a:gd name="T26" fmla="*/ 83 w 659"/>
                <a:gd name="T27" fmla="*/ 0 h 6"/>
                <a:gd name="T28" fmla="*/ 83 w 659"/>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9" h="6">
                  <a:moveTo>
                    <a:pt x="659" y="6"/>
                  </a:moveTo>
                  <a:lnTo>
                    <a:pt x="485" y="6"/>
                  </a:lnTo>
                  <a:lnTo>
                    <a:pt x="485" y="0"/>
                  </a:lnTo>
                  <a:lnTo>
                    <a:pt x="654" y="0"/>
                  </a:lnTo>
                  <a:lnTo>
                    <a:pt x="659" y="6"/>
                  </a:lnTo>
                  <a:close/>
                  <a:moveTo>
                    <a:pt x="213" y="6"/>
                  </a:moveTo>
                  <a:lnTo>
                    <a:pt x="104" y="6"/>
                  </a:lnTo>
                  <a:lnTo>
                    <a:pt x="104" y="0"/>
                  </a:lnTo>
                  <a:lnTo>
                    <a:pt x="213" y="0"/>
                  </a:lnTo>
                  <a:lnTo>
                    <a:pt x="213" y="6"/>
                  </a:lnTo>
                  <a:close/>
                  <a:moveTo>
                    <a:pt x="83" y="6"/>
                  </a:moveTo>
                  <a:lnTo>
                    <a:pt x="0" y="6"/>
                  </a:lnTo>
                  <a:lnTo>
                    <a:pt x="0" y="0"/>
                  </a:lnTo>
                  <a:lnTo>
                    <a:pt x="83" y="0"/>
                  </a:lnTo>
                  <a:lnTo>
                    <a:pt x="83" y="6"/>
                  </a:lnTo>
                  <a:close/>
                </a:path>
              </a:pathLst>
            </a:custGeom>
            <a:solidFill>
              <a:srgbClr val="4C7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3" name="Freeform 89"/>
            <p:cNvSpPr>
              <a:spLocks noEditPoints="1"/>
            </p:cNvSpPr>
            <p:nvPr/>
          </p:nvSpPr>
          <p:spPr bwMode="auto">
            <a:xfrm>
              <a:off x="162" y="3567"/>
              <a:ext cx="657" cy="5"/>
            </a:xfrm>
            <a:custGeom>
              <a:avLst/>
              <a:gdLst>
                <a:gd name="T0" fmla="*/ 657 w 657"/>
                <a:gd name="T1" fmla="*/ 5 h 5"/>
                <a:gd name="T2" fmla="*/ 485 w 657"/>
                <a:gd name="T3" fmla="*/ 5 h 5"/>
                <a:gd name="T4" fmla="*/ 485 w 657"/>
                <a:gd name="T5" fmla="*/ 0 h 5"/>
                <a:gd name="T6" fmla="*/ 654 w 657"/>
                <a:gd name="T7" fmla="*/ 0 h 5"/>
                <a:gd name="T8" fmla="*/ 657 w 657"/>
                <a:gd name="T9" fmla="*/ 5 h 5"/>
                <a:gd name="T10" fmla="*/ 213 w 657"/>
                <a:gd name="T11" fmla="*/ 5 h 5"/>
                <a:gd name="T12" fmla="*/ 104 w 657"/>
                <a:gd name="T13" fmla="*/ 5 h 5"/>
                <a:gd name="T14" fmla="*/ 104 w 657"/>
                <a:gd name="T15" fmla="*/ 0 h 5"/>
                <a:gd name="T16" fmla="*/ 213 w 657"/>
                <a:gd name="T17" fmla="*/ 0 h 5"/>
                <a:gd name="T18" fmla="*/ 213 w 657"/>
                <a:gd name="T19" fmla="*/ 5 h 5"/>
                <a:gd name="T20" fmla="*/ 83 w 657"/>
                <a:gd name="T21" fmla="*/ 5 h 5"/>
                <a:gd name="T22" fmla="*/ 0 w 657"/>
                <a:gd name="T23" fmla="*/ 5 h 5"/>
                <a:gd name="T24" fmla="*/ 0 w 657"/>
                <a:gd name="T25" fmla="*/ 0 h 5"/>
                <a:gd name="T26" fmla="*/ 83 w 657"/>
                <a:gd name="T27" fmla="*/ 0 h 5"/>
                <a:gd name="T28" fmla="*/ 83 w 657"/>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7" h="5">
                  <a:moveTo>
                    <a:pt x="657" y="5"/>
                  </a:moveTo>
                  <a:lnTo>
                    <a:pt x="485" y="5"/>
                  </a:lnTo>
                  <a:lnTo>
                    <a:pt x="485" y="0"/>
                  </a:lnTo>
                  <a:lnTo>
                    <a:pt x="654" y="0"/>
                  </a:lnTo>
                  <a:lnTo>
                    <a:pt x="657"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A77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4" name="Freeform 90"/>
            <p:cNvSpPr>
              <a:spLocks noEditPoints="1"/>
            </p:cNvSpPr>
            <p:nvPr/>
          </p:nvSpPr>
          <p:spPr bwMode="auto">
            <a:xfrm>
              <a:off x="162" y="3562"/>
              <a:ext cx="655" cy="5"/>
            </a:xfrm>
            <a:custGeom>
              <a:avLst/>
              <a:gdLst>
                <a:gd name="T0" fmla="*/ 664 w 654"/>
                <a:gd name="T1" fmla="*/ 5 h 5"/>
                <a:gd name="T2" fmla="*/ 495 w 654"/>
                <a:gd name="T3" fmla="*/ 5 h 5"/>
                <a:gd name="T4" fmla="*/ 495 w 654"/>
                <a:gd name="T5" fmla="*/ 0 h 5"/>
                <a:gd name="T6" fmla="*/ 661 w 654"/>
                <a:gd name="T7" fmla="*/ 0 h 5"/>
                <a:gd name="T8" fmla="*/ 664 w 654"/>
                <a:gd name="T9" fmla="*/ 5 h 5"/>
                <a:gd name="T10" fmla="*/ 213 w 654"/>
                <a:gd name="T11" fmla="*/ 5 h 5"/>
                <a:gd name="T12" fmla="*/ 104 w 654"/>
                <a:gd name="T13" fmla="*/ 5 h 5"/>
                <a:gd name="T14" fmla="*/ 104 w 654"/>
                <a:gd name="T15" fmla="*/ 0 h 5"/>
                <a:gd name="T16" fmla="*/ 213 w 654"/>
                <a:gd name="T17" fmla="*/ 0 h 5"/>
                <a:gd name="T18" fmla="*/ 213 w 654"/>
                <a:gd name="T19" fmla="*/ 5 h 5"/>
                <a:gd name="T20" fmla="*/ 83 w 654"/>
                <a:gd name="T21" fmla="*/ 5 h 5"/>
                <a:gd name="T22" fmla="*/ 0 w 654"/>
                <a:gd name="T23" fmla="*/ 5 h 5"/>
                <a:gd name="T24" fmla="*/ 0 w 654"/>
                <a:gd name="T25" fmla="*/ 0 h 5"/>
                <a:gd name="T26" fmla="*/ 83 w 654"/>
                <a:gd name="T27" fmla="*/ 0 h 5"/>
                <a:gd name="T28" fmla="*/ 83 w 65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4" h="5">
                  <a:moveTo>
                    <a:pt x="654" y="5"/>
                  </a:moveTo>
                  <a:lnTo>
                    <a:pt x="485" y="5"/>
                  </a:lnTo>
                  <a:lnTo>
                    <a:pt x="485" y="0"/>
                  </a:lnTo>
                  <a:lnTo>
                    <a:pt x="651" y="0"/>
                  </a:lnTo>
                  <a:lnTo>
                    <a:pt x="654"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D78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5" name="Freeform 91"/>
            <p:cNvSpPr>
              <a:spLocks noEditPoints="1"/>
            </p:cNvSpPr>
            <p:nvPr/>
          </p:nvSpPr>
          <p:spPr bwMode="auto">
            <a:xfrm>
              <a:off x="162" y="3562"/>
              <a:ext cx="655" cy="5"/>
            </a:xfrm>
            <a:custGeom>
              <a:avLst/>
              <a:gdLst>
                <a:gd name="T0" fmla="*/ 664 w 654"/>
                <a:gd name="T1" fmla="*/ 5 h 5"/>
                <a:gd name="T2" fmla="*/ 495 w 654"/>
                <a:gd name="T3" fmla="*/ 5 h 5"/>
                <a:gd name="T4" fmla="*/ 495 w 654"/>
                <a:gd name="T5" fmla="*/ 0 h 5"/>
                <a:gd name="T6" fmla="*/ 659 w 654"/>
                <a:gd name="T7" fmla="*/ 0 h 5"/>
                <a:gd name="T8" fmla="*/ 664 w 654"/>
                <a:gd name="T9" fmla="*/ 5 h 5"/>
                <a:gd name="T10" fmla="*/ 213 w 654"/>
                <a:gd name="T11" fmla="*/ 5 h 5"/>
                <a:gd name="T12" fmla="*/ 104 w 654"/>
                <a:gd name="T13" fmla="*/ 5 h 5"/>
                <a:gd name="T14" fmla="*/ 104 w 654"/>
                <a:gd name="T15" fmla="*/ 0 h 5"/>
                <a:gd name="T16" fmla="*/ 213 w 654"/>
                <a:gd name="T17" fmla="*/ 0 h 5"/>
                <a:gd name="T18" fmla="*/ 213 w 654"/>
                <a:gd name="T19" fmla="*/ 5 h 5"/>
                <a:gd name="T20" fmla="*/ 83 w 654"/>
                <a:gd name="T21" fmla="*/ 5 h 5"/>
                <a:gd name="T22" fmla="*/ 0 w 654"/>
                <a:gd name="T23" fmla="*/ 5 h 5"/>
                <a:gd name="T24" fmla="*/ 0 w 654"/>
                <a:gd name="T25" fmla="*/ 0 h 5"/>
                <a:gd name="T26" fmla="*/ 83 w 654"/>
                <a:gd name="T27" fmla="*/ 0 h 5"/>
                <a:gd name="T28" fmla="*/ 83 w 65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4" h="5">
                  <a:moveTo>
                    <a:pt x="654" y="5"/>
                  </a:moveTo>
                  <a:lnTo>
                    <a:pt x="485" y="5"/>
                  </a:lnTo>
                  <a:lnTo>
                    <a:pt x="485" y="0"/>
                  </a:lnTo>
                  <a:lnTo>
                    <a:pt x="649" y="0"/>
                  </a:lnTo>
                  <a:lnTo>
                    <a:pt x="654"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D7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6" name="Freeform 92"/>
            <p:cNvSpPr>
              <a:spLocks noEditPoints="1"/>
            </p:cNvSpPr>
            <p:nvPr/>
          </p:nvSpPr>
          <p:spPr bwMode="auto">
            <a:xfrm>
              <a:off x="162" y="3557"/>
              <a:ext cx="653" cy="5"/>
            </a:xfrm>
            <a:custGeom>
              <a:avLst/>
              <a:gdLst>
                <a:gd name="T0" fmla="*/ 671 w 651"/>
                <a:gd name="T1" fmla="*/ 5 h 5"/>
                <a:gd name="T2" fmla="*/ 501 w 651"/>
                <a:gd name="T3" fmla="*/ 5 h 5"/>
                <a:gd name="T4" fmla="*/ 501 w 651"/>
                <a:gd name="T5" fmla="*/ 0 h 5"/>
                <a:gd name="T6" fmla="*/ 669 w 651"/>
                <a:gd name="T7" fmla="*/ 0 h 5"/>
                <a:gd name="T8" fmla="*/ 669 w 651"/>
                <a:gd name="T9" fmla="*/ 3 h 5"/>
                <a:gd name="T10" fmla="*/ 671 w 651"/>
                <a:gd name="T11" fmla="*/ 5 h 5"/>
                <a:gd name="T12" fmla="*/ 223 w 651"/>
                <a:gd name="T13" fmla="*/ 5 h 5"/>
                <a:gd name="T14" fmla="*/ 104 w 651"/>
                <a:gd name="T15" fmla="*/ 5 h 5"/>
                <a:gd name="T16" fmla="*/ 104 w 651"/>
                <a:gd name="T17" fmla="*/ 0 h 5"/>
                <a:gd name="T18" fmla="*/ 223 w 651"/>
                <a:gd name="T19" fmla="*/ 0 h 5"/>
                <a:gd name="T20" fmla="*/ 223 w 651"/>
                <a:gd name="T21" fmla="*/ 5 h 5"/>
                <a:gd name="T22" fmla="*/ 83 w 651"/>
                <a:gd name="T23" fmla="*/ 5 h 5"/>
                <a:gd name="T24" fmla="*/ 0 w 651"/>
                <a:gd name="T25" fmla="*/ 5 h 5"/>
                <a:gd name="T26" fmla="*/ 0 w 651"/>
                <a:gd name="T27" fmla="*/ 0 h 5"/>
                <a:gd name="T28" fmla="*/ 83 w 651"/>
                <a:gd name="T29" fmla="*/ 0 h 5"/>
                <a:gd name="T30" fmla="*/ 83 w 651"/>
                <a:gd name="T31" fmla="*/ 5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1" h="5">
                  <a:moveTo>
                    <a:pt x="651" y="5"/>
                  </a:moveTo>
                  <a:lnTo>
                    <a:pt x="485" y="5"/>
                  </a:lnTo>
                  <a:lnTo>
                    <a:pt x="485" y="0"/>
                  </a:lnTo>
                  <a:lnTo>
                    <a:pt x="649" y="0"/>
                  </a:lnTo>
                  <a:lnTo>
                    <a:pt x="649" y="3"/>
                  </a:lnTo>
                  <a:lnTo>
                    <a:pt x="651" y="5"/>
                  </a:lnTo>
                  <a:close/>
                  <a:moveTo>
                    <a:pt x="213" y="5"/>
                  </a:moveTo>
                  <a:lnTo>
                    <a:pt x="104" y="5"/>
                  </a:lnTo>
                  <a:lnTo>
                    <a:pt x="104" y="0"/>
                  </a:lnTo>
                  <a:lnTo>
                    <a:pt x="213" y="0"/>
                  </a:lnTo>
                  <a:lnTo>
                    <a:pt x="213" y="5"/>
                  </a:lnTo>
                  <a:close/>
                  <a:moveTo>
                    <a:pt x="83" y="5"/>
                  </a:moveTo>
                  <a:lnTo>
                    <a:pt x="0" y="5"/>
                  </a:lnTo>
                  <a:lnTo>
                    <a:pt x="0" y="0"/>
                  </a:lnTo>
                  <a:lnTo>
                    <a:pt x="83" y="0"/>
                  </a:lnTo>
                  <a:lnTo>
                    <a:pt x="83" y="5"/>
                  </a:lnTo>
                  <a:close/>
                </a:path>
              </a:pathLst>
            </a:custGeom>
            <a:solidFill>
              <a:srgbClr val="4F7A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7" name="Freeform 93"/>
            <p:cNvSpPr>
              <a:spLocks noEditPoints="1"/>
            </p:cNvSpPr>
            <p:nvPr/>
          </p:nvSpPr>
          <p:spPr bwMode="auto">
            <a:xfrm>
              <a:off x="162" y="3555"/>
              <a:ext cx="653" cy="7"/>
            </a:xfrm>
            <a:custGeom>
              <a:avLst/>
              <a:gdLst>
                <a:gd name="T0" fmla="*/ 669 w 651"/>
                <a:gd name="T1" fmla="*/ 29 h 6"/>
                <a:gd name="T2" fmla="*/ 501 w 651"/>
                <a:gd name="T3" fmla="*/ 29 h 6"/>
                <a:gd name="T4" fmla="*/ 501 w 651"/>
                <a:gd name="T5" fmla="*/ 0 h 6"/>
                <a:gd name="T6" fmla="*/ 671 w 651"/>
                <a:gd name="T7" fmla="*/ 0 h 6"/>
                <a:gd name="T8" fmla="*/ 669 w 651"/>
                <a:gd name="T9" fmla="*/ 29 h 6"/>
                <a:gd name="T10" fmla="*/ 669 w 651"/>
                <a:gd name="T11" fmla="*/ 29 h 6"/>
                <a:gd name="T12" fmla="*/ 223 w 651"/>
                <a:gd name="T13" fmla="*/ 29 h 6"/>
                <a:gd name="T14" fmla="*/ 104 w 651"/>
                <a:gd name="T15" fmla="*/ 29 h 6"/>
                <a:gd name="T16" fmla="*/ 104 w 651"/>
                <a:gd name="T17" fmla="*/ 0 h 6"/>
                <a:gd name="T18" fmla="*/ 223 w 651"/>
                <a:gd name="T19" fmla="*/ 0 h 6"/>
                <a:gd name="T20" fmla="*/ 223 w 651"/>
                <a:gd name="T21" fmla="*/ 29 h 6"/>
                <a:gd name="T22" fmla="*/ 83 w 651"/>
                <a:gd name="T23" fmla="*/ 29 h 6"/>
                <a:gd name="T24" fmla="*/ 0 w 651"/>
                <a:gd name="T25" fmla="*/ 29 h 6"/>
                <a:gd name="T26" fmla="*/ 0 w 651"/>
                <a:gd name="T27" fmla="*/ 0 h 6"/>
                <a:gd name="T28" fmla="*/ 83 w 651"/>
                <a:gd name="T29" fmla="*/ 0 h 6"/>
                <a:gd name="T30" fmla="*/ 83 w 651"/>
                <a:gd name="T31" fmla="*/ 29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1" h="6">
                  <a:moveTo>
                    <a:pt x="649" y="6"/>
                  </a:moveTo>
                  <a:lnTo>
                    <a:pt x="485" y="6"/>
                  </a:lnTo>
                  <a:lnTo>
                    <a:pt x="485" y="0"/>
                  </a:lnTo>
                  <a:lnTo>
                    <a:pt x="651" y="0"/>
                  </a:lnTo>
                  <a:lnTo>
                    <a:pt x="649" y="6"/>
                  </a:lnTo>
                  <a:close/>
                  <a:moveTo>
                    <a:pt x="213" y="6"/>
                  </a:moveTo>
                  <a:lnTo>
                    <a:pt x="104" y="6"/>
                  </a:lnTo>
                  <a:lnTo>
                    <a:pt x="104" y="0"/>
                  </a:lnTo>
                  <a:lnTo>
                    <a:pt x="213" y="0"/>
                  </a:lnTo>
                  <a:lnTo>
                    <a:pt x="213" y="6"/>
                  </a:lnTo>
                  <a:close/>
                  <a:moveTo>
                    <a:pt x="83" y="6"/>
                  </a:moveTo>
                  <a:lnTo>
                    <a:pt x="0" y="6"/>
                  </a:lnTo>
                  <a:lnTo>
                    <a:pt x="0" y="0"/>
                  </a:lnTo>
                  <a:lnTo>
                    <a:pt x="83" y="0"/>
                  </a:lnTo>
                  <a:lnTo>
                    <a:pt x="83" y="6"/>
                  </a:lnTo>
                  <a:close/>
                </a:path>
              </a:pathLst>
            </a:custGeom>
            <a:solidFill>
              <a:srgbClr val="4E7B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8" name="Freeform 94"/>
            <p:cNvSpPr>
              <a:spLocks noEditPoints="1"/>
            </p:cNvSpPr>
            <p:nvPr/>
          </p:nvSpPr>
          <p:spPr bwMode="auto">
            <a:xfrm>
              <a:off x="162" y="3553"/>
              <a:ext cx="655" cy="5"/>
            </a:xfrm>
            <a:custGeom>
              <a:avLst/>
              <a:gdLst>
                <a:gd name="T0" fmla="*/ 659 w 654"/>
                <a:gd name="T1" fmla="*/ 5 h 5"/>
                <a:gd name="T2" fmla="*/ 495 w 654"/>
                <a:gd name="T3" fmla="*/ 5 h 5"/>
                <a:gd name="T4" fmla="*/ 495 w 654"/>
                <a:gd name="T5" fmla="*/ 0 h 5"/>
                <a:gd name="T6" fmla="*/ 664 w 654"/>
                <a:gd name="T7" fmla="*/ 0 h 5"/>
                <a:gd name="T8" fmla="*/ 659 w 654"/>
                <a:gd name="T9" fmla="*/ 5 h 5"/>
                <a:gd name="T10" fmla="*/ 213 w 654"/>
                <a:gd name="T11" fmla="*/ 5 h 5"/>
                <a:gd name="T12" fmla="*/ 104 w 654"/>
                <a:gd name="T13" fmla="*/ 5 h 5"/>
                <a:gd name="T14" fmla="*/ 104 w 654"/>
                <a:gd name="T15" fmla="*/ 0 h 5"/>
                <a:gd name="T16" fmla="*/ 213 w 654"/>
                <a:gd name="T17" fmla="*/ 0 h 5"/>
                <a:gd name="T18" fmla="*/ 213 w 654"/>
                <a:gd name="T19" fmla="*/ 5 h 5"/>
                <a:gd name="T20" fmla="*/ 83 w 654"/>
                <a:gd name="T21" fmla="*/ 5 h 5"/>
                <a:gd name="T22" fmla="*/ 0 w 654"/>
                <a:gd name="T23" fmla="*/ 5 h 5"/>
                <a:gd name="T24" fmla="*/ 0 w 654"/>
                <a:gd name="T25" fmla="*/ 0 h 5"/>
                <a:gd name="T26" fmla="*/ 68 w 654"/>
                <a:gd name="T27" fmla="*/ 0 h 5"/>
                <a:gd name="T28" fmla="*/ 70 w 654"/>
                <a:gd name="T29" fmla="*/ 0 h 5"/>
                <a:gd name="T30" fmla="*/ 70 w 654"/>
                <a:gd name="T31" fmla="*/ 0 h 5"/>
                <a:gd name="T32" fmla="*/ 73 w 654"/>
                <a:gd name="T33" fmla="*/ 2 h 5"/>
                <a:gd name="T34" fmla="*/ 76 w 654"/>
                <a:gd name="T35" fmla="*/ 2 h 5"/>
                <a:gd name="T36" fmla="*/ 78 w 654"/>
                <a:gd name="T37" fmla="*/ 2 h 5"/>
                <a:gd name="T38" fmla="*/ 78 w 654"/>
                <a:gd name="T39" fmla="*/ 2 h 5"/>
                <a:gd name="T40" fmla="*/ 81 w 654"/>
                <a:gd name="T41" fmla="*/ 2 h 5"/>
                <a:gd name="T42" fmla="*/ 83 w 654"/>
                <a:gd name="T43" fmla="*/ 2 h 5"/>
                <a:gd name="T44" fmla="*/ 83 w 654"/>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4" h="5">
                  <a:moveTo>
                    <a:pt x="649" y="5"/>
                  </a:moveTo>
                  <a:lnTo>
                    <a:pt x="485" y="5"/>
                  </a:lnTo>
                  <a:lnTo>
                    <a:pt x="485" y="0"/>
                  </a:lnTo>
                  <a:lnTo>
                    <a:pt x="654" y="0"/>
                  </a:lnTo>
                  <a:lnTo>
                    <a:pt x="649" y="5"/>
                  </a:lnTo>
                  <a:close/>
                  <a:moveTo>
                    <a:pt x="213" y="5"/>
                  </a:moveTo>
                  <a:lnTo>
                    <a:pt x="104" y="5"/>
                  </a:lnTo>
                  <a:lnTo>
                    <a:pt x="104" y="0"/>
                  </a:lnTo>
                  <a:lnTo>
                    <a:pt x="213" y="0"/>
                  </a:lnTo>
                  <a:lnTo>
                    <a:pt x="213" y="5"/>
                  </a:lnTo>
                  <a:close/>
                  <a:moveTo>
                    <a:pt x="83" y="5"/>
                  </a:moveTo>
                  <a:lnTo>
                    <a:pt x="0" y="5"/>
                  </a:lnTo>
                  <a:lnTo>
                    <a:pt x="0" y="0"/>
                  </a:lnTo>
                  <a:lnTo>
                    <a:pt x="68" y="0"/>
                  </a:lnTo>
                  <a:lnTo>
                    <a:pt x="70" y="0"/>
                  </a:lnTo>
                  <a:lnTo>
                    <a:pt x="73" y="2"/>
                  </a:lnTo>
                  <a:lnTo>
                    <a:pt x="76" y="2"/>
                  </a:lnTo>
                  <a:lnTo>
                    <a:pt x="78" y="2"/>
                  </a:lnTo>
                  <a:lnTo>
                    <a:pt x="81" y="2"/>
                  </a:lnTo>
                  <a:lnTo>
                    <a:pt x="83" y="2"/>
                  </a:lnTo>
                  <a:lnTo>
                    <a:pt x="83" y="5"/>
                  </a:lnTo>
                  <a:close/>
                </a:path>
              </a:pathLst>
            </a:custGeom>
            <a:solidFill>
              <a:srgbClr val="4E7B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19" name="Freeform 95"/>
            <p:cNvSpPr>
              <a:spLocks noEditPoints="1"/>
            </p:cNvSpPr>
            <p:nvPr/>
          </p:nvSpPr>
          <p:spPr bwMode="auto">
            <a:xfrm>
              <a:off x="162" y="3550"/>
              <a:ext cx="657" cy="5"/>
            </a:xfrm>
            <a:custGeom>
              <a:avLst/>
              <a:gdLst>
                <a:gd name="T0" fmla="*/ 651 w 657"/>
                <a:gd name="T1" fmla="*/ 5 h 5"/>
                <a:gd name="T2" fmla="*/ 485 w 657"/>
                <a:gd name="T3" fmla="*/ 5 h 5"/>
                <a:gd name="T4" fmla="*/ 485 w 657"/>
                <a:gd name="T5" fmla="*/ 0 h 5"/>
                <a:gd name="T6" fmla="*/ 657 w 657"/>
                <a:gd name="T7" fmla="*/ 0 h 5"/>
                <a:gd name="T8" fmla="*/ 651 w 657"/>
                <a:gd name="T9" fmla="*/ 5 h 5"/>
                <a:gd name="T10" fmla="*/ 213 w 657"/>
                <a:gd name="T11" fmla="*/ 5 h 5"/>
                <a:gd name="T12" fmla="*/ 104 w 657"/>
                <a:gd name="T13" fmla="*/ 5 h 5"/>
                <a:gd name="T14" fmla="*/ 104 w 657"/>
                <a:gd name="T15" fmla="*/ 0 h 5"/>
                <a:gd name="T16" fmla="*/ 213 w 657"/>
                <a:gd name="T17" fmla="*/ 0 h 5"/>
                <a:gd name="T18" fmla="*/ 213 w 657"/>
                <a:gd name="T19" fmla="*/ 5 h 5"/>
                <a:gd name="T20" fmla="*/ 83 w 657"/>
                <a:gd name="T21" fmla="*/ 5 h 5"/>
                <a:gd name="T22" fmla="*/ 0 w 657"/>
                <a:gd name="T23" fmla="*/ 5 h 5"/>
                <a:gd name="T24" fmla="*/ 0 w 657"/>
                <a:gd name="T25" fmla="*/ 0 h 5"/>
                <a:gd name="T26" fmla="*/ 60 w 657"/>
                <a:gd name="T27" fmla="*/ 0 h 5"/>
                <a:gd name="T28" fmla="*/ 63 w 657"/>
                <a:gd name="T29" fmla="*/ 3 h 5"/>
                <a:gd name="T30" fmla="*/ 65 w 657"/>
                <a:gd name="T31" fmla="*/ 3 h 5"/>
                <a:gd name="T32" fmla="*/ 68 w 657"/>
                <a:gd name="T33" fmla="*/ 3 h 5"/>
                <a:gd name="T34" fmla="*/ 70 w 657"/>
                <a:gd name="T35" fmla="*/ 3 h 5"/>
                <a:gd name="T36" fmla="*/ 73 w 657"/>
                <a:gd name="T37" fmla="*/ 5 h 5"/>
                <a:gd name="T38" fmla="*/ 76 w 657"/>
                <a:gd name="T39" fmla="*/ 5 h 5"/>
                <a:gd name="T40" fmla="*/ 81 w 657"/>
                <a:gd name="T41" fmla="*/ 5 h 5"/>
                <a:gd name="T42" fmla="*/ 83 w 657"/>
                <a:gd name="T43" fmla="*/ 5 h 5"/>
                <a:gd name="T44" fmla="*/ 83 w 657"/>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7" h="5">
                  <a:moveTo>
                    <a:pt x="651" y="5"/>
                  </a:moveTo>
                  <a:lnTo>
                    <a:pt x="485" y="5"/>
                  </a:lnTo>
                  <a:lnTo>
                    <a:pt x="485" y="0"/>
                  </a:lnTo>
                  <a:lnTo>
                    <a:pt x="657" y="0"/>
                  </a:lnTo>
                  <a:lnTo>
                    <a:pt x="651" y="5"/>
                  </a:lnTo>
                  <a:close/>
                  <a:moveTo>
                    <a:pt x="213" y="5"/>
                  </a:moveTo>
                  <a:lnTo>
                    <a:pt x="104" y="5"/>
                  </a:lnTo>
                  <a:lnTo>
                    <a:pt x="104" y="0"/>
                  </a:lnTo>
                  <a:lnTo>
                    <a:pt x="213" y="0"/>
                  </a:lnTo>
                  <a:lnTo>
                    <a:pt x="213" y="5"/>
                  </a:lnTo>
                  <a:close/>
                  <a:moveTo>
                    <a:pt x="83" y="5"/>
                  </a:moveTo>
                  <a:lnTo>
                    <a:pt x="0" y="5"/>
                  </a:lnTo>
                  <a:lnTo>
                    <a:pt x="0" y="0"/>
                  </a:lnTo>
                  <a:lnTo>
                    <a:pt x="60" y="0"/>
                  </a:lnTo>
                  <a:lnTo>
                    <a:pt x="63" y="3"/>
                  </a:lnTo>
                  <a:lnTo>
                    <a:pt x="65" y="3"/>
                  </a:lnTo>
                  <a:lnTo>
                    <a:pt x="68" y="3"/>
                  </a:lnTo>
                  <a:lnTo>
                    <a:pt x="70" y="3"/>
                  </a:lnTo>
                  <a:lnTo>
                    <a:pt x="73" y="5"/>
                  </a:lnTo>
                  <a:lnTo>
                    <a:pt x="76" y="5"/>
                  </a:lnTo>
                  <a:lnTo>
                    <a:pt x="81" y="5"/>
                  </a:lnTo>
                  <a:lnTo>
                    <a:pt x="83" y="5"/>
                  </a:lnTo>
                  <a:close/>
                </a:path>
              </a:pathLst>
            </a:custGeom>
            <a:solidFill>
              <a:srgbClr val="507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0" name="Freeform 96"/>
            <p:cNvSpPr>
              <a:spLocks noEditPoints="1"/>
            </p:cNvSpPr>
            <p:nvPr/>
          </p:nvSpPr>
          <p:spPr bwMode="auto">
            <a:xfrm>
              <a:off x="162" y="3548"/>
              <a:ext cx="660" cy="5"/>
            </a:xfrm>
            <a:custGeom>
              <a:avLst/>
              <a:gdLst>
                <a:gd name="T0" fmla="*/ 664 w 659"/>
                <a:gd name="T1" fmla="*/ 5 h 5"/>
                <a:gd name="T2" fmla="*/ 495 w 659"/>
                <a:gd name="T3" fmla="*/ 5 h 5"/>
                <a:gd name="T4" fmla="*/ 495 w 659"/>
                <a:gd name="T5" fmla="*/ 0 h 5"/>
                <a:gd name="T6" fmla="*/ 669 w 659"/>
                <a:gd name="T7" fmla="*/ 0 h 5"/>
                <a:gd name="T8" fmla="*/ 664 w 659"/>
                <a:gd name="T9" fmla="*/ 5 h 5"/>
                <a:gd name="T10" fmla="*/ 213 w 659"/>
                <a:gd name="T11" fmla="*/ 5 h 5"/>
                <a:gd name="T12" fmla="*/ 104 w 659"/>
                <a:gd name="T13" fmla="*/ 5 h 5"/>
                <a:gd name="T14" fmla="*/ 104 w 659"/>
                <a:gd name="T15" fmla="*/ 0 h 5"/>
                <a:gd name="T16" fmla="*/ 213 w 659"/>
                <a:gd name="T17" fmla="*/ 0 h 5"/>
                <a:gd name="T18" fmla="*/ 213 w 659"/>
                <a:gd name="T19" fmla="*/ 5 h 5"/>
                <a:gd name="T20" fmla="*/ 68 w 659"/>
                <a:gd name="T21" fmla="*/ 5 h 5"/>
                <a:gd name="T22" fmla="*/ 0 w 659"/>
                <a:gd name="T23" fmla="*/ 5 h 5"/>
                <a:gd name="T24" fmla="*/ 0 w 659"/>
                <a:gd name="T25" fmla="*/ 0 h 5"/>
                <a:gd name="T26" fmla="*/ 57 w 659"/>
                <a:gd name="T27" fmla="*/ 0 h 5"/>
                <a:gd name="T28" fmla="*/ 57 w 659"/>
                <a:gd name="T29" fmla="*/ 0 h 5"/>
                <a:gd name="T30" fmla="*/ 60 w 659"/>
                <a:gd name="T31" fmla="*/ 2 h 5"/>
                <a:gd name="T32" fmla="*/ 60 w 659"/>
                <a:gd name="T33" fmla="*/ 2 h 5"/>
                <a:gd name="T34" fmla="*/ 63 w 659"/>
                <a:gd name="T35" fmla="*/ 2 h 5"/>
                <a:gd name="T36" fmla="*/ 63 w 659"/>
                <a:gd name="T37" fmla="*/ 5 h 5"/>
                <a:gd name="T38" fmla="*/ 65 w 659"/>
                <a:gd name="T39" fmla="*/ 5 h 5"/>
                <a:gd name="T40" fmla="*/ 65 w 659"/>
                <a:gd name="T41" fmla="*/ 5 h 5"/>
                <a:gd name="T42" fmla="*/ 68 w 659"/>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9" h="5">
                  <a:moveTo>
                    <a:pt x="654" y="5"/>
                  </a:moveTo>
                  <a:lnTo>
                    <a:pt x="485" y="5"/>
                  </a:lnTo>
                  <a:lnTo>
                    <a:pt x="485" y="0"/>
                  </a:lnTo>
                  <a:lnTo>
                    <a:pt x="659" y="0"/>
                  </a:lnTo>
                  <a:lnTo>
                    <a:pt x="654" y="5"/>
                  </a:lnTo>
                  <a:close/>
                  <a:moveTo>
                    <a:pt x="213" y="5"/>
                  </a:moveTo>
                  <a:lnTo>
                    <a:pt x="104" y="5"/>
                  </a:lnTo>
                  <a:lnTo>
                    <a:pt x="104" y="0"/>
                  </a:lnTo>
                  <a:lnTo>
                    <a:pt x="213" y="0"/>
                  </a:lnTo>
                  <a:lnTo>
                    <a:pt x="213" y="5"/>
                  </a:lnTo>
                  <a:close/>
                  <a:moveTo>
                    <a:pt x="68" y="5"/>
                  </a:moveTo>
                  <a:lnTo>
                    <a:pt x="0" y="5"/>
                  </a:lnTo>
                  <a:lnTo>
                    <a:pt x="0" y="0"/>
                  </a:lnTo>
                  <a:lnTo>
                    <a:pt x="57" y="0"/>
                  </a:lnTo>
                  <a:lnTo>
                    <a:pt x="60" y="2"/>
                  </a:lnTo>
                  <a:lnTo>
                    <a:pt x="63" y="2"/>
                  </a:lnTo>
                  <a:lnTo>
                    <a:pt x="63" y="5"/>
                  </a:lnTo>
                  <a:lnTo>
                    <a:pt x="65" y="5"/>
                  </a:lnTo>
                  <a:lnTo>
                    <a:pt x="68" y="5"/>
                  </a:lnTo>
                  <a:close/>
                </a:path>
              </a:pathLst>
            </a:custGeom>
            <a:solidFill>
              <a:srgbClr val="507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1" name="Freeform 97"/>
            <p:cNvSpPr>
              <a:spLocks noEditPoints="1"/>
            </p:cNvSpPr>
            <p:nvPr/>
          </p:nvSpPr>
          <p:spPr bwMode="auto">
            <a:xfrm>
              <a:off x="162" y="3546"/>
              <a:ext cx="660" cy="5"/>
            </a:xfrm>
            <a:custGeom>
              <a:avLst/>
              <a:gdLst>
                <a:gd name="T0" fmla="*/ 667 w 659"/>
                <a:gd name="T1" fmla="*/ 5 h 5"/>
                <a:gd name="T2" fmla="*/ 495 w 659"/>
                <a:gd name="T3" fmla="*/ 5 h 5"/>
                <a:gd name="T4" fmla="*/ 495 w 659"/>
                <a:gd name="T5" fmla="*/ 0 h 5"/>
                <a:gd name="T6" fmla="*/ 669 w 659"/>
                <a:gd name="T7" fmla="*/ 0 h 5"/>
                <a:gd name="T8" fmla="*/ 667 w 659"/>
                <a:gd name="T9" fmla="*/ 5 h 5"/>
                <a:gd name="T10" fmla="*/ 213 w 659"/>
                <a:gd name="T11" fmla="*/ 5 h 5"/>
                <a:gd name="T12" fmla="*/ 104 w 659"/>
                <a:gd name="T13" fmla="*/ 5 h 5"/>
                <a:gd name="T14" fmla="*/ 104 w 659"/>
                <a:gd name="T15" fmla="*/ 0 h 5"/>
                <a:gd name="T16" fmla="*/ 213 w 659"/>
                <a:gd name="T17" fmla="*/ 0 h 5"/>
                <a:gd name="T18" fmla="*/ 213 w 659"/>
                <a:gd name="T19" fmla="*/ 5 h 5"/>
                <a:gd name="T20" fmla="*/ 60 w 659"/>
                <a:gd name="T21" fmla="*/ 5 h 5"/>
                <a:gd name="T22" fmla="*/ 0 w 659"/>
                <a:gd name="T23" fmla="*/ 5 h 5"/>
                <a:gd name="T24" fmla="*/ 0 w 659"/>
                <a:gd name="T25" fmla="*/ 0 h 5"/>
                <a:gd name="T26" fmla="*/ 55 w 659"/>
                <a:gd name="T27" fmla="*/ 0 h 5"/>
                <a:gd name="T28" fmla="*/ 55 w 659"/>
                <a:gd name="T29" fmla="*/ 0 h 5"/>
                <a:gd name="T30" fmla="*/ 55 w 659"/>
                <a:gd name="T31" fmla="*/ 3 h 5"/>
                <a:gd name="T32" fmla="*/ 57 w 659"/>
                <a:gd name="T33" fmla="*/ 3 h 5"/>
                <a:gd name="T34" fmla="*/ 57 w 659"/>
                <a:gd name="T35" fmla="*/ 3 h 5"/>
                <a:gd name="T36" fmla="*/ 57 w 659"/>
                <a:gd name="T37" fmla="*/ 5 h 5"/>
                <a:gd name="T38" fmla="*/ 60 w 659"/>
                <a:gd name="T39" fmla="*/ 5 h 5"/>
                <a:gd name="T40" fmla="*/ 60 w 659"/>
                <a:gd name="T41" fmla="*/ 5 h 5"/>
                <a:gd name="T42" fmla="*/ 60 w 659"/>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9" h="5">
                  <a:moveTo>
                    <a:pt x="657" y="5"/>
                  </a:moveTo>
                  <a:lnTo>
                    <a:pt x="485" y="5"/>
                  </a:lnTo>
                  <a:lnTo>
                    <a:pt x="485" y="0"/>
                  </a:lnTo>
                  <a:lnTo>
                    <a:pt x="659" y="0"/>
                  </a:lnTo>
                  <a:lnTo>
                    <a:pt x="657" y="5"/>
                  </a:lnTo>
                  <a:close/>
                  <a:moveTo>
                    <a:pt x="213" y="5"/>
                  </a:moveTo>
                  <a:lnTo>
                    <a:pt x="104" y="5"/>
                  </a:lnTo>
                  <a:lnTo>
                    <a:pt x="104" y="0"/>
                  </a:lnTo>
                  <a:lnTo>
                    <a:pt x="213" y="0"/>
                  </a:lnTo>
                  <a:lnTo>
                    <a:pt x="213" y="5"/>
                  </a:lnTo>
                  <a:close/>
                  <a:moveTo>
                    <a:pt x="60" y="5"/>
                  </a:moveTo>
                  <a:lnTo>
                    <a:pt x="0" y="5"/>
                  </a:lnTo>
                  <a:lnTo>
                    <a:pt x="0" y="0"/>
                  </a:lnTo>
                  <a:lnTo>
                    <a:pt x="55" y="0"/>
                  </a:lnTo>
                  <a:lnTo>
                    <a:pt x="55" y="3"/>
                  </a:lnTo>
                  <a:lnTo>
                    <a:pt x="57" y="3"/>
                  </a:lnTo>
                  <a:lnTo>
                    <a:pt x="57" y="5"/>
                  </a:lnTo>
                  <a:lnTo>
                    <a:pt x="60" y="5"/>
                  </a:lnTo>
                  <a:close/>
                </a:path>
              </a:pathLst>
            </a:custGeom>
            <a:solidFill>
              <a:srgbClr val="527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2" name="Freeform 98"/>
            <p:cNvSpPr>
              <a:spLocks noEditPoints="1"/>
            </p:cNvSpPr>
            <p:nvPr/>
          </p:nvSpPr>
          <p:spPr bwMode="auto">
            <a:xfrm>
              <a:off x="162" y="3541"/>
              <a:ext cx="662" cy="7"/>
            </a:xfrm>
            <a:custGeom>
              <a:avLst/>
              <a:gdLst>
                <a:gd name="T0" fmla="*/ 659 w 662"/>
                <a:gd name="T1" fmla="*/ 29 h 6"/>
                <a:gd name="T2" fmla="*/ 485 w 662"/>
                <a:gd name="T3" fmla="*/ 29 h 6"/>
                <a:gd name="T4" fmla="*/ 485 w 662"/>
                <a:gd name="T5" fmla="*/ 0 h 6"/>
                <a:gd name="T6" fmla="*/ 662 w 662"/>
                <a:gd name="T7" fmla="*/ 0 h 6"/>
                <a:gd name="T8" fmla="*/ 659 w 662"/>
                <a:gd name="T9" fmla="*/ 29 h 6"/>
                <a:gd name="T10" fmla="*/ 213 w 662"/>
                <a:gd name="T11" fmla="*/ 29 h 6"/>
                <a:gd name="T12" fmla="*/ 104 w 662"/>
                <a:gd name="T13" fmla="*/ 29 h 6"/>
                <a:gd name="T14" fmla="*/ 104 w 662"/>
                <a:gd name="T15" fmla="*/ 0 h 6"/>
                <a:gd name="T16" fmla="*/ 213 w 662"/>
                <a:gd name="T17" fmla="*/ 0 h 6"/>
                <a:gd name="T18" fmla="*/ 213 w 662"/>
                <a:gd name="T19" fmla="*/ 29 h 6"/>
                <a:gd name="T20" fmla="*/ 57 w 662"/>
                <a:gd name="T21" fmla="*/ 29 h 6"/>
                <a:gd name="T22" fmla="*/ 0 w 662"/>
                <a:gd name="T23" fmla="*/ 29 h 6"/>
                <a:gd name="T24" fmla="*/ 0 w 662"/>
                <a:gd name="T25" fmla="*/ 0 h 6"/>
                <a:gd name="T26" fmla="*/ 52 w 662"/>
                <a:gd name="T27" fmla="*/ 0 h 6"/>
                <a:gd name="T28" fmla="*/ 52 w 662"/>
                <a:gd name="T29" fmla="*/ 0 h 6"/>
                <a:gd name="T30" fmla="*/ 55 w 662"/>
                <a:gd name="T31" fmla="*/ 18 h 6"/>
                <a:gd name="T32" fmla="*/ 55 w 662"/>
                <a:gd name="T33" fmla="*/ 18 h 6"/>
                <a:gd name="T34" fmla="*/ 55 w 662"/>
                <a:gd name="T35" fmla="*/ 18 h 6"/>
                <a:gd name="T36" fmla="*/ 55 w 662"/>
                <a:gd name="T37" fmla="*/ 18 h 6"/>
                <a:gd name="T38" fmla="*/ 55 w 662"/>
                <a:gd name="T39" fmla="*/ 29 h 6"/>
                <a:gd name="T40" fmla="*/ 57 w 662"/>
                <a:gd name="T41" fmla="*/ 29 h 6"/>
                <a:gd name="T42" fmla="*/ 57 w 662"/>
                <a:gd name="T43" fmla="*/ 29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2" h="6">
                  <a:moveTo>
                    <a:pt x="659" y="6"/>
                  </a:moveTo>
                  <a:lnTo>
                    <a:pt x="485" y="6"/>
                  </a:lnTo>
                  <a:lnTo>
                    <a:pt x="485" y="0"/>
                  </a:lnTo>
                  <a:lnTo>
                    <a:pt x="662" y="0"/>
                  </a:lnTo>
                  <a:lnTo>
                    <a:pt x="659" y="6"/>
                  </a:lnTo>
                  <a:close/>
                  <a:moveTo>
                    <a:pt x="213" y="6"/>
                  </a:moveTo>
                  <a:lnTo>
                    <a:pt x="104" y="6"/>
                  </a:lnTo>
                  <a:lnTo>
                    <a:pt x="104" y="0"/>
                  </a:lnTo>
                  <a:lnTo>
                    <a:pt x="213" y="0"/>
                  </a:lnTo>
                  <a:lnTo>
                    <a:pt x="213" y="6"/>
                  </a:lnTo>
                  <a:close/>
                  <a:moveTo>
                    <a:pt x="57" y="6"/>
                  </a:moveTo>
                  <a:lnTo>
                    <a:pt x="0" y="6"/>
                  </a:lnTo>
                  <a:lnTo>
                    <a:pt x="0" y="0"/>
                  </a:lnTo>
                  <a:lnTo>
                    <a:pt x="52" y="0"/>
                  </a:lnTo>
                  <a:lnTo>
                    <a:pt x="55" y="3"/>
                  </a:lnTo>
                  <a:lnTo>
                    <a:pt x="55" y="6"/>
                  </a:lnTo>
                  <a:lnTo>
                    <a:pt x="57" y="6"/>
                  </a:lnTo>
                  <a:close/>
                </a:path>
              </a:pathLst>
            </a:custGeom>
            <a:solidFill>
              <a:srgbClr val="527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3" name="Freeform 99"/>
            <p:cNvSpPr>
              <a:spLocks noEditPoints="1"/>
            </p:cNvSpPr>
            <p:nvPr/>
          </p:nvSpPr>
          <p:spPr bwMode="auto">
            <a:xfrm>
              <a:off x="162" y="3541"/>
              <a:ext cx="664" cy="5"/>
            </a:xfrm>
            <a:custGeom>
              <a:avLst/>
              <a:gdLst>
                <a:gd name="T0" fmla="*/ 659 w 664"/>
                <a:gd name="T1" fmla="*/ 5 h 5"/>
                <a:gd name="T2" fmla="*/ 485 w 664"/>
                <a:gd name="T3" fmla="*/ 5 h 5"/>
                <a:gd name="T4" fmla="*/ 485 w 664"/>
                <a:gd name="T5" fmla="*/ 0 h 5"/>
                <a:gd name="T6" fmla="*/ 664 w 664"/>
                <a:gd name="T7" fmla="*/ 0 h 5"/>
                <a:gd name="T8" fmla="*/ 659 w 664"/>
                <a:gd name="T9" fmla="*/ 5 h 5"/>
                <a:gd name="T10" fmla="*/ 213 w 664"/>
                <a:gd name="T11" fmla="*/ 5 h 5"/>
                <a:gd name="T12" fmla="*/ 104 w 664"/>
                <a:gd name="T13" fmla="*/ 5 h 5"/>
                <a:gd name="T14" fmla="*/ 104 w 664"/>
                <a:gd name="T15" fmla="*/ 0 h 5"/>
                <a:gd name="T16" fmla="*/ 213 w 664"/>
                <a:gd name="T17" fmla="*/ 0 h 5"/>
                <a:gd name="T18" fmla="*/ 213 w 664"/>
                <a:gd name="T19" fmla="*/ 5 h 5"/>
                <a:gd name="T20" fmla="*/ 55 w 664"/>
                <a:gd name="T21" fmla="*/ 5 h 5"/>
                <a:gd name="T22" fmla="*/ 0 w 664"/>
                <a:gd name="T23" fmla="*/ 5 h 5"/>
                <a:gd name="T24" fmla="*/ 0 w 664"/>
                <a:gd name="T25" fmla="*/ 0 h 5"/>
                <a:gd name="T26" fmla="*/ 52 w 664"/>
                <a:gd name="T27" fmla="*/ 0 h 5"/>
                <a:gd name="T28" fmla="*/ 52 w 664"/>
                <a:gd name="T29" fmla="*/ 0 h 5"/>
                <a:gd name="T30" fmla="*/ 52 w 664"/>
                <a:gd name="T31" fmla="*/ 2 h 5"/>
                <a:gd name="T32" fmla="*/ 52 w 664"/>
                <a:gd name="T33" fmla="*/ 2 h 5"/>
                <a:gd name="T34" fmla="*/ 52 w 664"/>
                <a:gd name="T35" fmla="*/ 2 h 5"/>
                <a:gd name="T36" fmla="*/ 52 w 664"/>
                <a:gd name="T37" fmla="*/ 2 h 5"/>
                <a:gd name="T38" fmla="*/ 55 w 664"/>
                <a:gd name="T39" fmla="*/ 5 h 5"/>
                <a:gd name="T40" fmla="*/ 55 w 664"/>
                <a:gd name="T41" fmla="*/ 5 h 5"/>
                <a:gd name="T42" fmla="*/ 55 w 664"/>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4" h="5">
                  <a:moveTo>
                    <a:pt x="659" y="5"/>
                  </a:moveTo>
                  <a:lnTo>
                    <a:pt x="485" y="5"/>
                  </a:lnTo>
                  <a:lnTo>
                    <a:pt x="485" y="0"/>
                  </a:lnTo>
                  <a:lnTo>
                    <a:pt x="664" y="0"/>
                  </a:lnTo>
                  <a:lnTo>
                    <a:pt x="659" y="5"/>
                  </a:lnTo>
                  <a:close/>
                  <a:moveTo>
                    <a:pt x="213" y="5"/>
                  </a:moveTo>
                  <a:lnTo>
                    <a:pt x="104" y="5"/>
                  </a:lnTo>
                  <a:lnTo>
                    <a:pt x="104" y="0"/>
                  </a:lnTo>
                  <a:lnTo>
                    <a:pt x="213" y="0"/>
                  </a:lnTo>
                  <a:lnTo>
                    <a:pt x="213" y="5"/>
                  </a:lnTo>
                  <a:close/>
                  <a:moveTo>
                    <a:pt x="55" y="5"/>
                  </a:moveTo>
                  <a:lnTo>
                    <a:pt x="0" y="5"/>
                  </a:lnTo>
                  <a:lnTo>
                    <a:pt x="0" y="0"/>
                  </a:lnTo>
                  <a:lnTo>
                    <a:pt x="52" y="0"/>
                  </a:lnTo>
                  <a:lnTo>
                    <a:pt x="52" y="2"/>
                  </a:lnTo>
                  <a:lnTo>
                    <a:pt x="55" y="5"/>
                  </a:lnTo>
                  <a:close/>
                </a:path>
              </a:pathLst>
            </a:custGeom>
            <a:solidFill>
              <a:srgbClr val="53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4" name="Freeform 100"/>
            <p:cNvSpPr>
              <a:spLocks noEditPoints="1"/>
            </p:cNvSpPr>
            <p:nvPr/>
          </p:nvSpPr>
          <p:spPr bwMode="auto">
            <a:xfrm>
              <a:off x="162" y="3536"/>
              <a:ext cx="669" cy="5"/>
            </a:xfrm>
            <a:custGeom>
              <a:avLst/>
              <a:gdLst>
                <a:gd name="T0" fmla="*/ 682 w 667"/>
                <a:gd name="T1" fmla="*/ 5 h 5"/>
                <a:gd name="T2" fmla="*/ 495 w 667"/>
                <a:gd name="T3" fmla="*/ 5 h 5"/>
                <a:gd name="T4" fmla="*/ 495 w 667"/>
                <a:gd name="T5" fmla="*/ 0 h 5"/>
                <a:gd name="T6" fmla="*/ 687 w 667"/>
                <a:gd name="T7" fmla="*/ 0 h 5"/>
                <a:gd name="T8" fmla="*/ 682 w 667"/>
                <a:gd name="T9" fmla="*/ 5 h 5"/>
                <a:gd name="T10" fmla="*/ 223 w 667"/>
                <a:gd name="T11" fmla="*/ 5 h 5"/>
                <a:gd name="T12" fmla="*/ 104 w 667"/>
                <a:gd name="T13" fmla="*/ 5 h 5"/>
                <a:gd name="T14" fmla="*/ 104 w 667"/>
                <a:gd name="T15" fmla="*/ 0 h 5"/>
                <a:gd name="T16" fmla="*/ 223 w 667"/>
                <a:gd name="T17" fmla="*/ 0 h 5"/>
                <a:gd name="T18" fmla="*/ 223 w 667"/>
                <a:gd name="T19" fmla="*/ 5 h 5"/>
                <a:gd name="T20" fmla="*/ 52 w 667"/>
                <a:gd name="T21" fmla="*/ 5 h 5"/>
                <a:gd name="T22" fmla="*/ 0 w 667"/>
                <a:gd name="T23" fmla="*/ 5 h 5"/>
                <a:gd name="T24" fmla="*/ 0 w 667"/>
                <a:gd name="T25" fmla="*/ 0 h 5"/>
                <a:gd name="T26" fmla="*/ 52 w 667"/>
                <a:gd name="T27" fmla="*/ 0 h 5"/>
                <a:gd name="T28" fmla="*/ 52 w 667"/>
                <a:gd name="T29" fmla="*/ 0 h 5"/>
                <a:gd name="T30" fmla="*/ 52 w 667"/>
                <a:gd name="T31" fmla="*/ 3 h 5"/>
                <a:gd name="T32" fmla="*/ 52 w 667"/>
                <a:gd name="T33" fmla="*/ 3 h 5"/>
                <a:gd name="T34" fmla="*/ 52 w 667"/>
                <a:gd name="T35" fmla="*/ 3 h 5"/>
                <a:gd name="T36" fmla="*/ 52 w 667"/>
                <a:gd name="T37" fmla="*/ 3 h 5"/>
                <a:gd name="T38" fmla="*/ 52 w 667"/>
                <a:gd name="T39" fmla="*/ 5 h 5"/>
                <a:gd name="T40" fmla="*/ 52 w 667"/>
                <a:gd name="T41" fmla="*/ 5 h 5"/>
                <a:gd name="T42" fmla="*/ 52 w 667"/>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7" h="5">
                  <a:moveTo>
                    <a:pt x="662" y="5"/>
                  </a:moveTo>
                  <a:lnTo>
                    <a:pt x="485" y="5"/>
                  </a:lnTo>
                  <a:lnTo>
                    <a:pt x="485" y="0"/>
                  </a:lnTo>
                  <a:lnTo>
                    <a:pt x="667" y="0"/>
                  </a:lnTo>
                  <a:lnTo>
                    <a:pt x="662" y="5"/>
                  </a:lnTo>
                  <a:close/>
                  <a:moveTo>
                    <a:pt x="213" y="5"/>
                  </a:moveTo>
                  <a:lnTo>
                    <a:pt x="104" y="5"/>
                  </a:lnTo>
                  <a:lnTo>
                    <a:pt x="104" y="0"/>
                  </a:lnTo>
                  <a:lnTo>
                    <a:pt x="213" y="0"/>
                  </a:lnTo>
                  <a:lnTo>
                    <a:pt x="213" y="5"/>
                  </a:lnTo>
                  <a:close/>
                  <a:moveTo>
                    <a:pt x="52" y="5"/>
                  </a:moveTo>
                  <a:lnTo>
                    <a:pt x="0" y="5"/>
                  </a:lnTo>
                  <a:lnTo>
                    <a:pt x="0" y="0"/>
                  </a:lnTo>
                  <a:lnTo>
                    <a:pt x="52" y="0"/>
                  </a:lnTo>
                  <a:lnTo>
                    <a:pt x="52" y="3"/>
                  </a:lnTo>
                  <a:lnTo>
                    <a:pt x="52" y="5"/>
                  </a:lnTo>
                  <a:close/>
                </a:path>
              </a:pathLst>
            </a:custGeom>
            <a:solidFill>
              <a:srgbClr val="53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5" name="Freeform 101"/>
            <p:cNvSpPr>
              <a:spLocks noEditPoints="1"/>
            </p:cNvSpPr>
            <p:nvPr/>
          </p:nvSpPr>
          <p:spPr bwMode="auto">
            <a:xfrm>
              <a:off x="162" y="3534"/>
              <a:ext cx="671" cy="7"/>
            </a:xfrm>
            <a:custGeom>
              <a:avLst/>
              <a:gdLst>
                <a:gd name="T0" fmla="*/ 674 w 670"/>
                <a:gd name="T1" fmla="*/ 151 h 5"/>
                <a:gd name="T2" fmla="*/ 495 w 670"/>
                <a:gd name="T3" fmla="*/ 151 h 5"/>
                <a:gd name="T4" fmla="*/ 495 w 670"/>
                <a:gd name="T5" fmla="*/ 0 h 5"/>
                <a:gd name="T6" fmla="*/ 680 w 670"/>
                <a:gd name="T7" fmla="*/ 0 h 5"/>
                <a:gd name="T8" fmla="*/ 674 w 670"/>
                <a:gd name="T9" fmla="*/ 151 h 5"/>
                <a:gd name="T10" fmla="*/ 213 w 670"/>
                <a:gd name="T11" fmla="*/ 151 h 5"/>
                <a:gd name="T12" fmla="*/ 104 w 670"/>
                <a:gd name="T13" fmla="*/ 151 h 5"/>
                <a:gd name="T14" fmla="*/ 104 w 670"/>
                <a:gd name="T15" fmla="*/ 0 h 5"/>
                <a:gd name="T16" fmla="*/ 213 w 670"/>
                <a:gd name="T17" fmla="*/ 0 h 5"/>
                <a:gd name="T18" fmla="*/ 213 w 670"/>
                <a:gd name="T19" fmla="*/ 151 h 5"/>
                <a:gd name="T20" fmla="*/ 52 w 670"/>
                <a:gd name="T21" fmla="*/ 151 h 5"/>
                <a:gd name="T22" fmla="*/ 0 w 670"/>
                <a:gd name="T23" fmla="*/ 151 h 5"/>
                <a:gd name="T24" fmla="*/ 0 w 670"/>
                <a:gd name="T25" fmla="*/ 0 h 5"/>
                <a:gd name="T26" fmla="*/ 50 w 670"/>
                <a:gd name="T27" fmla="*/ 0 h 5"/>
                <a:gd name="T28" fmla="*/ 50 w 670"/>
                <a:gd name="T29" fmla="*/ 0 h 5"/>
                <a:gd name="T30" fmla="*/ 50 w 670"/>
                <a:gd name="T31" fmla="*/ 57 h 5"/>
                <a:gd name="T32" fmla="*/ 50 w 670"/>
                <a:gd name="T33" fmla="*/ 57 h 5"/>
                <a:gd name="T34" fmla="*/ 52 w 670"/>
                <a:gd name="T35" fmla="*/ 57 h 5"/>
                <a:gd name="T36" fmla="*/ 52 w 670"/>
                <a:gd name="T37" fmla="*/ 57 h 5"/>
                <a:gd name="T38" fmla="*/ 52 w 670"/>
                <a:gd name="T39" fmla="*/ 151 h 5"/>
                <a:gd name="T40" fmla="*/ 52 w 670"/>
                <a:gd name="T41" fmla="*/ 151 h 5"/>
                <a:gd name="T42" fmla="*/ 52 w 670"/>
                <a:gd name="T43" fmla="*/ 15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0" h="5">
                  <a:moveTo>
                    <a:pt x="664" y="5"/>
                  </a:moveTo>
                  <a:lnTo>
                    <a:pt x="485" y="5"/>
                  </a:lnTo>
                  <a:lnTo>
                    <a:pt x="485" y="0"/>
                  </a:lnTo>
                  <a:lnTo>
                    <a:pt x="670" y="0"/>
                  </a:lnTo>
                  <a:lnTo>
                    <a:pt x="664" y="5"/>
                  </a:lnTo>
                  <a:close/>
                  <a:moveTo>
                    <a:pt x="213" y="5"/>
                  </a:moveTo>
                  <a:lnTo>
                    <a:pt x="104" y="5"/>
                  </a:lnTo>
                  <a:lnTo>
                    <a:pt x="104" y="0"/>
                  </a:lnTo>
                  <a:lnTo>
                    <a:pt x="213" y="0"/>
                  </a:lnTo>
                  <a:lnTo>
                    <a:pt x="213" y="5"/>
                  </a:lnTo>
                  <a:close/>
                  <a:moveTo>
                    <a:pt x="52" y="5"/>
                  </a:moveTo>
                  <a:lnTo>
                    <a:pt x="0" y="5"/>
                  </a:lnTo>
                  <a:lnTo>
                    <a:pt x="0" y="0"/>
                  </a:lnTo>
                  <a:lnTo>
                    <a:pt x="50" y="0"/>
                  </a:lnTo>
                  <a:lnTo>
                    <a:pt x="50" y="2"/>
                  </a:lnTo>
                  <a:lnTo>
                    <a:pt x="52" y="2"/>
                  </a:lnTo>
                  <a:lnTo>
                    <a:pt x="52" y="5"/>
                  </a:lnTo>
                  <a:close/>
                </a:path>
              </a:pathLst>
            </a:custGeom>
            <a:solidFill>
              <a:srgbClr val="5281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6" name="Freeform 102"/>
            <p:cNvSpPr>
              <a:spLocks noEditPoints="1"/>
            </p:cNvSpPr>
            <p:nvPr/>
          </p:nvSpPr>
          <p:spPr bwMode="auto">
            <a:xfrm>
              <a:off x="162" y="3532"/>
              <a:ext cx="673" cy="5"/>
            </a:xfrm>
            <a:custGeom>
              <a:avLst/>
              <a:gdLst>
                <a:gd name="T0" fmla="*/ 677 w 672"/>
                <a:gd name="T1" fmla="*/ 5 h 5"/>
                <a:gd name="T2" fmla="*/ 495 w 672"/>
                <a:gd name="T3" fmla="*/ 5 h 5"/>
                <a:gd name="T4" fmla="*/ 495 w 672"/>
                <a:gd name="T5" fmla="*/ 0 h 5"/>
                <a:gd name="T6" fmla="*/ 682 w 672"/>
                <a:gd name="T7" fmla="*/ 0 h 5"/>
                <a:gd name="T8" fmla="*/ 677 w 672"/>
                <a:gd name="T9" fmla="*/ 5 h 5"/>
                <a:gd name="T10" fmla="*/ 213 w 672"/>
                <a:gd name="T11" fmla="*/ 5 h 5"/>
                <a:gd name="T12" fmla="*/ 104 w 672"/>
                <a:gd name="T13" fmla="*/ 5 h 5"/>
                <a:gd name="T14" fmla="*/ 104 w 672"/>
                <a:gd name="T15" fmla="*/ 0 h 5"/>
                <a:gd name="T16" fmla="*/ 213 w 672"/>
                <a:gd name="T17" fmla="*/ 0 h 5"/>
                <a:gd name="T18" fmla="*/ 213 w 672"/>
                <a:gd name="T19" fmla="*/ 5 h 5"/>
                <a:gd name="T20" fmla="*/ 52 w 672"/>
                <a:gd name="T21" fmla="*/ 5 h 5"/>
                <a:gd name="T22" fmla="*/ 0 w 672"/>
                <a:gd name="T23" fmla="*/ 5 h 5"/>
                <a:gd name="T24" fmla="*/ 0 w 672"/>
                <a:gd name="T25" fmla="*/ 0 h 5"/>
                <a:gd name="T26" fmla="*/ 50 w 672"/>
                <a:gd name="T27" fmla="*/ 0 h 5"/>
                <a:gd name="T28" fmla="*/ 50 w 672"/>
                <a:gd name="T29" fmla="*/ 0 h 5"/>
                <a:gd name="T30" fmla="*/ 50 w 672"/>
                <a:gd name="T31" fmla="*/ 3 h 5"/>
                <a:gd name="T32" fmla="*/ 50 w 672"/>
                <a:gd name="T33" fmla="*/ 3 h 5"/>
                <a:gd name="T34" fmla="*/ 50 w 672"/>
                <a:gd name="T35" fmla="*/ 3 h 5"/>
                <a:gd name="T36" fmla="*/ 50 w 672"/>
                <a:gd name="T37" fmla="*/ 3 h 5"/>
                <a:gd name="T38" fmla="*/ 50 w 672"/>
                <a:gd name="T39" fmla="*/ 5 h 5"/>
                <a:gd name="T40" fmla="*/ 50 w 672"/>
                <a:gd name="T41" fmla="*/ 5 h 5"/>
                <a:gd name="T42" fmla="*/ 52 w 672"/>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2" h="5">
                  <a:moveTo>
                    <a:pt x="667" y="5"/>
                  </a:moveTo>
                  <a:lnTo>
                    <a:pt x="485" y="5"/>
                  </a:lnTo>
                  <a:lnTo>
                    <a:pt x="485" y="0"/>
                  </a:lnTo>
                  <a:lnTo>
                    <a:pt x="672" y="0"/>
                  </a:lnTo>
                  <a:lnTo>
                    <a:pt x="667" y="5"/>
                  </a:lnTo>
                  <a:close/>
                  <a:moveTo>
                    <a:pt x="213" y="5"/>
                  </a:moveTo>
                  <a:lnTo>
                    <a:pt x="104" y="5"/>
                  </a:lnTo>
                  <a:lnTo>
                    <a:pt x="104" y="0"/>
                  </a:lnTo>
                  <a:lnTo>
                    <a:pt x="213" y="0"/>
                  </a:lnTo>
                  <a:lnTo>
                    <a:pt x="213" y="5"/>
                  </a:lnTo>
                  <a:close/>
                  <a:moveTo>
                    <a:pt x="52" y="5"/>
                  </a:moveTo>
                  <a:lnTo>
                    <a:pt x="0" y="5"/>
                  </a:lnTo>
                  <a:lnTo>
                    <a:pt x="0" y="0"/>
                  </a:lnTo>
                  <a:lnTo>
                    <a:pt x="50" y="0"/>
                  </a:lnTo>
                  <a:lnTo>
                    <a:pt x="50" y="3"/>
                  </a:lnTo>
                  <a:lnTo>
                    <a:pt x="50" y="5"/>
                  </a:lnTo>
                  <a:lnTo>
                    <a:pt x="52" y="5"/>
                  </a:lnTo>
                  <a:close/>
                </a:path>
              </a:pathLst>
            </a:custGeom>
            <a:solidFill>
              <a:srgbClr val="5582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7" name="Freeform 103"/>
            <p:cNvSpPr>
              <a:spLocks noEditPoints="1"/>
            </p:cNvSpPr>
            <p:nvPr/>
          </p:nvSpPr>
          <p:spPr bwMode="auto">
            <a:xfrm>
              <a:off x="162" y="3529"/>
              <a:ext cx="673" cy="5"/>
            </a:xfrm>
            <a:custGeom>
              <a:avLst/>
              <a:gdLst>
                <a:gd name="T0" fmla="*/ 680 w 672"/>
                <a:gd name="T1" fmla="*/ 3 h 6"/>
                <a:gd name="T2" fmla="*/ 495 w 672"/>
                <a:gd name="T3" fmla="*/ 3 h 6"/>
                <a:gd name="T4" fmla="*/ 495 w 672"/>
                <a:gd name="T5" fmla="*/ 0 h 6"/>
                <a:gd name="T6" fmla="*/ 682 w 672"/>
                <a:gd name="T7" fmla="*/ 0 h 6"/>
                <a:gd name="T8" fmla="*/ 680 w 672"/>
                <a:gd name="T9" fmla="*/ 3 h 6"/>
                <a:gd name="T10" fmla="*/ 213 w 672"/>
                <a:gd name="T11" fmla="*/ 3 h 6"/>
                <a:gd name="T12" fmla="*/ 104 w 672"/>
                <a:gd name="T13" fmla="*/ 3 h 6"/>
                <a:gd name="T14" fmla="*/ 104 w 672"/>
                <a:gd name="T15" fmla="*/ 0 h 6"/>
                <a:gd name="T16" fmla="*/ 213 w 672"/>
                <a:gd name="T17" fmla="*/ 0 h 6"/>
                <a:gd name="T18" fmla="*/ 213 w 672"/>
                <a:gd name="T19" fmla="*/ 3 h 6"/>
                <a:gd name="T20" fmla="*/ 50 w 672"/>
                <a:gd name="T21" fmla="*/ 3 h 6"/>
                <a:gd name="T22" fmla="*/ 0 w 672"/>
                <a:gd name="T23" fmla="*/ 3 h 6"/>
                <a:gd name="T24" fmla="*/ 0 w 672"/>
                <a:gd name="T25" fmla="*/ 0 h 6"/>
                <a:gd name="T26" fmla="*/ 50 w 672"/>
                <a:gd name="T27" fmla="*/ 0 h 6"/>
                <a:gd name="T28" fmla="*/ 50 w 672"/>
                <a:gd name="T29" fmla="*/ 0 h 6"/>
                <a:gd name="T30" fmla="*/ 50 w 672"/>
                <a:gd name="T31" fmla="*/ 3 h 6"/>
                <a:gd name="T32" fmla="*/ 50 w 672"/>
                <a:gd name="T33" fmla="*/ 3 h 6"/>
                <a:gd name="T34" fmla="*/ 50 w 672"/>
                <a:gd name="T35" fmla="*/ 3 h 6"/>
                <a:gd name="T36" fmla="*/ 50 w 672"/>
                <a:gd name="T37" fmla="*/ 3 h 6"/>
                <a:gd name="T38" fmla="*/ 50 w 672"/>
                <a:gd name="T39" fmla="*/ 3 h 6"/>
                <a:gd name="T40" fmla="*/ 50 w 672"/>
                <a:gd name="T41" fmla="*/ 3 h 6"/>
                <a:gd name="T42" fmla="*/ 50 w 672"/>
                <a:gd name="T43" fmla="*/ 3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2" h="6">
                  <a:moveTo>
                    <a:pt x="670" y="6"/>
                  </a:moveTo>
                  <a:lnTo>
                    <a:pt x="485" y="6"/>
                  </a:lnTo>
                  <a:lnTo>
                    <a:pt x="485" y="0"/>
                  </a:lnTo>
                  <a:lnTo>
                    <a:pt x="672" y="0"/>
                  </a:lnTo>
                  <a:lnTo>
                    <a:pt x="670" y="6"/>
                  </a:lnTo>
                  <a:close/>
                  <a:moveTo>
                    <a:pt x="213" y="6"/>
                  </a:moveTo>
                  <a:lnTo>
                    <a:pt x="104" y="6"/>
                  </a:lnTo>
                  <a:lnTo>
                    <a:pt x="104" y="0"/>
                  </a:lnTo>
                  <a:lnTo>
                    <a:pt x="213" y="0"/>
                  </a:lnTo>
                  <a:lnTo>
                    <a:pt x="213" y="6"/>
                  </a:lnTo>
                  <a:close/>
                  <a:moveTo>
                    <a:pt x="50" y="6"/>
                  </a:moveTo>
                  <a:lnTo>
                    <a:pt x="0" y="6"/>
                  </a:lnTo>
                  <a:lnTo>
                    <a:pt x="0" y="0"/>
                  </a:lnTo>
                  <a:lnTo>
                    <a:pt x="50" y="0"/>
                  </a:lnTo>
                  <a:lnTo>
                    <a:pt x="50" y="3"/>
                  </a:lnTo>
                  <a:lnTo>
                    <a:pt x="50" y="6"/>
                  </a:lnTo>
                  <a:close/>
                </a:path>
              </a:pathLst>
            </a:custGeom>
            <a:solidFill>
              <a:srgbClr val="548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8" name="Freeform 104"/>
            <p:cNvSpPr>
              <a:spLocks noEditPoints="1"/>
            </p:cNvSpPr>
            <p:nvPr/>
          </p:nvSpPr>
          <p:spPr bwMode="auto">
            <a:xfrm>
              <a:off x="162" y="3527"/>
              <a:ext cx="676" cy="5"/>
            </a:xfrm>
            <a:custGeom>
              <a:avLst/>
              <a:gdLst>
                <a:gd name="T0" fmla="*/ 682 w 675"/>
                <a:gd name="T1" fmla="*/ 5 h 5"/>
                <a:gd name="T2" fmla="*/ 495 w 675"/>
                <a:gd name="T3" fmla="*/ 5 h 5"/>
                <a:gd name="T4" fmla="*/ 495 w 675"/>
                <a:gd name="T5" fmla="*/ 0 h 5"/>
                <a:gd name="T6" fmla="*/ 495 w 675"/>
                <a:gd name="T7" fmla="*/ 0 h 5"/>
                <a:gd name="T8" fmla="*/ 604 w 675"/>
                <a:gd name="T9" fmla="*/ 0 h 5"/>
                <a:gd name="T10" fmla="*/ 604 w 675"/>
                <a:gd name="T11" fmla="*/ 0 h 5"/>
                <a:gd name="T12" fmla="*/ 607 w 675"/>
                <a:gd name="T13" fmla="*/ 0 h 5"/>
                <a:gd name="T14" fmla="*/ 685 w 675"/>
                <a:gd name="T15" fmla="*/ 0 h 5"/>
                <a:gd name="T16" fmla="*/ 682 w 675"/>
                <a:gd name="T17" fmla="*/ 5 h 5"/>
                <a:gd name="T18" fmla="*/ 213 w 675"/>
                <a:gd name="T19" fmla="*/ 5 h 5"/>
                <a:gd name="T20" fmla="*/ 104 w 675"/>
                <a:gd name="T21" fmla="*/ 5 h 5"/>
                <a:gd name="T22" fmla="*/ 104 w 675"/>
                <a:gd name="T23" fmla="*/ 0 h 5"/>
                <a:gd name="T24" fmla="*/ 213 w 675"/>
                <a:gd name="T25" fmla="*/ 0 h 5"/>
                <a:gd name="T26" fmla="*/ 213 w 675"/>
                <a:gd name="T27" fmla="*/ 5 h 5"/>
                <a:gd name="T28" fmla="*/ 50 w 675"/>
                <a:gd name="T29" fmla="*/ 5 h 5"/>
                <a:gd name="T30" fmla="*/ 0 w 675"/>
                <a:gd name="T31" fmla="*/ 5 h 5"/>
                <a:gd name="T32" fmla="*/ 0 w 675"/>
                <a:gd name="T33" fmla="*/ 0 h 5"/>
                <a:gd name="T34" fmla="*/ 50 w 675"/>
                <a:gd name="T35" fmla="*/ 0 h 5"/>
                <a:gd name="T36" fmla="*/ 50 w 675"/>
                <a:gd name="T37" fmla="*/ 0 h 5"/>
                <a:gd name="T38" fmla="*/ 50 w 675"/>
                <a:gd name="T39" fmla="*/ 2 h 5"/>
                <a:gd name="T40" fmla="*/ 50 w 675"/>
                <a:gd name="T41" fmla="*/ 2 h 5"/>
                <a:gd name="T42" fmla="*/ 50 w 675"/>
                <a:gd name="T43" fmla="*/ 2 h 5"/>
                <a:gd name="T44" fmla="*/ 50 w 675"/>
                <a:gd name="T45" fmla="*/ 2 h 5"/>
                <a:gd name="T46" fmla="*/ 50 w 675"/>
                <a:gd name="T47" fmla="*/ 5 h 5"/>
                <a:gd name="T48" fmla="*/ 50 w 675"/>
                <a:gd name="T49" fmla="*/ 5 h 5"/>
                <a:gd name="T50" fmla="*/ 50 w 675"/>
                <a:gd name="T51" fmla="*/ 5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75" h="5">
                  <a:moveTo>
                    <a:pt x="672" y="5"/>
                  </a:moveTo>
                  <a:lnTo>
                    <a:pt x="485" y="5"/>
                  </a:lnTo>
                  <a:lnTo>
                    <a:pt x="485" y="0"/>
                  </a:lnTo>
                  <a:lnTo>
                    <a:pt x="594" y="0"/>
                  </a:lnTo>
                  <a:lnTo>
                    <a:pt x="597" y="0"/>
                  </a:lnTo>
                  <a:lnTo>
                    <a:pt x="675" y="0"/>
                  </a:lnTo>
                  <a:lnTo>
                    <a:pt x="672" y="5"/>
                  </a:lnTo>
                  <a:close/>
                  <a:moveTo>
                    <a:pt x="213" y="5"/>
                  </a:moveTo>
                  <a:lnTo>
                    <a:pt x="104" y="5"/>
                  </a:lnTo>
                  <a:lnTo>
                    <a:pt x="104" y="0"/>
                  </a:lnTo>
                  <a:lnTo>
                    <a:pt x="213" y="0"/>
                  </a:lnTo>
                  <a:lnTo>
                    <a:pt x="213" y="5"/>
                  </a:lnTo>
                  <a:close/>
                  <a:moveTo>
                    <a:pt x="50" y="5"/>
                  </a:moveTo>
                  <a:lnTo>
                    <a:pt x="0" y="5"/>
                  </a:lnTo>
                  <a:lnTo>
                    <a:pt x="0" y="0"/>
                  </a:lnTo>
                  <a:lnTo>
                    <a:pt x="50" y="0"/>
                  </a:lnTo>
                  <a:lnTo>
                    <a:pt x="50" y="2"/>
                  </a:lnTo>
                  <a:lnTo>
                    <a:pt x="50" y="5"/>
                  </a:lnTo>
                  <a:close/>
                </a:path>
              </a:pathLst>
            </a:custGeom>
            <a:solidFill>
              <a:srgbClr val="568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29" name="Freeform 105"/>
            <p:cNvSpPr>
              <a:spLocks noEditPoints="1"/>
            </p:cNvSpPr>
            <p:nvPr/>
          </p:nvSpPr>
          <p:spPr bwMode="auto">
            <a:xfrm>
              <a:off x="162" y="3525"/>
              <a:ext cx="678" cy="5"/>
            </a:xfrm>
            <a:custGeom>
              <a:avLst/>
              <a:gdLst>
                <a:gd name="T0" fmla="*/ 682 w 677"/>
                <a:gd name="T1" fmla="*/ 5 h 5"/>
                <a:gd name="T2" fmla="*/ 495 w 677"/>
                <a:gd name="T3" fmla="*/ 5 h 5"/>
                <a:gd name="T4" fmla="*/ 495 w 677"/>
                <a:gd name="T5" fmla="*/ 3 h 5"/>
                <a:gd name="T6" fmla="*/ 495 w 677"/>
                <a:gd name="T7" fmla="*/ 0 h 5"/>
                <a:gd name="T8" fmla="*/ 604 w 677"/>
                <a:gd name="T9" fmla="*/ 0 h 5"/>
                <a:gd name="T10" fmla="*/ 604 w 677"/>
                <a:gd name="T11" fmla="*/ 3 h 5"/>
                <a:gd name="T12" fmla="*/ 607 w 677"/>
                <a:gd name="T13" fmla="*/ 0 h 5"/>
                <a:gd name="T14" fmla="*/ 687 w 677"/>
                <a:gd name="T15" fmla="*/ 0 h 5"/>
                <a:gd name="T16" fmla="*/ 682 w 677"/>
                <a:gd name="T17" fmla="*/ 5 h 5"/>
                <a:gd name="T18" fmla="*/ 213 w 677"/>
                <a:gd name="T19" fmla="*/ 5 h 5"/>
                <a:gd name="T20" fmla="*/ 104 w 677"/>
                <a:gd name="T21" fmla="*/ 5 h 5"/>
                <a:gd name="T22" fmla="*/ 104 w 677"/>
                <a:gd name="T23" fmla="*/ 0 h 5"/>
                <a:gd name="T24" fmla="*/ 213 w 677"/>
                <a:gd name="T25" fmla="*/ 0 h 5"/>
                <a:gd name="T26" fmla="*/ 213 w 677"/>
                <a:gd name="T27" fmla="*/ 5 h 5"/>
                <a:gd name="T28" fmla="*/ 50 w 677"/>
                <a:gd name="T29" fmla="*/ 5 h 5"/>
                <a:gd name="T30" fmla="*/ 0 w 677"/>
                <a:gd name="T31" fmla="*/ 5 h 5"/>
                <a:gd name="T32" fmla="*/ 0 w 677"/>
                <a:gd name="T33" fmla="*/ 0 h 5"/>
                <a:gd name="T34" fmla="*/ 47 w 677"/>
                <a:gd name="T35" fmla="*/ 0 h 5"/>
                <a:gd name="T36" fmla="*/ 47 w 677"/>
                <a:gd name="T37" fmla="*/ 0 h 5"/>
                <a:gd name="T38" fmla="*/ 47 w 677"/>
                <a:gd name="T39" fmla="*/ 3 h 5"/>
                <a:gd name="T40" fmla="*/ 50 w 677"/>
                <a:gd name="T41" fmla="*/ 3 h 5"/>
                <a:gd name="T42" fmla="*/ 50 w 677"/>
                <a:gd name="T43" fmla="*/ 3 h 5"/>
                <a:gd name="T44" fmla="*/ 50 w 677"/>
                <a:gd name="T45" fmla="*/ 3 h 5"/>
                <a:gd name="T46" fmla="*/ 50 w 677"/>
                <a:gd name="T47" fmla="*/ 5 h 5"/>
                <a:gd name="T48" fmla="*/ 50 w 677"/>
                <a:gd name="T49" fmla="*/ 5 h 5"/>
                <a:gd name="T50" fmla="*/ 50 w 677"/>
                <a:gd name="T51" fmla="*/ 5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77" h="5">
                  <a:moveTo>
                    <a:pt x="672" y="5"/>
                  </a:moveTo>
                  <a:lnTo>
                    <a:pt x="485" y="5"/>
                  </a:lnTo>
                  <a:lnTo>
                    <a:pt x="485" y="3"/>
                  </a:lnTo>
                  <a:lnTo>
                    <a:pt x="485" y="0"/>
                  </a:lnTo>
                  <a:lnTo>
                    <a:pt x="594" y="0"/>
                  </a:lnTo>
                  <a:lnTo>
                    <a:pt x="594" y="3"/>
                  </a:lnTo>
                  <a:lnTo>
                    <a:pt x="597" y="0"/>
                  </a:lnTo>
                  <a:lnTo>
                    <a:pt x="677" y="0"/>
                  </a:lnTo>
                  <a:lnTo>
                    <a:pt x="672" y="5"/>
                  </a:lnTo>
                  <a:close/>
                  <a:moveTo>
                    <a:pt x="213" y="5"/>
                  </a:moveTo>
                  <a:lnTo>
                    <a:pt x="104" y="5"/>
                  </a:lnTo>
                  <a:lnTo>
                    <a:pt x="104" y="0"/>
                  </a:lnTo>
                  <a:lnTo>
                    <a:pt x="213" y="0"/>
                  </a:lnTo>
                  <a:lnTo>
                    <a:pt x="213" y="5"/>
                  </a:lnTo>
                  <a:close/>
                  <a:moveTo>
                    <a:pt x="50" y="5"/>
                  </a:moveTo>
                  <a:lnTo>
                    <a:pt x="0" y="5"/>
                  </a:lnTo>
                  <a:lnTo>
                    <a:pt x="0" y="0"/>
                  </a:lnTo>
                  <a:lnTo>
                    <a:pt x="47" y="0"/>
                  </a:lnTo>
                  <a:lnTo>
                    <a:pt x="47" y="3"/>
                  </a:lnTo>
                  <a:lnTo>
                    <a:pt x="50" y="3"/>
                  </a:lnTo>
                  <a:lnTo>
                    <a:pt x="50" y="5"/>
                  </a:lnTo>
                  <a:close/>
                </a:path>
              </a:pathLst>
            </a:custGeom>
            <a:solidFill>
              <a:srgbClr val="5585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0" name="Freeform 106"/>
            <p:cNvSpPr>
              <a:spLocks noEditPoints="1"/>
            </p:cNvSpPr>
            <p:nvPr/>
          </p:nvSpPr>
          <p:spPr bwMode="auto">
            <a:xfrm>
              <a:off x="162" y="3520"/>
              <a:ext cx="680" cy="7"/>
            </a:xfrm>
            <a:custGeom>
              <a:avLst/>
              <a:gdLst>
                <a:gd name="T0" fmla="*/ 675 w 680"/>
                <a:gd name="T1" fmla="*/ 29 h 6"/>
                <a:gd name="T2" fmla="*/ 597 w 680"/>
                <a:gd name="T3" fmla="*/ 29 h 6"/>
                <a:gd name="T4" fmla="*/ 600 w 680"/>
                <a:gd name="T5" fmla="*/ 0 h 6"/>
                <a:gd name="T6" fmla="*/ 680 w 680"/>
                <a:gd name="T7" fmla="*/ 0 h 6"/>
                <a:gd name="T8" fmla="*/ 675 w 680"/>
                <a:gd name="T9" fmla="*/ 29 h 6"/>
                <a:gd name="T10" fmla="*/ 594 w 680"/>
                <a:gd name="T11" fmla="*/ 29 h 6"/>
                <a:gd name="T12" fmla="*/ 485 w 680"/>
                <a:gd name="T13" fmla="*/ 29 h 6"/>
                <a:gd name="T14" fmla="*/ 485 w 680"/>
                <a:gd name="T15" fmla="*/ 0 h 6"/>
                <a:gd name="T16" fmla="*/ 594 w 680"/>
                <a:gd name="T17" fmla="*/ 0 h 6"/>
                <a:gd name="T18" fmla="*/ 594 w 680"/>
                <a:gd name="T19" fmla="*/ 29 h 6"/>
                <a:gd name="T20" fmla="*/ 213 w 680"/>
                <a:gd name="T21" fmla="*/ 29 h 6"/>
                <a:gd name="T22" fmla="*/ 104 w 680"/>
                <a:gd name="T23" fmla="*/ 29 h 6"/>
                <a:gd name="T24" fmla="*/ 104 w 680"/>
                <a:gd name="T25" fmla="*/ 0 h 6"/>
                <a:gd name="T26" fmla="*/ 213 w 680"/>
                <a:gd name="T27" fmla="*/ 0 h 6"/>
                <a:gd name="T28" fmla="*/ 213 w 680"/>
                <a:gd name="T29" fmla="*/ 29 h 6"/>
                <a:gd name="T30" fmla="*/ 50 w 680"/>
                <a:gd name="T31" fmla="*/ 29 h 6"/>
                <a:gd name="T32" fmla="*/ 0 w 680"/>
                <a:gd name="T33" fmla="*/ 29 h 6"/>
                <a:gd name="T34" fmla="*/ 0 w 680"/>
                <a:gd name="T35" fmla="*/ 0 h 6"/>
                <a:gd name="T36" fmla="*/ 47 w 680"/>
                <a:gd name="T37" fmla="*/ 0 h 6"/>
                <a:gd name="T38" fmla="*/ 47 w 680"/>
                <a:gd name="T39" fmla="*/ 0 h 6"/>
                <a:gd name="T40" fmla="*/ 47 w 680"/>
                <a:gd name="T41" fmla="*/ 18 h 6"/>
                <a:gd name="T42" fmla="*/ 47 w 680"/>
                <a:gd name="T43" fmla="*/ 18 h 6"/>
                <a:gd name="T44" fmla="*/ 47 w 680"/>
                <a:gd name="T45" fmla="*/ 18 h 6"/>
                <a:gd name="T46" fmla="*/ 47 w 680"/>
                <a:gd name="T47" fmla="*/ 18 h 6"/>
                <a:gd name="T48" fmla="*/ 47 w 680"/>
                <a:gd name="T49" fmla="*/ 29 h 6"/>
                <a:gd name="T50" fmla="*/ 50 w 680"/>
                <a:gd name="T51" fmla="*/ 29 h 6"/>
                <a:gd name="T52" fmla="*/ 50 w 680"/>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0" h="6">
                  <a:moveTo>
                    <a:pt x="675" y="6"/>
                  </a:moveTo>
                  <a:lnTo>
                    <a:pt x="597" y="6"/>
                  </a:lnTo>
                  <a:lnTo>
                    <a:pt x="600" y="0"/>
                  </a:lnTo>
                  <a:lnTo>
                    <a:pt x="680" y="0"/>
                  </a:lnTo>
                  <a:lnTo>
                    <a:pt x="675" y="6"/>
                  </a:lnTo>
                  <a:close/>
                  <a:moveTo>
                    <a:pt x="594" y="6"/>
                  </a:moveTo>
                  <a:lnTo>
                    <a:pt x="485" y="6"/>
                  </a:lnTo>
                  <a:lnTo>
                    <a:pt x="485" y="0"/>
                  </a:lnTo>
                  <a:lnTo>
                    <a:pt x="594" y="0"/>
                  </a:lnTo>
                  <a:lnTo>
                    <a:pt x="594" y="6"/>
                  </a:lnTo>
                  <a:close/>
                  <a:moveTo>
                    <a:pt x="213" y="6"/>
                  </a:moveTo>
                  <a:lnTo>
                    <a:pt x="104" y="6"/>
                  </a:lnTo>
                  <a:lnTo>
                    <a:pt x="104" y="0"/>
                  </a:lnTo>
                  <a:lnTo>
                    <a:pt x="213" y="0"/>
                  </a:lnTo>
                  <a:lnTo>
                    <a:pt x="213" y="6"/>
                  </a:lnTo>
                  <a:close/>
                  <a:moveTo>
                    <a:pt x="50" y="6"/>
                  </a:moveTo>
                  <a:lnTo>
                    <a:pt x="0" y="6"/>
                  </a:lnTo>
                  <a:lnTo>
                    <a:pt x="0" y="0"/>
                  </a:lnTo>
                  <a:lnTo>
                    <a:pt x="47" y="0"/>
                  </a:lnTo>
                  <a:lnTo>
                    <a:pt x="47" y="3"/>
                  </a:lnTo>
                  <a:lnTo>
                    <a:pt x="47" y="6"/>
                  </a:lnTo>
                  <a:lnTo>
                    <a:pt x="50" y="6"/>
                  </a:lnTo>
                  <a:close/>
                </a:path>
              </a:pathLst>
            </a:custGeom>
            <a:solidFill>
              <a:srgbClr val="5885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1" name="Freeform 107"/>
            <p:cNvSpPr>
              <a:spLocks noEditPoints="1"/>
            </p:cNvSpPr>
            <p:nvPr/>
          </p:nvSpPr>
          <p:spPr bwMode="auto">
            <a:xfrm>
              <a:off x="162" y="3520"/>
              <a:ext cx="685" cy="5"/>
            </a:xfrm>
            <a:custGeom>
              <a:avLst/>
              <a:gdLst>
                <a:gd name="T0" fmla="*/ 697 w 683"/>
                <a:gd name="T1" fmla="*/ 5 h 5"/>
                <a:gd name="T2" fmla="*/ 617 w 683"/>
                <a:gd name="T3" fmla="*/ 5 h 5"/>
                <a:gd name="T4" fmla="*/ 622 w 683"/>
                <a:gd name="T5" fmla="*/ 0 h 5"/>
                <a:gd name="T6" fmla="*/ 703 w 683"/>
                <a:gd name="T7" fmla="*/ 0 h 5"/>
                <a:gd name="T8" fmla="*/ 697 w 683"/>
                <a:gd name="T9" fmla="*/ 5 h 5"/>
                <a:gd name="T10" fmla="*/ 614 w 683"/>
                <a:gd name="T11" fmla="*/ 5 h 5"/>
                <a:gd name="T12" fmla="*/ 495 w 683"/>
                <a:gd name="T13" fmla="*/ 5 h 5"/>
                <a:gd name="T14" fmla="*/ 495 w 683"/>
                <a:gd name="T15" fmla="*/ 0 h 5"/>
                <a:gd name="T16" fmla="*/ 614 w 683"/>
                <a:gd name="T17" fmla="*/ 0 h 5"/>
                <a:gd name="T18" fmla="*/ 614 w 683"/>
                <a:gd name="T19" fmla="*/ 5 h 5"/>
                <a:gd name="T20" fmla="*/ 223 w 683"/>
                <a:gd name="T21" fmla="*/ 5 h 5"/>
                <a:gd name="T22" fmla="*/ 104 w 683"/>
                <a:gd name="T23" fmla="*/ 5 h 5"/>
                <a:gd name="T24" fmla="*/ 104 w 683"/>
                <a:gd name="T25" fmla="*/ 0 h 5"/>
                <a:gd name="T26" fmla="*/ 223 w 683"/>
                <a:gd name="T27" fmla="*/ 0 h 5"/>
                <a:gd name="T28" fmla="*/ 223 w 683"/>
                <a:gd name="T29" fmla="*/ 5 h 5"/>
                <a:gd name="T30" fmla="*/ 47 w 683"/>
                <a:gd name="T31" fmla="*/ 5 h 5"/>
                <a:gd name="T32" fmla="*/ 0 w 683"/>
                <a:gd name="T33" fmla="*/ 5 h 5"/>
                <a:gd name="T34" fmla="*/ 0 w 683"/>
                <a:gd name="T35" fmla="*/ 0 h 5"/>
                <a:gd name="T36" fmla="*/ 47 w 683"/>
                <a:gd name="T37" fmla="*/ 0 h 5"/>
                <a:gd name="T38" fmla="*/ 47 w 683"/>
                <a:gd name="T39" fmla="*/ 0 h 5"/>
                <a:gd name="T40" fmla="*/ 47 w 683"/>
                <a:gd name="T41" fmla="*/ 2 h 5"/>
                <a:gd name="T42" fmla="*/ 47 w 683"/>
                <a:gd name="T43" fmla="*/ 2 h 5"/>
                <a:gd name="T44" fmla="*/ 47 w 683"/>
                <a:gd name="T45" fmla="*/ 2 h 5"/>
                <a:gd name="T46" fmla="*/ 47 w 683"/>
                <a:gd name="T47" fmla="*/ 2 h 5"/>
                <a:gd name="T48" fmla="*/ 47 w 683"/>
                <a:gd name="T49" fmla="*/ 5 h 5"/>
                <a:gd name="T50" fmla="*/ 47 w 683"/>
                <a:gd name="T51" fmla="*/ 5 h 5"/>
                <a:gd name="T52" fmla="*/ 47 w 683"/>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3" h="5">
                  <a:moveTo>
                    <a:pt x="677" y="5"/>
                  </a:moveTo>
                  <a:lnTo>
                    <a:pt x="597" y="5"/>
                  </a:lnTo>
                  <a:lnTo>
                    <a:pt x="602" y="0"/>
                  </a:lnTo>
                  <a:lnTo>
                    <a:pt x="683" y="0"/>
                  </a:lnTo>
                  <a:lnTo>
                    <a:pt x="677" y="5"/>
                  </a:lnTo>
                  <a:close/>
                  <a:moveTo>
                    <a:pt x="594" y="5"/>
                  </a:moveTo>
                  <a:lnTo>
                    <a:pt x="485" y="5"/>
                  </a:lnTo>
                  <a:lnTo>
                    <a:pt x="485" y="0"/>
                  </a:lnTo>
                  <a:lnTo>
                    <a:pt x="594" y="0"/>
                  </a:lnTo>
                  <a:lnTo>
                    <a:pt x="594" y="5"/>
                  </a:lnTo>
                  <a:close/>
                  <a:moveTo>
                    <a:pt x="213" y="5"/>
                  </a:moveTo>
                  <a:lnTo>
                    <a:pt x="104" y="5"/>
                  </a:lnTo>
                  <a:lnTo>
                    <a:pt x="104" y="0"/>
                  </a:lnTo>
                  <a:lnTo>
                    <a:pt x="213" y="0"/>
                  </a:lnTo>
                  <a:lnTo>
                    <a:pt x="213" y="5"/>
                  </a:lnTo>
                  <a:close/>
                  <a:moveTo>
                    <a:pt x="47" y="5"/>
                  </a:moveTo>
                  <a:lnTo>
                    <a:pt x="0" y="5"/>
                  </a:lnTo>
                  <a:lnTo>
                    <a:pt x="0" y="0"/>
                  </a:lnTo>
                  <a:lnTo>
                    <a:pt x="47" y="0"/>
                  </a:lnTo>
                  <a:lnTo>
                    <a:pt x="47" y="2"/>
                  </a:lnTo>
                  <a:lnTo>
                    <a:pt x="47" y="5"/>
                  </a:lnTo>
                  <a:close/>
                </a:path>
              </a:pathLst>
            </a:custGeom>
            <a:solidFill>
              <a:srgbClr val="57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2" name="Freeform 108"/>
            <p:cNvSpPr>
              <a:spLocks noEditPoints="1"/>
            </p:cNvSpPr>
            <p:nvPr/>
          </p:nvSpPr>
          <p:spPr bwMode="auto">
            <a:xfrm>
              <a:off x="162" y="3515"/>
              <a:ext cx="687" cy="5"/>
            </a:xfrm>
            <a:custGeom>
              <a:avLst/>
              <a:gdLst>
                <a:gd name="T0" fmla="*/ 700 w 685"/>
                <a:gd name="T1" fmla="*/ 5 h 5"/>
                <a:gd name="T2" fmla="*/ 620 w 685"/>
                <a:gd name="T3" fmla="*/ 5 h 5"/>
                <a:gd name="T4" fmla="*/ 625 w 685"/>
                <a:gd name="T5" fmla="*/ 0 h 5"/>
                <a:gd name="T6" fmla="*/ 705 w 685"/>
                <a:gd name="T7" fmla="*/ 0 h 5"/>
                <a:gd name="T8" fmla="*/ 700 w 685"/>
                <a:gd name="T9" fmla="*/ 5 h 5"/>
                <a:gd name="T10" fmla="*/ 614 w 685"/>
                <a:gd name="T11" fmla="*/ 5 h 5"/>
                <a:gd name="T12" fmla="*/ 495 w 685"/>
                <a:gd name="T13" fmla="*/ 5 h 5"/>
                <a:gd name="T14" fmla="*/ 495 w 685"/>
                <a:gd name="T15" fmla="*/ 0 h 5"/>
                <a:gd name="T16" fmla="*/ 614 w 685"/>
                <a:gd name="T17" fmla="*/ 0 h 5"/>
                <a:gd name="T18" fmla="*/ 614 w 685"/>
                <a:gd name="T19" fmla="*/ 5 h 5"/>
                <a:gd name="T20" fmla="*/ 223 w 685"/>
                <a:gd name="T21" fmla="*/ 5 h 5"/>
                <a:gd name="T22" fmla="*/ 104 w 685"/>
                <a:gd name="T23" fmla="*/ 5 h 5"/>
                <a:gd name="T24" fmla="*/ 104 w 685"/>
                <a:gd name="T25" fmla="*/ 0 h 5"/>
                <a:gd name="T26" fmla="*/ 223 w 685"/>
                <a:gd name="T27" fmla="*/ 0 h 5"/>
                <a:gd name="T28" fmla="*/ 223 w 685"/>
                <a:gd name="T29" fmla="*/ 5 h 5"/>
                <a:gd name="T30" fmla="*/ 47 w 685"/>
                <a:gd name="T31" fmla="*/ 5 h 5"/>
                <a:gd name="T32" fmla="*/ 0 w 685"/>
                <a:gd name="T33" fmla="*/ 5 h 5"/>
                <a:gd name="T34" fmla="*/ 0 w 685"/>
                <a:gd name="T35" fmla="*/ 3 h 5"/>
                <a:gd name="T36" fmla="*/ 47 w 685"/>
                <a:gd name="T37" fmla="*/ 3 h 5"/>
                <a:gd name="T38" fmla="*/ 47 w 685"/>
                <a:gd name="T39" fmla="*/ 3 h 5"/>
                <a:gd name="T40" fmla="*/ 47 w 685"/>
                <a:gd name="T41" fmla="*/ 3 h 5"/>
                <a:gd name="T42" fmla="*/ 47 w 685"/>
                <a:gd name="T43" fmla="*/ 3 h 5"/>
                <a:gd name="T44" fmla="*/ 47 w 685"/>
                <a:gd name="T45" fmla="*/ 5 h 5"/>
                <a:gd name="T46" fmla="*/ 47 w 685"/>
                <a:gd name="T47" fmla="*/ 5 h 5"/>
                <a:gd name="T48" fmla="*/ 47 w 685"/>
                <a:gd name="T49" fmla="*/ 5 h 5"/>
                <a:gd name="T50" fmla="*/ 47 w 685"/>
                <a:gd name="T51" fmla="*/ 5 h 5"/>
                <a:gd name="T52" fmla="*/ 47 w 685"/>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5" h="5">
                  <a:moveTo>
                    <a:pt x="680" y="5"/>
                  </a:moveTo>
                  <a:lnTo>
                    <a:pt x="600" y="5"/>
                  </a:lnTo>
                  <a:lnTo>
                    <a:pt x="605" y="0"/>
                  </a:lnTo>
                  <a:lnTo>
                    <a:pt x="685" y="0"/>
                  </a:lnTo>
                  <a:lnTo>
                    <a:pt x="680" y="5"/>
                  </a:lnTo>
                  <a:close/>
                  <a:moveTo>
                    <a:pt x="594" y="5"/>
                  </a:moveTo>
                  <a:lnTo>
                    <a:pt x="485" y="5"/>
                  </a:lnTo>
                  <a:lnTo>
                    <a:pt x="485" y="0"/>
                  </a:lnTo>
                  <a:lnTo>
                    <a:pt x="594" y="0"/>
                  </a:lnTo>
                  <a:lnTo>
                    <a:pt x="594" y="5"/>
                  </a:lnTo>
                  <a:close/>
                  <a:moveTo>
                    <a:pt x="213" y="5"/>
                  </a:moveTo>
                  <a:lnTo>
                    <a:pt x="104" y="5"/>
                  </a:lnTo>
                  <a:lnTo>
                    <a:pt x="104" y="0"/>
                  </a:lnTo>
                  <a:lnTo>
                    <a:pt x="213" y="0"/>
                  </a:lnTo>
                  <a:lnTo>
                    <a:pt x="213" y="5"/>
                  </a:lnTo>
                  <a:close/>
                  <a:moveTo>
                    <a:pt x="47" y="5"/>
                  </a:moveTo>
                  <a:lnTo>
                    <a:pt x="0" y="5"/>
                  </a:lnTo>
                  <a:lnTo>
                    <a:pt x="0" y="3"/>
                  </a:lnTo>
                  <a:lnTo>
                    <a:pt x="47" y="3"/>
                  </a:lnTo>
                  <a:lnTo>
                    <a:pt x="47" y="5"/>
                  </a:lnTo>
                  <a:close/>
                </a:path>
              </a:pathLst>
            </a:custGeom>
            <a:solidFill>
              <a:srgbClr val="57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3" name="Freeform 109"/>
            <p:cNvSpPr>
              <a:spLocks noEditPoints="1"/>
            </p:cNvSpPr>
            <p:nvPr/>
          </p:nvSpPr>
          <p:spPr bwMode="auto">
            <a:xfrm>
              <a:off x="162" y="3515"/>
              <a:ext cx="687" cy="5"/>
            </a:xfrm>
            <a:custGeom>
              <a:avLst/>
              <a:gdLst>
                <a:gd name="T0" fmla="*/ 703 w 685"/>
                <a:gd name="T1" fmla="*/ 5 h 5"/>
                <a:gd name="T2" fmla="*/ 622 w 685"/>
                <a:gd name="T3" fmla="*/ 5 h 5"/>
                <a:gd name="T4" fmla="*/ 627 w 685"/>
                <a:gd name="T5" fmla="*/ 0 h 5"/>
                <a:gd name="T6" fmla="*/ 705 w 685"/>
                <a:gd name="T7" fmla="*/ 0 h 5"/>
                <a:gd name="T8" fmla="*/ 703 w 685"/>
                <a:gd name="T9" fmla="*/ 5 h 5"/>
                <a:gd name="T10" fmla="*/ 614 w 685"/>
                <a:gd name="T11" fmla="*/ 5 h 5"/>
                <a:gd name="T12" fmla="*/ 495 w 685"/>
                <a:gd name="T13" fmla="*/ 5 h 5"/>
                <a:gd name="T14" fmla="*/ 495 w 685"/>
                <a:gd name="T15" fmla="*/ 0 h 5"/>
                <a:gd name="T16" fmla="*/ 614 w 685"/>
                <a:gd name="T17" fmla="*/ 0 h 5"/>
                <a:gd name="T18" fmla="*/ 614 w 685"/>
                <a:gd name="T19" fmla="*/ 5 h 5"/>
                <a:gd name="T20" fmla="*/ 223 w 685"/>
                <a:gd name="T21" fmla="*/ 5 h 5"/>
                <a:gd name="T22" fmla="*/ 104 w 685"/>
                <a:gd name="T23" fmla="*/ 5 h 5"/>
                <a:gd name="T24" fmla="*/ 104 w 685"/>
                <a:gd name="T25" fmla="*/ 0 h 5"/>
                <a:gd name="T26" fmla="*/ 223 w 685"/>
                <a:gd name="T27" fmla="*/ 0 h 5"/>
                <a:gd name="T28" fmla="*/ 223 w 685"/>
                <a:gd name="T29" fmla="*/ 5 h 5"/>
                <a:gd name="T30" fmla="*/ 47 w 685"/>
                <a:gd name="T31" fmla="*/ 5 h 5"/>
                <a:gd name="T32" fmla="*/ 0 w 685"/>
                <a:gd name="T33" fmla="*/ 5 h 5"/>
                <a:gd name="T34" fmla="*/ 0 w 685"/>
                <a:gd name="T35" fmla="*/ 5 h 5"/>
                <a:gd name="T36" fmla="*/ 47 w 685"/>
                <a:gd name="T37" fmla="*/ 5 h 5"/>
                <a:gd name="T38" fmla="*/ 47 w 685"/>
                <a:gd name="T39" fmla="*/ 5 h 5"/>
                <a:gd name="T40" fmla="*/ 47 w 685"/>
                <a:gd name="T41" fmla="*/ 5 h 5"/>
                <a:gd name="T42" fmla="*/ 47 w 685"/>
                <a:gd name="T43" fmla="*/ 5 h 5"/>
                <a:gd name="T44" fmla="*/ 47 w 685"/>
                <a:gd name="T45" fmla="*/ 5 h 5"/>
                <a:gd name="T46" fmla="*/ 47 w 685"/>
                <a:gd name="T47" fmla="*/ 5 h 5"/>
                <a:gd name="T48" fmla="*/ 47 w 685"/>
                <a:gd name="T49" fmla="*/ 5 h 5"/>
                <a:gd name="T50" fmla="*/ 47 w 685"/>
                <a:gd name="T51" fmla="*/ 5 h 5"/>
                <a:gd name="T52" fmla="*/ 47 w 685"/>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5" h="5">
                  <a:moveTo>
                    <a:pt x="683" y="5"/>
                  </a:moveTo>
                  <a:lnTo>
                    <a:pt x="602" y="5"/>
                  </a:lnTo>
                  <a:lnTo>
                    <a:pt x="607" y="0"/>
                  </a:lnTo>
                  <a:lnTo>
                    <a:pt x="685" y="0"/>
                  </a:lnTo>
                  <a:lnTo>
                    <a:pt x="683" y="5"/>
                  </a:lnTo>
                  <a:close/>
                  <a:moveTo>
                    <a:pt x="594" y="5"/>
                  </a:moveTo>
                  <a:lnTo>
                    <a:pt x="485" y="5"/>
                  </a:lnTo>
                  <a:lnTo>
                    <a:pt x="485" y="0"/>
                  </a:lnTo>
                  <a:lnTo>
                    <a:pt x="594" y="0"/>
                  </a:lnTo>
                  <a:lnTo>
                    <a:pt x="594" y="5"/>
                  </a:lnTo>
                  <a:close/>
                  <a:moveTo>
                    <a:pt x="213" y="5"/>
                  </a:moveTo>
                  <a:lnTo>
                    <a:pt x="104" y="5"/>
                  </a:lnTo>
                  <a:lnTo>
                    <a:pt x="104" y="0"/>
                  </a:lnTo>
                  <a:lnTo>
                    <a:pt x="213" y="0"/>
                  </a:lnTo>
                  <a:lnTo>
                    <a:pt x="213" y="5"/>
                  </a:lnTo>
                  <a:close/>
                  <a:moveTo>
                    <a:pt x="47" y="5"/>
                  </a:moveTo>
                  <a:lnTo>
                    <a:pt x="0" y="5"/>
                  </a:lnTo>
                  <a:lnTo>
                    <a:pt x="47" y="5"/>
                  </a:lnTo>
                  <a:close/>
                </a:path>
              </a:pathLst>
            </a:custGeom>
            <a:solidFill>
              <a:srgbClr val="588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4" name="Freeform 110"/>
            <p:cNvSpPr>
              <a:spLocks noEditPoints="1"/>
            </p:cNvSpPr>
            <p:nvPr/>
          </p:nvSpPr>
          <p:spPr bwMode="auto">
            <a:xfrm>
              <a:off x="267" y="3510"/>
              <a:ext cx="584" cy="5"/>
            </a:xfrm>
            <a:custGeom>
              <a:avLst/>
              <a:gdLst>
                <a:gd name="T0" fmla="*/ 581 w 584"/>
                <a:gd name="T1" fmla="*/ 5 h 5"/>
                <a:gd name="T2" fmla="*/ 501 w 584"/>
                <a:gd name="T3" fmla="*/ 5 h 5"/>
                <a:gd name="T4" fmla="*/ 506 w 584"/>
                <a:gd name="T5" fmla="*/ 0 h 5"/>
                <a:gd name="T6" fmla="*/ 584 w 584"/>
                <a:gd name="T7" fmla="*/ 0 h 5"/>
                <a:gd name="T8" fmla="*/ 581 w 584"/>
                <a:gd name="T9" fmla="*/ 5 h 5"/>
                <a:gd name="T10" fmla="*/ 490 w 584"/>
                <a:gd name="T11" fmla="*/ 5 h 5"/>
                <a:gd name="T12" fmla="*/ 381 w 584"/>
                <a:gd name="T13" fmla="*/ 5 h 5"/>
                <a:gd name="T14" fmla="*/ 381 w 584"/>
                <a:gd name="T15" fmla="*/ 0 h 5"/>
                <a:gd name="T16" fmla="*/ 490 w 584"/>
                <a:gd name="T17" fmla="*/ 0 h 5"/>
                <a:gd name="T18" fmla="*/ 490 w 584"/>
                <a:gd name="T19" fmla="*/ 5 h 5"/>
                <a:gd name="T20" fmla="*/ 109 w 584"/>
                <a:gd name="T21" fmla="*/ 5 h 5"/>
                <a:gd name="T22" fmla="*/ 0 w 584"/>
                <a:gd name="T23" fmla="*/ 5 h 5"/>
                <a:gd name="T24" fmla="*/ 0 w 584"/>
                <a:gd name="T25" fmla="*/ 0 h 5"/>
                <a:gd name="T26" fmla="*/ 109 w 584"/>
                <a:gd name="T27" fmla="*/ 0 h 5"/>
                <a:gd name="T28" fmla="*/ 109 w 584"/>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4" h="5">
                  <a:moveTo>
                    <a:pt x="581" y="5"/>
                  </a:moveTo>
                  <a:lnTo>
                    <a:pt x="501" y="5"/>
                  </a:lnTo>
                  <a:lnTo>
                    <a:pt x="506" y="0"/>
                  </a:lnTo>
                  <a:lnTo>
                    <a:pt x="584" y="0"/>
                  </a:lnTo>
                  <a:lnTo>
                    <a:pt x="581"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588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5" name="Freeform 111"/>
            <p:cNvSpPr>
              <a:spLocks noEditPoints="1"/>
            </p:cNvSpPr>
            <p:nvPr/>
          </p:nvSpPr>
          <p:spPr bwMode="auto">
            <a:xfrm>
              <a:off x="267" y="3508"/>
              <a:ext cx="586" cy="7"/>
            </a:xfrm>
            <a:custGeom>
              <a:avLst/>
              <a:gdLst>
                <a:gd name="T0" fmla="*/ 581 w 586"/>
                <a:gd name="T1" fmla="*/ 29 h 6"/>
                <a:gd name="T2" fmla="*/ 503 w 586"/>
                <a:gd name="T3" fmla="*/ 29 h 6"/>
                <a:gd name="T4" fmla="*/ 509 w 586"/>
                <a:gd name="T5" fmla="*/ 0 h 6"/>
                <a:gd name="T6" fmla="*/ 586 w 586"/>
                <a:gd name="T7" fmla="*/ 0 h 6"/>
                <a:gd name="T8" fmla="*/ 581 w 586"/>
                <a:gd name="T9" fmla="*/ 29 h 6"/>
                <a:gd name="T10" fmla="*/ 490 w 586"/>
                <a:gd name="T11" fmla="*/ 29 h 6"/>
                <a:gd name="T12" fmla="*/ 381 w 586"/>
                <a:gd name="T13" fmla="*/ 29 h 6"/>
                <a:gd name="T14" fmla="*/ 381 w 586"/>
                <a:gd name="T15" fmla="*/ 0 h 6"/>
                <a:gd name="T16" fmla="*/ 490 w 586"/>
                <a:gd name="T17" fmla="*/ 0 h 6"/>
                <a:gd name="T18" fmla="*/ 490 w 586"/>
                <a:gd name="T19" fmla="*/ 29 h 6"/>
                <a:gd name="T20" fmla="*/ 109 w 586"/>
                <a:gd name="T21" fmla="*/ 29 h 6"/>
                <a:gd name="T22" fmla="*/ 0 w 586"/>
                <a:gd name="T23" fmla="*/ 29 h 6"/>
                <a:gd name="T24" fmla="*/ 0 w 586"/>
                <a:gd name="T25" fmla="*/ 0 h 6"/>
                <a:gd name="T26" fmla="*/ 109 w 586"/>
                <a:gd name="T27" fmla="*/ 0 h 6"/>
                <a:gd name="T28" fmla="*/ 109 w 586"/>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6" h="6">
                  <a:moveTo>
                    <a:pt x="581" y="6"/>
                  </a:moveTo>
                  <a:lnTo>
                    <a:pt x="503" y="6"/>
                  </a:lnTo>
                  <a:lnTo>
                    <a:pt x="509" y="0"/>
                  </a:lnTo>
                  <a:lnTo>
                    <a:pt x="586" y="0"/>
                  </a:lnTo>
                  <a:lnTo>
                    <a:pt x="581" y="6"/>
                  </a:lnTo>
                  <a:close/>
                  <a:moveTo>
                    <a:pt x="490" y="6"/>
                  </a:moveTo>
                  <a:lnTo>
                    <a:pt x="381" y="6"/>
                  </a:lnTo>
                  <a:lnTo>
                    <a:pt x="381" y="0"/>
                  </a:lnTo>
                  <a:lnTo>
                    <a:pt x="490" y="0"/>
                  </a:lnTo>
                  <a:lnTo>
                    <a:pt x="490" y="6"/>
                  </a:lnTo>
                  <a:close/>
                  <a:moveTo>
                    <a:pt x="109" y="6"/>
                  </a:moveTo>
                  <a:lnTo>
                    <a:pt x="0" y="6"/>
                  </a:lnTo>
                  <a:lnTo>
                    <a:pt x="0" y="0"/>
                  </a:lnTo>
                  <a:lnTo>
                    <a:pt x="109" y="0"/>
                  </a:lnTo>
                  <a:lnTo>
                    <a:pt x="109" y="6"/>
                  </a:lnTo>
                  <a:close/>
                </a:path>
              </a:pathLst>
            </a:custGeom>
            <a:solidFill>
              <a:srgbClr val="5A8C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6" name="Freeform 112"/>
            <p:cNvSpPr>
              <a:spLocks noEditPoints="1"/>
            </p:cNvSpPr>
            <p:nvPr/>
          </p:nvSpPr>
          <p:spPr bwMode="auto">
            <a:xfrm>
              <a:off x="267" y="3506"/>
              <a:ext cx="589" cy="5"/>
            </a:xfrm>
            <a:custGeom>
              <a:avLst/>
              <a:gdLst>
                <a:gd name="T0" fmla="*/ 584 w 589"/>
                <a:gd name="T1" fmla="*/ 5 h 5"/>
                <a:gd name="T2" fmla="*/ 506 w 589"/>
                <a:gd name="T3" fmla="*/ 5 h 5"/>
                <a:gd name="T4" fmla="*/ 511 w 589"/>
                <a:gd name="T5" fmla="*/ 0 h 5"/>
                <a:gd name="T6" fmla="*/ 589 w 589"/>
                <a:gd name="T7" fmla="*/ 0 h 5"/>
                <a:gd name="T8" fmla="*/ 584 w 589"/>
                <a:gd name="T9" fmla="*/ 5 h 5"/>
                <a:gd name="T10" fmla="*/ 490 w 589"/>
                <a:gd name="T11" fmla="*/ 5 h 5"/>
                <a:gd name="T12" fmla="*/ 381 w 589"/>
                <a:gd name="T13" fmla="*/ 5 h 5"/>
                <a:gd name="T14" fmla="*/ 381 w 589"/>
                <a:gd name="T15" fmla="*/ 0 h 5"/>
                <a:gd name="T16" fmla="*/ 490 w 589"/>
                <a:gd name="T17" fmla="*/ 0 h 5"/>
                <a:gd name="T18" fmla="*/ 490 w 589"/>
                <a:gd name="T19" fmla="*/ 5 h 5"/>
                <a:gd name="T20" fmla="*/ 109 w 589"/>
                <a:gd name="T21" fmla="*/ 5 h 5"/>
                <a:gd name="T22" fmla="*/ 0 w 589"/>
                <a:gd name="T23" fmla="*/ 5 h 5"/>
                <a:gd name="T24" fmla="*/ 0 w 589"/>
                <a:gd name="T25" fmla="*/ 0 h 5"/>
                <a:gd name="T26" fmla="*/ 109 w 589"/>
                <a:gd name="T27" fmla="*/ 0 h 5"/>
                <a:gd name="T28" fmla="*/ 109 w 589"/>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 h="5">
                  <a:moveTo>
                    <a:pt x="584" y="5"/>
                  </a:moveTo>
                  <a:lnTo>
                    <a:pt x="506" y="5"/>
                  </a:lnTo>
                  <a:lnTo>
                    <a:pt x="511" y="0"/>
                  </a:lnTo>
                  <a:lnTo>
                    <a:pt x="589" y="0"/>
                  </a:lnTo>
                  <a:lnTo>
                    <a:pt x="584" y="5"/>
                  </a:lnTo>
                  <a:close/>
                  <a:moveTo>
                    <a:pt x="490" y="5"/>
                  </a:moveTo>
                  <a:lnTo>
                    <a:pt x="381" y="5"/>
                  </a:lnTo>
                  <a:lnTo>
                    <a:pt x="381" y="0"/>
                  </a:lnTo>
                  <a:lnTo>
                    <a:pt x="490" y="0"/>
                  </a:lnTo>
                  <a:lnTo>
                    <a:pt x="490" y="5"/>
                  </a:lnTo>
                  <a:close/>
                  <a:moveTo>
                    <a:pt x="109" y="5"/>
                  </a:moveTo>
                  <a:lnTo>
                    <a:pt x="0" y="5"/>
                  </a:lnTo>
                  <a:lnTo>
                    <a:pt x="0" y="0"/>
                  </a:lnTo>
                  <a:lnTo>
                    <a:pt x="109" y="0"/>
                  </a:lnTo>
                  <a:lnTo>
                    <a:pt x="109" y="5"/>
                  </a:lnTo>
                  <a:close/>
                </a:path>
              </a:pathLst>
            </a:custGeom>
            <a:solidFill>
              <a:srgbClr val="5A8C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7" name="Freeform 113"/>
            <p:cNvSpPr>
              <a:spLocks noEditPoints="1"/>
            </p:cNvSpPr>
            <p:nvPr/>
          </p:nvSpPr>
          <p:spPr bwMode="auto">
            <a:xfrm>
              <a:off x="89" y="3503"/>
              <a:ext cx="770" cy="5"/>
            </a:xfrm>
            <a:custGeom>
              <a:avLst/>
              <a:gdLst>
                <a:gd name="T0" fmla="*/ 755 w 771"/>
                <a:gd name="T1" fmla="*/ 5 h 5"/>
                <a:gd name="T2" fmla="*/ 678 w 771"/>
                <a:gd name="T3" fmla="*/ 5 h 5"/>
                <a:gd name="T4" fmla="*/ 683 w 771"/>
                <a:gd name="T5" fmla="*/ 0 h 5"/>
                <a:gd name="T6" fmla="*/ 761 w 771"/>
                <a:gd name="T7" fmla="*/ 0 h 5"/>
                <a:gd name="T8" fmla="*/ 755 w 771"/>
                <a:gd name="T9" fmla="*/ 5 h 5"/>
                <a:gd name="T10" fmla="*/ 659 w 771"/>
                <a:gd name="T11" fmla="*/ 5 h 5"/>
                <a:gd name="T12" fmla="*/ 550 w 771"/>
                <a:gd name="T13" fmla="*/ 5 h 5"/>
                <a:gd name="T14" fmla="*/ 550 w 771"/>
                <a:gd name="T15" fmla="*/ 0 h 5"/>
                <a:gd name="T16" fmla="*/ 659 w 771"/>
                <a:gd name="T17" fmla="*/ 0 h 5"/>
                <a:gd name="T18" fmla="*/ 659 w 771"/>
                <a:gd name="T19" fmla="*/ 5 h 5"/>
                <a:gd name="T20" fmla="*/ 288 w 771"/>
                <a:gd name="T21" fmla="*/ 5 h 5"/>
                <a:gd name="T22" fmla="*/ 179 w 771"/>
                <a:gd name="T23" fmla="*/ 5 h 5"/>
                <a:gd name="T24" fmla="*/ 179 w 771"/>
                <a:gd name="T25" fmla="*/ 0 h 5"/>
                <a:gd name="T26" fmla="*/ 288 w 771"/>
                <a:gd name="T27" fmla="*/ 0 h 5"/>
                <a:gd name="T28" fmla="*/ 288 w 771"/>
                <a:gd name="T29" fmla="*/ 5 h 5"/>
                <a:gd name="T30" fmla="*/ 0 w 771"/>
                <a:gd name="T31" fmla="*/ 0 h 5"/>
                <a:gd name="T32" fmla="*/ 47 w 771"/>
                <a:gd name="T33" fmla="*/ 0 h 5"/>
                <a:gd name="T34" fmla="*/ 47 w 771"/>
                <a:gd name="T35" fmla="*/ 0 h 5"/>
                <a:gd name="T36" fmla="*/ 47 w 771"/>
                <a:gd name="T37" fmla="*/ 0 h 5"/>
                <a:gd name="T38" fmla="*/ 47 w 771"/>
                <a:gd name="T39" fmla="*/ 0 h 5"/>
                <a:gd name="T40" fmla="*/ 47 w 771"/>
                <a:gd name="T41" fmla="*/ 0 h 5"/>
                <a:gd name="T42" fmla="*/ 47 w 771"/>
                <a:gd name="T43" fmla="*/ 0 h 5"/>
                <a:gd name="T44" fmla="*/ 47 w 771"/>
                <a:gd name="T45" fmla="*/ 3 h 5"/>
                <a:gd name="T46" fmla="*/ 47 w 771"/>
                <a:gd name="T47" fmla="*/ 3 h 5"/>
                <a:gd name="T48" fmla="*/ 47 w 771"/>
                <a:gd name="T49" fmla="*/ 3 h 5"/>
                <a:gd name="T50" fmla="*/ 0 w 771"/>
                <a:gd name="T51" fmla="*/ 3 h 5"/>
                <a:gd name="T52" fmla="*/ 0 w 771"/>
                <a:gd name="T53" fmla="*/ 0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1" h="5">
                  <a:moveTo>
                    <a:pt x="765" y="5"/>
                  </a:moveTo>
                  <a:lnTo>
                    <a:pt x="688" y="5"/>
                  </a:lnTo>
                  <a:lnTo>
                    <a:pt x="693" y="0"/>
                  </a:lnTo>
                  <a:lnTo>
                    <a:pt x="771" y="0"/>
                  </a:lnTo>
                  <a:lnTo>
                    <a:pt x="765"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0" y="0"/>
                  </a:moveTo>
                  <a:lnTo>
                    <a:pt x="47" y="0"/>
                  </a:lnTo>
                  <a:lnTo>
                    <a:pt x="47" y="3"/>
                  </a:lnTo>
                  <a:lnTo>
                    <a:pt x="0" y="3"/>
                  </a:lnTo>
                  <a:lnTo>
                    <a:pt x="0" y="0"/>
                  </a:lnTo>
                  <a:close/>
                </a:path>
              </a:pathLst>
            </a:custGeom>
            <a:solidFill>
              <a:srgbClr val="5A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8" name="Freeform 114"/>
            <p:cNvSpPr>
              <a:spLocks noEditPoints="1"/>
            </p:cNvSpPr>
            <p:nvPr/>
          </p:nvSpPr>
          <p:spPr bwMode="auto">
            <a:xfrm>
              <a:off x="89" y="3501"/>
              <a:ext cx="772" cy="5"/>
            </a:xfrm>
            <a:custGeom>
              <a:avLst/>
              <a:gdLst>
                <a:gd name="T0" fmla="*/ 758 w 773"/>
                <a:gd name="T1" fmla="*/ 5 h 5"/>
                <a:gd name="T2" fmla="*/ 680 w 773"/>
                <a:gd name="T3" fmla="*/ 5 h 5"/>
                <a:gd name="T4" fmla="*/ 683 w 773"/>
                <a:gd name="T5" fmla="*/ 0 h 5"/>
                <a:gd name="T6" fmla="*/ 763 w 773"/>
                <a:gd name="T7" fmla="*/ 0 h 5"/>
                <a:gd name="T8" fmla="*/ 758 w 773"/>
                <a:gd name="T9" fmla="*/ 5 h 5"/>
                <a:gd name="T10" fmla="*/ 659 w 773"/>
                <a:gd name="T11" fmla="*/ 5 h 5"/>
                <a:gd name="T12" fmla="*/ 550 w 773"/>
                <a:gd name="T13" fmla="*/ 5 h 5"/>
                <a:gd name="T14" fmla="*/ 550 w 773"/>
                <a:gd name="T15" fmla="*/ 0 h 5"/>
                <a:gd name="T16" fmla="*/ 659 w 773"/>
                <a:gd name="T17" fmla="*/ 0 h 5"/>
                <a:gd name="T18" fmla="*/ 659 w 773"/>
                <a:gd name="T19" fmla="*/ 5 h 5"/>
                <a:gd name="T20" fmla="*/ 288 w 773"/>
                <a:gd name="T21" fmla="*/ 5 h 5"/>
                <a:gd name="T22" fmla="*/ 179 w 773"/>
                <a:gd name="T23" fmla="*/ 5 h 5"/>
                <a:gd name="T24" fmla="*/ 179 w 773"/>
                <a:gd name="T25" fmla="*/ 0 h 5"/>
                <a:gd name="T26" fmla="*/ 288 w 773"/>
                <a:gd name="T27" fmla="*/ 0 h 5"/>
                <a:gd name="T28" fmla="*/ 288 w 773"/>
                <a:gd name="T29" fmla="*/ 5 h 5"/>
                <a:gd name="T30" fmla="*/ 0 w 773"/>
                <a:gd name="T31" fmla="*/ 0 h 5"/>
                <a:gd name="T32" fmla="*/ 49 w 773"/>
                <a:gd name="T33" fmla="*/ 0 h 5"/>
                <a:gd name="T34" fmla="*/ 49 w 773"/>
                <a:gd name="T35" fmla="*/ 0 h 5"/>
                <a:gd name="T36" fmla="*/ 49 w 773"/>
                <a:gd name="T37" fmla="*/ 0 h 5"/>
                <a:gd name="T38" fmla="*/ 49 w 773"/>
                <a:gd name="T39" fmla="*/ 2 h 5"/>
                <a:gd name="T40" fmla="*/ 47 w 773"/>
                <a:gd name="T41" fmla="*/ 2 h 5"/>
                <a:gd name="T42" fmla="*/ 47 w 773"/>
                <a:gd name="T43" fmla="*/ 2 h 5"/>
                <a:gd name="T44" fmla="*/ 47 w 773"/>
                <a:gd name="T45" fmla="*/ 2 h 5"/>
                <a:gd name="T46" fmla="*/ 47 w 773"/>
                <a:gd name="T47" fmla="*/ 2 h 5"/>
                <a:gd name="T48" fmla="*/ 47 w 773"/>
                <a:gd name="T49" fmla="*/ 5 h 5"/>
                <a:gd name="T50" fmla="*/ 0 w 773"/>
                <a:gd name="T51" fmla="*/ 5 h 5"/>
                <a:gd name="T52" fmla="*/ 0 w 773"/>
                <a:gd name="T53" fmla="*/ 0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3" h="5">
                  <a:moveTo>
                    <a:pt x="768" y="5"/>
                  </a:moveTo>
                  <a:lnTo>
                    <a:pt x="690" y="5"/>
                  </a:lnTo>
                  <a:lnTo>
                    <a:pt x="693" y="0"/>
                  </a:lnTo>
                  <a:lnTo>
                    <a:pt x="773" y="0"/>
                  </a:lnTo>
                  <a:lnTo>
                    <a:pt x="768"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0" y="0"/>
                  </a:moveTo>
                  <a:lnTo>
                    <a:pt x="49" y="0"/>
                  </a:lnTo>
                  <a:lnTo>
                    <a:pt x="49" y="2"/>
                  </a:lnTo>
                  <a:lnTo>
                    <a:pt x="47" y="2"/>
                  </a:lnTo>
                  <a:lnTo>
                    <a:pt x="47" y="5"/>
                  </a:lnTo>
                  <a:lnTo>
                    <a:pt x="0" y="5"/>
                  </a:lnTo>
                  <a:lnTo>
                    <a:pt x="0" y="0"/>
                  </a:lnTo>
                  <a:close/>
                </a:path>
              </a:pathLst>
            </a:custGeom>
            <a:solidFill>
              <a:srgbClr val="5C8E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9" name="Freeform 115"/>
            <p:cNvSpPr>
              <a:spLocks noEditPoints="1"/>
            </p:cNvSpPr>
            <p:nvPr/>
          </p:nvSpPr>
          <p:spPr bwMode="auto">
            <a:xfrm>
              <a:off x="89" y="3499"/>
              <a:ext cx="772" cy="5"/>
            </a:xfrm>
            <a:custGeom>
              <a:avLst/>
              <a:gdLst>
                <a:gd name="T0" fmla="*/ 761 w 773"/>
                <a:gd name="T1" fmla="*/ 5 h 5"/>
                <a:gd name="T2" fmla="*/ 683 w 773"/>
                <a:gd name="T3" fmla="*/ 5 h 5"/>
                <a:gd name="T4" fmla="*/ 685 w 773"/>
                <a:gd name="T5" fmla="*/ 0 h 5"/>
                <a:gd name="T6" fmla="*/ 763 w 773"/>
                <a:gd name="T7" fmla="*/ 0 h 5"/>
                <a:gd name="T8" fmla="*/ 761 w 773"/>
                <a:gd name="T9" fmla="*/ 5 h 5"/>
                <a:gd name="T10" fmla="*/ 659 w 773"/>
                <a:gd name="T11" fmla="*/ 5 h 5"/>
                <a:gd name="T12" fmla="*/ 550 w 773"/>
                <a:gd name="T13" fmla="*/ 5 h 5"/>
                <a:gd name="T14" fmla="*/ 550 w 773"/>
                <a:gd name="T15" fmla="*/ 0 h 5"/>
                <a:gd name="T16" fmla="*/ 659 w 773"/>
                <a:gd name="T17" fmla="*/ 0 h 5"/>
                <a:gd name="T18" fmla="*/ 659 w 773"/>
                <a:gd name="T19" fmla="*/ 5 h 5"/>
                <a:gd name="T20" fmla="*/ 288 w 773"/>
                <a:gd name="T21" fmla="*/ 5 h 5"/>
                <a:gd name="T22" fmla="*/ 179 w 773"/>
                <a:gd name="T23" fmla="*/ 5 h 5"/>
                <a:gd name="T24" fmla="*/ 179 w 773"/>
                <a:gd name="T25" fmla="*/ 0 h 5"/>
                <a:gd name="T26" fmla="*/ 288 w 773"/>
                <a:gd name="T27" fmla="*/ 0 h 5"/>
                <a:gd name="T28" fmla="*/ 288 w 773"/>
                <a:gd name="T29" fmla="*/ 5 h 5"/>
                <a:gd name="T30" fmla="*/ 47 w 773"/>
                <a:gd name="T31" fmla="*/ 5 h 5"/>
                <a:gd name="T32" fmla="*/ 0 w 773"/>
                <a:gd name="T33" fmla="*/ 5 h 5"/>
                <a:gd name="T34" fmla="*/ 0 w 773"/>
                <a:gd name="T35" fmla="*/ 0 h 5"/>
                <a:gd name="T36" fmla="*/ 49 w 773"/>
                <a:gd name="T37" fmla="*/ 0 h 5"/>
                <a:gd name="T38" fmla="*/ 49 w 773"/>
                <a:gd name="T39" fmla="*/ 0 h 5"/>
                <a:gd name="T40" fmla="*/ 49 w 773"/>
                <a:gd name="T41" fmla="*/ 3 h 5"/>
                <a:gd name="T42" fmla="*/ 49 w 773"/>
                <a:gd name="T43" fmla="*/ 3 h 5"/>
                <a:gd name="T44" fmla="*/ 49 w 773"/>
                <a:gd name="T45" fmla="*/ 3 h 5"/>
                <a:gd name="T46" fmla="*/ 49 w 773"/>
                <a:gd name="T47" fmla="*/ 3 h 5"/>
                <a:gd name="T48" fmla="*/ 49 w 773"/>
                <a:gd name="T49" fmla="*/ 5 h 5"/>
                <a:gd name="T50" fmla="*/ 47 w 773"/>
                <a:gd name="T51" fmla="*/ 5 h 5"/>
                <a:gd name="T52" fmla="*/ 47 w 773"/>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3" h="5">
                  <a:moveTo>
                    <a:pt x="771" y="5"/>
                  </a:moveTo>
                  <a:lnTo>
                    <a:pt x="693" y="5"/>
                  </a:lnTo>
                  <a:lnTo>
                    <a:pt x="695" y="0"/>
                  </a:lnTo>
                  <a:lnTo>
                    <a:pt x="773" y="0"/>
                  </a:lnTo>
                  <a:lnTo>
                    <a:pt x="771"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47" y="5"/>
                  </a:moveTo>
                  <a:lnTo>
                    <a:pt x="0" y="5"/>
                  </a:lnTo>
                  <a:lnTo>
                    <a:pt x="0" y="0"/>
                  </a:lnTo>
                  <a:lnTo>
                    <a:pt x="49" y="0"/>
                  </a:lnTo>
                  <a:lnTo>
                    <a:pt x="49" y="3"/>
                  </a:lnTo>
                  <a:lnTo>
                    <a:pt x="49" y="5"/>
                  </a:lnTo>
                  <a:lnTo>
                    <a:pt x="47" y="5"/>
                  </a:lnTo>
                  <a:close/>
                </a:path>
              </a:pathLst>
            </a:custGeom>
            <a:solidFill>
              <a:srgbClr val="5B8F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0" name="Freeform 116"/>
            <p:cNvSpPr>
              <a:spLocks noEditPoints="1"/>
            </p:cNvSpPr>
            <p:nvPr/>
          </p:nvSpPr>
          <p:spPr bwMode="auto">
            <a:xfrm>
              <a:off x="89" y="3494"/>
              <a:ext cx="774" cy="7"/>
            </a:xfrm>
            <a:custGeom>
              <a:avLst/>
              <a:gdLst>
                <a:gd name="T0" fmla="*/ 753 w 776"/>
                <a:gd name="T1" fmla="*/ 29 h 6"/>
                <a:gd name="T2" fmla="*/ 673 w 776"/>
                <a:gd name="T3" fmla="*/ 29 h 6"/>
                <a:gd name="T4" fmla="*/ 678 w 776"/>
                <a:gd name="T5" fmla="*/ 0 h 6"/>
                <a:gd name="T6" fmla="*/ 756 w 776"/>
                <a:gd name="T7" fmla="*/ 0 h 6"/>
                <a:gd name="T8" fmla="*/ 753 w 776"/>
                <a:gd name="T9" fmla="*/ 29 h 6"/>
                <a:gd name="T10" fmla="*/ 649 w 776"/>
                <a:gd name="T11" fmla="*/ 29 h 6"/>
                <a:gd name="T12" fmla="*/ 550 w 776"/>
                <a:gd name="T13" fmla="*/ 29 h 6"/>
                <a:gd name="T14" fmla="*/ 550 w 776"/>
                <a:gd name="T15" fmla="*/ 0 h 6"/>
                <a:gd name="T16" fmla="*/ 649 w 776"/>
                <a:gd name="T17" fmla="*/ 0 h 6"/>
                <a:gd name="T18" fmla="*/ 649 w 776"/>
                <a:gd name="T19" fmla="*/ 29 h 6"/>
                <a:gd name="T20" fmla="*/ 278 w 776"/>
                <a:gd name="T21" fmla="*/ 29 h 6"/>
                <a:gd name="T22" fmla="*/ 179 w 776"/>
                <a:gd name="T23" fmla="*/ 29 h 6"/>
                <a:gd name="T24" fmla="*/ 179 w 776"/>
                <a:gd name="T25" fmla="*/ 0 h 6"/>
                <a:gd name="T26" fmla="*/ 278 w 776"/>
                <a:gd name="T27" fmla="*/ 0 h 6"/>
                <a:gd name="T28" fmla="*/ 278 w 776"/>
                <a:gd name="T29" fmla="*/ 29 h 6"/>
                <a:gd name="T30" fmla="*/ 49 w 776"/>
                <a:gd name="T31" fmla="*/ 29 h 6"/>
                <a:gd name="T32" fmla="*/ 0 w 776"/>
                <a:gd name="T33" fmla="*/ 29 h 6"/>
                <a:gd name="T34" fmla="*/ 0 w 776"/>
                <a:gd name="T35" fmla="*/ 0 h 6"/>
                <a:gd name="T36" fmla="*/ 52 w 776"/>
                <a:gd name="T37" fmla="*/ 0 h 6"/>
                <a:gd name="T38" fmla="*/ 49 w 776"/>
                <a:gd name="T39" fmla="*/ 0 h 6"/>
                <a:gd name="T40" fmla="*/ 49 w 776"/>
                <a:gd name="T41" fmla="*/ 18 h 6"/>
                <a:gd name="T42" fmla="*/ 49 w 776"/>
                <a:gd name="T43" fmla="*/ 18 h 6"/>
                <a:gd name="T44" fmla="*/ 49 w 776"/>
                <a:gd name="T45" fmla="*/ 18 h 6"/>
                <a:gd name="T46" fmla="*/ 49 w 776"/>
                <a:gd name="T47" fmla="*/ 18 h 6"/>
                <a:gd name="T48" fmla="*/ 49 w 776"/>
                <a:gd name="T49" fmla="*/ 29 h 6"/>
                <a:gd name="T50" fmla="*/ 49 w 776"/>
                <a:gd name="T51" fmla="*/ 29 h 6"/>
                <a:gd name="T52" fmla="*/ 49 w 776"/>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6" h="6">
                  <a:moveTo>
                    <a:pt x="773" y="6"/>
                  </a:moveTo>
                  <a:lnTo>
                    <a:pt x="693" y="6"/>
                  </a:lnTo>
                  <a:lnTo>
                    <a:pt x="698" y="0"/>
                  </a:lnTo>
                  <a:lnTo>
                    <a:pt x="776" y="0"/>
                  </a:lnTo>
                  <a:lnTo>
                    <a:pt x="773"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49" y="6"/>
                  </a:moveTo>
                  <a:lnTo>
                    <a:pt x="0" y="6"/>
                  </a:lnTo>
                  <a:lnTo>
                    <a:pt x="0" y="0"/>
                  </a:lnTo>
                  <a:lnTo>
                    <a:pt x="52" y="0"/>
                  </a:lnTo>
                  <a:lnTo>
                    <a:pt x="49" y="0"/>
                  </a:lnTo>
                  <a:lnTo>
                    <a:pt x="49" y="3"/>
                  </a:lnTo>
                  <a:lnTo>
                    <a:pt x="49" y="6"/>
                  </a:lnTo>
                  <a:close/>
                </a:path>
              </a:pathLst>
            </a:custGeom>
            <a:solidFill>
              <a:srgbClr val="5D90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1" name="Freeform 117"/>
            <p:cNvSpPr>
              <a:spLocks noEditPoints="1"/>
            </p:cNvSpPr>
            <p:nvPr/>
          </p:nvSpPr>
          <p:spPr bwMode="auto">
            <a:xfrm>
              <a:off x="89" y="3494"/>
              <a:ext cx="777" cy="5"/>
            </a:xfrm>
            <a:custGeom>
              <a:avLst/>
              <a:gdLst>
                <a:gd name="T0" fmla="*/ 763 w 778"/>
                <a:gd name="T1" fmla="*/ 5 h 5"/>
                <a:gd name="T2" fmla="*/ 685 w 778"/>
                <a:gd name="T3" fmla="*/ 5 h 5"/>
                <a:gd name="T4" fmla="*/ 690 w 778"/>
                <a:gd name="T5" fmla="*/ 0 h 5"/>
                <a:gd name="T6" fmla="*/ 768 w 778"/>
                <a:gd name="T7" fmla="*/ 0 h 5"/>
                <a:gd name="T8" fmla="*/ 763 w 778"/>
                <a:gd name="T9" fmla="*/ 5 h 5"/>
                <a:gd name="T10" fmla="*/ 659 w 778"/>
                <a:gd name="T11" fmla="*/ 5 h 5"/>
                <a:gd name="T12" fmla="*/ 550 w 778"/>
                <a:gd name="T13" fmla="*/ 5 h 5"/>
                <a:gd name="T14" fmla="*/ 550 w 778"/>
                <a:gd name="T15" fmla="*/ 0 h 5"/>
                <a:gd name="T16" fmla="*/ 659 w 778"/>
                <a:gd name="T17" fmla="*/ 0 h 5"/>
                <a:gd name="T18" fmla="*/ 659 w 778"/>
                <a:gd name="T19" fmla="*/ 5 h 5"/>
                <a:gd name="T20" fmla="*/ 288 w 778"/>
                <a:gd name="T21" fmla="*/ 5 h 5"/>
                <a:gd name="T22" fmla="*/ 179 w 778"/>
                <a:gd name="T23" fmla="*/ 5 h 5"/>
                <a:gd name="T24" fmla="*/ 179 w 778"/>
                <a:gd name="T25" fmla="*/ 0 h 5"/>
                <a:gd name="T26" fmla="*/ 288 w 778"/>
                <a:gd name="T27" fmla="*/ 0 h 5"/>
                <a:gd name="T28" fmla="*/ 288 w 778"/>
                <a:gd name="T29" fmla="*/ 5 h 5"/>
                <a:gd name="T30" fmla="*/ 49 w 778"/>
                <a:gd name="T31" fmla="*/ 5 h 5"/>
                <a:gd name="T32" fmla="*/ 0 w 778"/>
                <a:gd name="T33" fmla="*/ 5 h 5"/>
                <a:gd name="T34" fmla="*/ 0 w 778"/>
                <a:gd name="T35" fmla="*/ 0 h 5"/>
                <a:gd name="T36" fmla="*/ 52 w 778"/>
                <a:gd name="T37" fmla="*/ 0 h 5"/>
                <a:gd name="T38" fmla="*/ 52 w 778"/>
                <a:gd name="T39" fmla="*/ 0 h 5"/>
                <a:gd name="T40" fmla="*/ 52 w 778"/>
                <a:gd name="T41" fmla="*/ 2 h 5"/>
                <a:gd name="T42" fmla="*/ 52 w 778"/>
                <a:gd name="T43" fmla="*/ 2 h 5"/>
                <a:gd name="T44" fmla="*/ 52 w 778"/>
                <a:gd name="T45" fmla="*/ 2 h 5"/>
                <a:gd name="T46" fmla="*/ 49 w 778"/>
                <a:gd name="T47" fmla="*/ 2 h 5"/>
                <a:gd name="T48" fmla="*/ 49 w 778"/>
                <a:gd name="T49" fmla="*/ 5 h 5"/>
                <a:gd name="T50" fmla="*/ 49 w 778"/>
                <a:gd name="T51" fmla="*/ 5 h 5"/>
                <a:gd name="T52" fmla="*/ 49 w 77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8" h="5">
                  <a:moveTo>
                    <a:pt x="773" y="5"/>
                  </a:moveTo>
                  <a:lnTo>
                    <a:pt x="695" y="5"/>
                  </a:lnTo>
                  <a:lnTo>
                    <a:pt x="700" y="0"/>
                  </a:lnTo>
                  <a:lnTo>
                    <a:pt x="778" y="0"/>
                  </a:lnTo>
                  <a:lnTo>
                    <a:pt x="773"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49" y="5"/>
                  </a:moveTo>
                  <a:lnTo>
                    <a:pt x="0" y="5"/>
                  </a:lnTo>
                  <a:lnTo>
                    <a:pt x="0" y="0"/>
                  </a:lnTo>
                  <a:lnTo>
                    <a:pt x="52" y="0"/>
                  </a:lnTo>
                  <a:lnTo>
                    <a:pt x="52" y="2"/>
                  </a:lnTo>
                  <a:lnTo>
                    <a:pt x="49" y="2"/>
                  </a:lnTo>
                  <a:lnTo>
                    <a:pt x="49" y="5"/>
                  </a:lnTo>
                  <a:close/>
                </a:path>
              </a:pathLst>
            </a:custGeom>
            <a:solidFill>
              <a:srgbClr val="5C9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2" name="Freeform 118"/>
            <p:cNvSpPr>
              <a:spLocks noEditPoints="1"/>
            </p:cNvSpPr>
            <p:nvPr/>
          </p:nvSpPr>
          <p:spPr bwMode="auto">
            <a:xfrm>
              <a:off x="89" y="3489"/>
              <a:ext cx="781" cy="5"/>
            </a:xfrm>
            <a:custGeom>
              <a:avLst/>
              <a:gdLst>
                <a:gd name="T0" fmla="*/ 776 w 781"/>
                <a:gd name="T1" fmla="*/ 5 h 5"/>
                <a:gd name="T2" fmla="*/ 698 w 781"/>
                <a:gd name="T3" fmla="*/ 5 h 5"/>
                <a:gd name="T4" fmla="*/ 703 w 781"/>
                <a:gd name="T5" fmla="*/ 0 h 5"/>
                <a:gd name="T6" fmla="*/ 781 w 781"/>
                <a:gd name="T7" fmla="*/ 0 h 5"/>
                <a:gd name="T8" fmla="*/ 776 w 781"/>
                <a:gd name="T9" fmla="*/ 5 h 5"/>
                <a:gd name="T10" fmla="*/ 669 w 781"/>
                <a:gd name="T11" fmla="*/ 5 h 5"/>
                <a:gd name="T12" fmla="*/ 560 w 781"/>
                <a:gd name="T13" fmla="*/ 5 h 5"/>
                <a:gd name="T14" fmla="*/ 560 w 781"/>
                <a:gd name="T15" fmla="*/ 0 h 5"/>
                <a:gd name="T16" fmla="*/ 669 w 781"/>
                <a:gd name="T17" fmla="*/ 0 h 5"/>
                <a:gd name="T18" fmla="*/ 669 w 781"/>
                <a:gd name="T19" fmla="*/ 5 h 5"/>
                <a:gd name="T20" fmla="*/ 288 w 781"/>
                <a:gd name="T21" fmla="*/ 5 h 5"/>
                <a:gd name="T22" fmla="*/ 179 w 781"/>
                <a:gd name="T23" fmla="*/ 5 h 5"/>
                <a:gd name="T24" fmla="*/ 179 w 781"/>
                <a:gd name="T25" fmla="*/ 0 h 5"/>
                <a:gd name="T26" fmla="*/ 288 w 781"/>
                <a:gd name="T27" fmla="*/ 0 h 5"/>
                <a:gd name="T28" fmla="*/ 288 w 781"/>
                <a:gd name="T29" fmla="*/ 5 h 5"/>
                <a:gd name="T30" fmla="*/ 52 w 781"/>
                <a:gd name="T31" fmla="*/ 5 h 5"/>
                <a:gd name="T32" fmla="*/ 0 w 781"/>
                <a:gd name="T33" fmla="*/ 5 h 5"/>
                <a:gd name="T34" fmla="*/ 0 w 781"/>
                <a:gd name="T35" fmla="*/ 0 h 5"/>
                <a:gd name="T36" fmla="*/ 52 w 781"/>
                <a:gd name="T37" fmla="*/ 0 h 5"/>
                <a:gd name="T38" fmla="*/ 52 w 781"/>
                <a:gd name="T39" fmla="*/ 0 h 5"/>
                <a:gd name="T40" fmla="*/ 52 w 781"/>
                <a:gd name="T41" fmla="*/ 3 h 5"/>
                <a:gd name="T42" fmla="*/ 52 w 781"/>
                <a:gd name="T43" fmla="*/ 3 h 5"/>
                <a:gd name="T44" fmla="*/ 52 w 781"/>
                <a:gd name="T45" fmla="*/ 3 h 5"/>
                <a:gd name="T46" fmla="*/ 52 w 781"/>
                <a:gd name="T47" fmla="*/ 3 h 5"/>
                <a:gd name="T48" fmla="*/ 52 w 781"/>
                <a:gd name="T49" fmla="*/ 5 h 5"/>
                <a:gd name="T50" fmla="*/ 52 w 781"/>
                <a:gd name="T51" fmla="*/ 5 h 5"/>
                <a:gd name="T52" fmla="*/ 52 w 781"/>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1" h="5">
                  <a:moveTo>
                    <a:pt x="776" y="5"/>
                  </a:moveTo>
                  <a:lnTo>
                    <a:pt x="698" y="5"/>
                  </a:lnTo>
                  <a:lnTo>
                    <a:pt x="703" y="0"/>
                  </a:lnTo>
                  <a:lnTo>
                    <a:pt x="781" y="0"/>
                  </a:lnTo>
                  <a:lnTo>
                    <a:pt x="776"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2" y="5"/>
                  </a:moveTo>
                  <a:lnTo>
                    <a:pt x="0" y="5"/>
                  </a:lnTo>
                  <a:lnTo>
                    <a:pt x="0" y="0"/>
                  </a:lnTo>
                  <a:lnTo>
                    <a:pt x="52" y="0"/>
                  </a:lnTo>
                  <a:lnTo>
                    <a:pt x="52" y="3"/>
                  </a:lnTo>
                  <a:lnTo>
                    <a:pt x="52" y="5"/>
                  </a:lnTo>
                  <a:close/>
                </a:path>
              </a:pathLst>
            </a:custGeom>
            <a:solidFill>
              <a:srgbClr val="5E9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3" name="Freeform 119"/>
            <p:cNvSpPr>
              <a:spLocks noEditPoints="1"/>
            </p:cNvSpPr>
            <p:nvPr/>
          </p:nvSpPr>
          <p:spPr bwMode="auto">
            <a:xfrm>
              <a:off x="89" y="3487"/>
              <a:ext cx="783" cy="7"/>
            </a:xfrm>
            <a:custGeom>
              <a:avLst/>
              <a:gdLst>
                <a:gd name="T0" fmla="*/ 778 w 783"/>
                <a:gd name="T1" fmla="*/ 151 h 5"/>
                <a:gd name="T2" fmla="*/ 700 w 783"/>
                <a:gd name="T3" fmla="*/ 151 h 5"/>
                <a:gd name="T4" fmla="*/ 706 w 783"/>
                <a:gd name="T5" fmla="*/ 0 h 5"/>
                <a:gd name="T6" fmla="*/ 783 w 783"/>
                <a:gd name="T7" fmla="*/ 0 h 5"/>
                <a:gd name="T8" fmla="*/ 778 w 783"/>
                <a:gd name="T9" fmla="*/ 151 h 5"/>
                <a:gd name="T10" fmla="*/ 669 w 783"/>
                <a:gd name="T11" fmla="*/ 151 h 5"/>
                <a:gd name="T12" fmla="*/ 560 w 783"/>
                <a:gd name="T13" fmla="*/ 151 h 5"/>
                <a:gd name="T14" fmla="*/ 560 w 783"/>
                <a:gd name="T15" fmla="*/ 0 h 5"/>
                <a:gd name="T16" fmla="*/ 669 w 783"/>
                <a:gd name="T17" fmla="*/ 0 h 5"/>
                <a:gd name="T18" fmla="*/ 669 w 783"/>
                <a:gd name="T19" fmla="*/ 151 h 5"/>
                <a:gd name="T20" fmla="*/ 288 w 783"/>
                <a:gd name="T21" fmla="*/ 151 h 5"/>
                <a:gd name="T22" fmla="*/ 179 w 783"/>
                <a:gd name="T23" fmla="*/ 151 h 5"/>
                <a:gd name="T24" fmla="*/ 179 w 783"/>
                <a:gd name="T25" fmla="*/ 0 h 5"/>
                <a:gd name="T26" fmla="*/ 288 w 783"/>
                <a:gd name="T27" fmla="*/ 0 h 5"/>
                <a:gd name="T28" fmla="*/ 288 w 783"/>
                <a:gd name="T29" fmla="*/ 151 h 5"/>
                <a:gd name="T30" fmla="*/ 52 w 783"/>
                <a:gd name="T31" fmla="*/ 151 h 5"/>
                <a:gd name="T32" fmla="*/ 0 w 783"/>
                <a:gd name="T33" fmla="*/ 151 h 5"/>
                <a:gd name="T34" fmla="*/ 0 w 783"/>
                <a:gd name="T35" fmla="*/ 0 h 5"/>
                <a:gd name="T36" fmla="*/ 55 w 783"/>
                <a:gd name="T37" fmla="*/ 0 h 5"/>
                <a:gd name="T38" fmla="*/ 52 w 783"/>
                <a:gd name="T39" fmla="*/ 0 h 5"/>
                <a:gd name="T40" fmla="*/ 52 w 783"/>
                <a:gd name="T41" fmla="*/ 57 h 5"/>
                <a:gd name="T42" fmla="*/ 52 w 783"/>
                <a:gd name="T43" fmla="*/ 57 h 5"/>
                <a:gd name="T44" fmla="*/ 52 w 783"/>
                <a:gd name="T45" fmla="*/ 57 h 5"/>
                <a:gd name="T46" fmla="*/ 52 w 783"/>
                <a:gd name="T47" fmla="*/ 57 h 5"/>
                <a:gd name="T48" fmla="*/ 52 w 783"/>
                <a:gd name="T49" fmla="*/ 151 h 5"/>
                <a:gd name="T50" fmla="*/ 52 w 783"/>
                <a:gd name="T51" fmla="*/ 151 h 5"/>
                <a:gd name="T52" fmla="*/ 52 w 783"/>
                <a:gd name="T53" fmla="*/ 151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3" h="5">
                  <a:moveTo>
                    <a:pt x="778" y="5"/>
                  </a:moveTo>
                  <a:lnTo>
                    <a:pt x="700" y="5"/>
                  </a:lnTo>
                  <a:lnTo>
                    <a:pt x="706" y="0"/>
                  </a:lnTo>
                  <a:lnTo>
                    <a:pt x="783" y="0"/>
                  </a:lnTo>
                  <a:lnTo>
                    <a:pt x="778"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2" y="5"/>
                  </a:moveTo>
                  <a:lnTo>
                    <a:pt x="0" y="5"/>
                  </a:lnTo>
                  <a:lnTo>
                    <a:pt x="0" y="0"/>
                  </a:lnTo>
                  <a:lnTo>
                    <a:pt x="55" y="0"/>
                  </a:lnTo>
                  <a:lnTo>
                    <a:pt x="52" y="0"/>
                  </a:lnTo>
                  <a:lnTo>
                    <a:pt x="52" y="2"/>
                  </a:lnTo>
                  <a:lnTo>
                    <a:pt x="52" y="5"/>
                  </a:lnTo>
                  <a:close/>
                </a:path>
              </a:pathLst>
            </a:custGeom>
            <a:solidFill>
              <a:srgbClr val="5D93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4" name="Freeform 120"/>
            <p:cNvSpPr>
              <a:spLocks noEditPoints="1"/>
            </p:cNvSpPr>
            <p:nvPr/>
          </p:nvSpPr>
          <p:spPr bwMode="auto">
            <a:xfrm>
              <a:off x="89" y="3485"/>
              <a:ext cx="786" cy="5"/>
            </a:xfrm>
            <a:custGeom>
              <a:avLst/>
              <a:gdLst>
                <a:gd name="T0" fmla="*/ 781 w 786"/>
                <a:gd name="T1" fmla="*/ 5 h 5"/>
                <a:gd name="T2" fmla="*/ 703 w 786"/>
                <a:gd name="T3" fmla="*/ 5 h 5"/>
                <a:gd name="T4" fmla="*/ 708 w 786"/>
                <a:gd name="T5" fmla="*/ 0 h 5"/>
                <a:gd name="T6" fmla="*/ 786 w 786"/>
                <a:gd name="T7" fmla="*/ 0 h 5"/>
                <a:gd name="T8" fmla="*/ 781 w 786"/>
                <a:gd name="T9" fmla="*/ 5 h 5"/>
                <a:gd name="T10" fmla="*/ 669 w 786"/>
                <a:gd name="T11" fmla="*/ 5 h 5"/>
                <a:gd name="T12" fmla="*/ 560 w 786"/>
                <a:gd name="T13" fmla="*/ 5 h 5"/>
                <a:gd name="T14" fmla="*/ 560 w 786"/>
                <a:gd name="T15" fmla="*/ 0 h 5"/>
                <a:gd name="T16" fmla="*/ 669 w 786"/>
                <a:gd name="T17" fmla="*/ 0 h 5"/>
                <a:gd name="T18" fmla="*/ 669 w 786"/>
                <a:gd name="T19" fmla="*/ 5 h 5"/>
                <a:gd name="T20" fmla="*/ 288 w 786"/>
                <a:gd name="T21" fmla="*/ 5 h 5"/>
                <a:gd name="T22" fmla="*/ 179 w 786"/>
                <a:gd name="T23" fmla="*/ 5 h 5"/>
                <a:gd name="T24" fmla="*/ 179 w 786"/>
                <a:gd name="T25" fmla="*/ 0 h 5"/>
                <a:gd name="T26" fmla="*/ 288 w 786"/>
                <a:gd name="T27" fmla="*/ 0 h 5"/>
                <a:gd name="T28" fmla="*/ 288 w 786"/>
                <a:gd name="T29" fmla="*/ 5 h 5"/>
                <a:gd name="T30" fmla="*/ 52 w 786"/>
                <a:gd name="T31" fmla="*/ 5 h 5"/>
                <a:gd name="T32" fmla="*/ 0 w 786"/>
                <a:gd name="T33" fmla="*/ 5 h 5"/>
                <a:gd name="T34" fmla="*/ 0 w 786"/>
                <a:gd name="T35" fmla="*/ 0 h 5"/>
                <a:gd name="T36" fmla="*/ 55 w 786"/>
                <a:gd name="T37" fmla="*/ 0 h 5"/>
                <a:gd name="T38" fmla="*/ 55 w 786"/>
                <a:gd name="T39" fmla="*/ 0 h 5"/>
                <a:gd name="T40" fmla="*/ 55 w 786"/>
                <a:gd name="T41" fmla="*/ 3 h 5"/>
                <a:gd name="T42" fmla="*/ 55 w 786"/>
                <a:gd name="T43" fmla="*/ 3 h 5"/>
                <a:gd name="T44" fmla="*/ 55 w 786"/>
                <a:gd name="T45" fmla="*/ 3 h 5"/>
                <a:gd name="T46" fmla="*/ 52 w 786"/>
                <a:gd name="T47" fmla="*/ 3 h 5"/>
                <a:gd name="T48" fmla="*/ 52 w 786"/>
                <a:gd name="T49" fmla="*/ 5 h 5"/>
                <a:gd name="T50" fmla="*/ 52 w 786"/>
                <a:gd name="T51" fmla="*/ 5 h 5"/>
                <a:gd name="T52" fmla="*/ 52 w 786"/>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6" h="5">
                  <a:moveTo>
                    <a:pt x="781" y="5"/>
                  </a:moveTo>
                  <a:lnTo>
                    <a:pt x="703" y="5"/>
                  </a:lnTo>
                  <a:lnTo>
                    <a:pt x="708" y="0"/>
                  </a:lnTo>
                  <a:lnTo>
                    <a:pt x="786" y="0"/>
                  </a:lnTo>
                  <a:lnTo>
                    <a:pt x="781"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2" y="5"/>
                  </a:moveTo>
                  <a:lnTo>
                    <a:pt x="0" y="5"/>
                  </a:lnTo>
                  <a:lnTo>
                    <a:pt x="0" y="0"/>
                  </a:lnTo>
                  <a:lnTo>
                    <a:pt x="55" y="0"/>
                  </a:lnTo>
                  <a:lnTo>
                    <a:pt x="55" y="3"/>
                  </a:lnTo>
                  <a:lnTo>
                    <a:pt x="52" y="3"/>
                  </a:lnTo>
                  <a:lnTo>
                    <a:pt x="52" y="5"/>
                  </a:lnTo>
                  <a:close/>
                </a:path>
              </a:pathLst>
            </a:custGeom>
            <a:solidFill>
              <a:srgbClr val="5D93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5" name="Freeform 121"/>
            <p:cNvSpPr>
              <a:spLocks noEditPoints="1"/>
            </p:cNvSpPr>
            <p:nvPr/>
          </p:nvSpPr>
          <p:spPr bwMode="auto">
            <a:xfrm>
              <a:off x="89" y="3482"/>
              <a:ext cx="786" cy="5"/>
            </a:xfrm>
            <a:custGeom>
              <a:avLst/>
              <a:gdLst>
                <a:gd name="T0" fmla="*/ 783 w 786"/>
                <a:gd name="T1" fmla="*/ 3 h 6"/>
                <a:gd name="T2" fmla="*/ 706 w 786"/>
                <a:gd name="T3" fmla="*/ 3 h 6"/>
                <a:gd name="T4" fmla="*/ 711 w 786"/>
                <a:gd name="T5" fmla="*/ 0 h 6"/>
                <a:gd name="T6" fmla="*/ 786 w 786"/>
                <a:gd name="T7" fmla="*/ 0 h 6"/>
                <a:gd name="T8" fmla="*/ 783 w 786"/>
                <a:gd name="T9" fmla="*/ 3 h 6"/>
                <a:gd name="T10" fmla="*/ 669 w 786"/>
                <a:gd name="T11" fmla="*/ 3 h 6"/>
                <a:gd name="T12" fmla="*/ 560 w 786"/>
                <a:gd name="T13" fmla="*/ 3 h 6"/>
                <a:gd name="T14" fmla="*/ 560 w 786"/>
                <a:gd name="T15" fmla="*/ 0 h 6"/>
                <a:gd name="T16" fmla="*/ 669 w 786"/>
                <a:gd name="T17" fmla="*/ 0 h 6"/>
                <a:gd name="T18" fmla="*/ 669 w 786"/>
                <a:gd name="T19" fmla="*/ 3 h 6"/>
                <a:gd name="T20" fmla="*/ 288 w 786"/>
                <a:gd name="T21" fmla="*/ 3 h 6"/>
                <a:gd name="T22" fmla="*/ 179 w 786"/>
                <a:gd name="T23" fmla="*/ 3 h 6"/>
                <a:gd name="T24" fmla="*/ 179 w 786"/>
                <a:gd name="T25" fmla="*/ 0 h 6"/>
                <a:gd name="T26" fmla="*/ 288 w 786"/>
                <a:gd name="T27" fmla="*/ 0 h 6"/>
                <a:gd name="T28" fmla="*/ 288 w 786"/>
                <a:gd name="T29" fmla="*/ 3 h 6"/>
                <a:gd name="T30" fmla="*/ 55 w 786"/>
                <a:gd name="T31" fmla="*/ 3 h 6"/>
                <a:gd name="T32" fmla="*/ 0 w 786"/>
                <a:gd name="T33" fmla="*/ 3 h 6"/>
                <a:gd name="T34" fmla="*/ 0 w 786"/>
                <a:gd name="T35" fmla="*/ 0 h 6"/>
                <a:gd name="T36" fmla="*/ 55 w 786"/>
                <a:gd name="T37" fmla="*/ 0 h 6"/>
                <a:gd name="T38" fmla="*/ 55 w 786"/>
                <a:gd name="T39" fmla="*/ 0 h 6"/>
                <a:gd name="T40" fmla="*/ 55 w 786"/>
                <a:gd name="T41" fmla="*/ 3 h 6"/>
                <a:gd name="T42" fmla="*/ 55 w 786"/>
                <a:gd name="T43" fmla="*/ 3 h 6"/>
                <a:gd name="T44" fmla="*/ 55 w 786"/>
                <a:gd name="T45" fmla="*/ 3 h 6"/>
                <a:gd name="T46" fmla="*/ 55 w 786"/>
                <a:gd name="T47" fmla="*/ 3 h 6"/>
                <a:gd name="T48" fmla="*/ 55 w 786"/>
                <a:gd name="T49" fmla="*/ 3 h 6"/>
                <a:gd name="T50" fmla="*/ 55 w 786"/>
                <a:gd name="T51" fmla="*/ 3 h 6"/>
                <a:gd name="T52" fmla="*/ 55 w 786"/>
                <a:gd name="T53" fmla="*/ 3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6" h="6">
                  <a:moveTo>
                    <a:pt x="783" y="6"/>
                  </a:moveTo>
                  <a:lnTo>
                    <a:pt x="706" y="6"/>
                  </a:lnTo>
                  <a:lnTo>
                    <a:pt x="711" y="0"/>
                  </a:lnTo>
                  <a:lnTo>
                    <a:pt x="786" y="0"/>
                  </a:lnTo>
                  <a:lnTo>
                    <a:pt x="783"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55" y="6"/>
                  </a:moveTo>
                  <a:lnTo>
                    <a:pt x="0" y="6"/>
                  </a:lnTo>
                  <a:lnTo>
                    <a:pt x="0" y="0"/>
                  </a:lnTo>
                  <a:lnTo>
                    <a:pt x="55" y="0"/>
                  </a:lnTo>
                  <a:lnTo>
                    <a:pt x="55" y="3"/>
                  </a:lnTo>
                  <a:lnTo>
                    <a:pt x="55" y="6"/>
                  </a:lnTo>
                  <a:close/>
                </a:path>
              </a:pathLst>
            </a:custGeom>
            <a:solidFill>
              <a:srgbClr val="5E9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6" name="Freeform 122"/>
            <p:cNvSpPr>
              <a:spLocks noEditPoints="1"/>
            </p:cNvSpPr>
            <p:nvPr/>
          </p:nvSpPr>
          <p:spPr bwMode="auto">
            <a:xfrm>
              <a:off x="89" y="3480"/>
              <a:ext cx="788" cy="5"/>
            </a:xfrm>
            <a:custGeom>
              <a:avLst/>
              <a:gdLst>
                <a:gd name="T0" fmla="*/ 776 w 789"/>
                <a:gd name="T1" fmla="*/ 5 h 5"/>
                <a:gd name="T2" fmla="*/ 698 w 789"/>
                <a:gd name="T3" fmla="*/ 5 h 5"/>
                <a:gd name="T4" fmla="*/ 703 w 789"/>
                <a:gd name="T5" fmla="*/ 0 h 5"/>
                <a:gd name="T6" fmla="*/ 779 w 789"/>
                <a:gd name="T7" fmla="*/ 0 h 5"/>
                <a:gd name="T8" fmla="*/ 776 w 789"/>
                <a:gd name="T9" fmla="*/ 5 h 5"/>
                <a:gd name="T10" fmla="*/ 659 w 789"/>
                <a:gd name="T11" fmla="*/ 5 h 5"/>
                <a:gd name="T12" fmla="*/ 550 w 789"/>
                <a:gd name="T13" fmla="*/ 5 h 5"/>
                <a:gd name="T14" fmla="*/ 550 w 789"/>
                <a:gd name="T15" fmla="*/ 0 h 5"/>
                <a:gd name="T16" fmla="*/ 659 w 789"/>
                <a:gd name="T17" fmla="*/ 0 h 5"/>
                <a:gd name="T18" fmla="*/ 659 w 789"/>
                <a:gd name="T19" fmla="*/ 5 h 5"/>
                <a:gd name="T20" fmla="*/ 288 w 789"/>
                <a:gd name="T21" fmla="*/ 5 h 5"/>
                <a:gd name="T22" fmla="*/ 179 w 789"/>
                <a:gd name="T23" fmla="*/ 5 h 5"/>
                <a:gd name="T24" fmla="*/ 179 w 789"/>
                <a:gd name="T25" fmla="*/ 0 h 5"/>
                <a:gd name="T26" fmla="*/ 288 w 789"/>
                <a:gd name="T27" fmla="*/ 0 h 5"/>
                <a:gd name="T28" fmla="*/ 288 w 789"/>
                <a:gd name="T29" fmla="*/ 5 h 5"/>
                <a:gd name="T30" fmla="*/ 55 w 789"/>
                <a:gd name="T31" fmla="*/ 5 h 5"/>
                <a:gd name="T32" fmla="*/ 0 w 789"/>
                <a:gd name="T33" fmla="*/ 5 h 5"/>
                <a:gd name="T34" fmla="*/ 0 w 789"/>
                <a:gd name="T35" fmla="*/ 0 h 5"/>
                <a:gd name="T36" fmla="*/ 57 w 789"/>
                <a:gd name="T37" fmla="*/ 0 h 5"/>
                <a:gd name="T38" fmla="*/ 55 w 789"/>
                <a:gd name="T39" fmla="*/ 0 h 5"/>
                <a:gd name="T40" fmla="*/ 55 w 789"/>
                <a:gd name="T41" fmla="*/ 2 h 5"/>
                <a:gd name="T42" fmla="*/ 55 w 789"/>
                <a:gd name="T43" fmla="*/ 2 h 5"/>
                <a:gd name="T44" fmla="*/ 55 w 789"/>
                <a:gd name="T45" fmla="*/ 2 h 5"/>
                <a:gd name="T46" fmla="*/ 55 w 789"/>
                <a:gd name="T47" fmla="*/ 2 h 5"/>
                <a:gd name="T48" fmla="*/ 55 w 789"/>
                <a:gd name="T49" fmla="*/ 5 h 5"/>
                <a:gd name="T50" fmla="*/ 55 w 789"/>
                <a:gd name="T51" fmla="*/ 5 h 5"/>
                <a:gd name="T52" fmla="*/ 55 w 789"/>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9" h="5">
                  <a:moveTo>
                    <a:pt x="786" y="5"/>
                  </a:moveTo>
                  <a:lnTo>
                    <a:pt x="708" y="5"/>
                  </a:lnTo>
                  <a:lnTo>
                    <a:pt x="713" y="0"/>
                  </a:lnTo>
                  <a:lnTo>
                    <a:pt x="789" y="0"/>
                  </a:lnTo>
                  <a:lnTo>
                    <a:pt x="786"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5" y="5"/>
                  </a:moveTo>
                  <a:lnTo>
                    <a:pt x="0" y="5"/>
                  </a:lnTo>
                  <a:lnTo>
                    <a:pt x="0" y="0"/>
                  </a:lnTo>
                  <a:lnTo>
                    <a:pt x="57" y="0"/>
                  </a:lnTo>
                  <a:lnTo>
                    <a:pt x="55" y="0"/>
                  </a:lnTo>
                  <a:lnTo>
                    <a:pt x="55" y="2"/>
                  </a:lnTo>
                  <a:lnTo>
                    <a:pt x="55" y="5"/>
                  </a:lnTo>
                  <a:close/>
                </a:path>
              </a:pathLst>
            </a:custGeom>
            <a:solidFill>
              <a:srgbClr val="5E9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7" name="Freeform 123"/>
            <p:cNvSpPr>
              <a:spLocks noEditPoints="1"/>
            </p:cNvSpPr>
            <p:nvPr/>
          </p:nvSpPr>
          <p:spPr bwMode="auto">
            <a:xfrm>
              <a:off x="89" y="3478"/>
              <a:ext cx="790" cy="5"/>
            </a:xfrm>
            <a:custGeom>
              <a:avLst/>
              <a:gdLst>
                <a:gd name="T0" fmla="*/ 776 w 791"/>
                <a:gd name="T1" fmla="*/ 5 h 5"/>
                <a:gd name="T2" fmla="*/ 701 w 791"/>
                <a:gd name="T3" fmla="*/ 5 h 5"/>
                <a:gd name="T4" fmla="*/ 703 w 791"/>
                <a:gd name="T5" fmla="*/ 0 h 5"/>
                <a:gd name="T6" fmla="*/ 781 w 791"/>
                <a:gd name="T7" fmla="*/ 0 h 5"/>
                <a:gd name="T8" fmla="*/ 776 w 791"/>
                <a:gd name="T9" fmla="*/ 5 h 5"/>
                <a:gd name="T10" fmla="*/ 659 w 791"/>
                <a:gd name="T11" fmla="*/ 5 h 5"/>
                <a:gd name="T12" fmla="*/ 550 w 791"/>
                <a:gd name="T13" fmla="*/ 5 h 5"/>
                <a:gd name="T14" fmla="*/ 550 w 791"/>
                <a:gd name="T15" fmla="*/ 0 h 5"/>
                <a:gd name="T16" fmla="*/ 659 w 791"/>
                <a:gd name="T17" fmla="*/ 0 h 5"/>
                <a:gd name="T18" fmla="*/ 659 w 791"/>
                <a:gd name="T19" fmla="*/ 5 h 5"/>
                <a:gd name="T20" fmla="*/ 288 w 791"/>
                <a:gd name="T21" fmla="*/ 5 h 5"/>
                <a:gd name="T22" fmla="*/ 179 w 791"/>
                <a:gd name="T23" fmla="*/ 5 h 5"/>
                <a:gd name="T24" fmla="*/ 179 w 791"/>
                <a:gd name="T25" fmla="*/ 0 h 5"/>
                <a:gd name="T26" fmla="*/ 288 w 791"/>
                <a:gd name="T27" fmla="*/ 0 h 5"/>
                <a:gd name="T28" fmla="*/ 288 w 791"/>
                <a:gd name="T29" fmla="*/ 5 h 5"/>
                <a:gd name="T30" fmla="*/ 55 w 791"/>
                <a:gd name="T31" fmla="*/ 5 h 5"/>
                <a:gd name="T32" fmla="*/ 0 w 791"/>
                <a:gd name="T33" fmla="*/ 5 h 5"/>
                <a:gd name="T34" fmla="*/ 0 w 791"/>
                <a:gd name="T35" fmla="*/ 0 h 5"/>
                <a:gd name="T36" fmla="*/ 57 w 791"/>
                <a:gd name="T37" fmla="*/ 0 h 5"/>
                <a:gd name="T38" fmla="*/ 57 w 791"/>
                <a:gd name="T39" fmla="*/ 0 h 5"/>
                <a:gd name="T40" fmla="*/ 57 w 791"/>
                <a:gd name="T41" fmla="*/ 3 h 5"/>
                <a:gd name="T42" fmla="*/ 57 w 791"/>
                <a:gd name="T43" fmla="*/ 3 h 5"/>
                <a:gd name="T44" fmla="*/ 57 w 791"/>
                <a:gd name="T45" fmla="*/ 3 h 5"/>
                <a:gd name="T46" fmla="*/ 55 w 791"/>
                <a:gd name="T47" fmla="*/ 3 h 5"/>
                <a:gd name="T48" fmla="*/ 55 w 791"/>
                <a:gd name="T49" fmla="*/ 5 h 5"/>
                <a:gd name="T50" fmla="*/ 55 w 791"/>
                <a:gd name="T51" fmla="*/ 5 h 5"/>
                <a:gd name="T52" fmla="*/ 55 w 791"/>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1" h="5">
                  <a:moveTo>
                    <a:pt x="786" y="5"/>
                  </a:moveTo>
                  <a:lnTo>
                    <a:pt x="711" y="5"/>
                  </a:lnTo>
                  <a:lnTo>
                    <a:pt x="713" y="0"/>
                  </a:lnTo>
                  <a:lnTo>
                    <a:pt x="791" y="0"/>
                  </a:lnTo>
                  <a:lnTo>
                    <a:pt x="786"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5" y="5"/>
                  </a:moveTo>
                  <a:lnTo>
                    <a:pt x="0" y="5"/>
                  </a:lnTo>
                  <a:lnTo>
                    <a:pt x="0" y="0"/>
                  </a:lnTo>
                  <a:lnTo>
                    <a:pt x="57" y="0"/>
                  </a:lnTo>
                  <a:lnTo>
                    <a:pt x="57" y="3"/>
                  </a:lnTo>
                  <a:lnTo>
                    <a:pt x="55" y="3"/>
                  </a:lnTo>
                  <a:lnTo>
                    <a:pt x="55" y="5"/>
                  </a:lnTo>
                  <a:close/>
                </a:path>
              </a:pathLst>
            </a:custGeom>
            <a:solidFill>
              <a:srgbClr val="6097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8" name="Freeform 124"/>
            <p:cNvSpPr>
              <a:spLocks noEditPoints="1"/>
            </p:cNvSpPr>
            <p:nvPr/>
          </p:nvSpPr>
          <p:spPr bwMode="auto">
            <a:xfrm>
              <a:off x="89" y="3473"/>
              <a:ext cx="793" cy="7"/>
            </a:xfrm>
            <a:custGeom>
              <a:avLst/>
              <a:gdLst>
                <a:gd name="T0" fmla="*/ 779 w 794"/>
                <a:gd name="T1" fmla="*/ 29 h 6"/>
                <a:gd name="T2" fmla="*/ 703 w 794"/>
                <a:gd name="T3" fmla="*/ 29 h 6"/>
                <a:gd name="T4" fmla="*/ 706 w 794"/>
                <a:gd name="T5" fmla="*/ 0 h 6"/>
                <a:gd name="T6" fmla="*/ 784 w 794"/>
                <a:gd name="T7" fmla="*/ 0 h 6"/>
                <a:gd name="T8" fmla="*/ 779 w 794"/>
                <a:gd name="T9" fmla="*/ 29 h 6"/>
                <a:gd name="T10" fmla="*/ 659 w 794"/>
                <a:gd name="T11" fmla="*/ 29 h 6"/>
                <a:gd name="T12" fmla="*/ 550 w 794"/>
                <a:gd name="T13" fmla="*/ 29 h 6"/>
                <a:gd name="T14" fmla="*/ 550 w 794"/>
                <a:gd name="T15" fmla="*/ 0 h 6"/>
                <a:gd name="T16" fmla="*/ 659 w 794"/>
                <a:gd name="T17" fmla="*/ 0 h 6"/>
                <a:gd name="T18" fmla="*/ 659 w 794"/>
                <a:gd name="T19" fmla="*/ 29 h 6"/>
                <a:gd name="T20" fmla="*/ 288 w 794"/>
                <a:gd name="T21" fmla="*/ 29 h 6"/>
                <a:gd name="T22" fmla="*/ 179 w 794"/>
                <a:gd name="T23" fmla="*/ 29 h 6"/>
                <a:gd name="T24" fmla="*/ 179 w 794"/>
                <a:gd name="T25" fmla="*/ 0 h 6"/>
                <a:gd name="T26" fmla="*/ 288 w 794"/>
                <a:gd name="T27" fmla="*/ 0 h 6"/>
                <a:gd name="T28" fmla="*/ 288 w 794"/>
                <a:gd name="T29" fmla="*/ 29 h 6"/>
                <a:gd name="T30" fmla="*/ 57 w 794"/>
                <a:gd name="T31" fmla="*/ 29 h 6"/>
                <a:gd name="T32" fmla="*/ 0 w 794"/>
                <a:gd name="T33" fmla="*/ 29 h 6"/>
                <a:gd name="T34" fmla="*/ 0 w 794"/>
                <a:gd name="T35" fmla="*/ 0 h 6"/>
                <a:gd name="T36" fmla="*/ 57 w 794"/>
                <a:gd name="T37" fmla="*/ 0 h 6"/>
                <a:gd name="T38" fmla="*/ 57 w 794"/>
                <a:gd name="T39" fmla="*/ 0 h 6"/>
                <a:gd name="T40" fmla="*/ 57 w 794"/>
                <a:gd name="T41" fmla="*/ 18 h 6"/>
                <a:gd name="T42" fmla="*/ 57 w 794"/>
                <a:gd name="T43" fmla="*/ 18 h 6"/>
                <a:gd name="T44" fmla="*/ 57 w 794"/>
                <a:gd name="T45" fmla="*/ 18 h 6"/>
                <a:gd name="T46" fmla="*/ 57 w 794"/>
                <a:gd name="T47" fmla="*/ 18 h 6"/>
                <a:gd name="T48" fmla="*/ 57 w 794"/>
                <a:gd name="T49" fmla="*/ 29 h 6"/>
                <a:gd name="T50" fmla="*/ 57 w 794"/>
                <a:gd name="T51" fmla="*/ 29 h 6"/>
                <a:gd name="T52" fmla="*/ 57 w 794"/>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4" h="6">
                  <a:moveTo>
                    <a:pt x="789" y="6"/>
                  </a:moveTo>
                  <a:lnTo>
                    <a:pt x="713" y="6"/>
                  </a:lnTo>
                  <a:lnTo>
                    <a:pt x="716" y="0"/>
                  </a:lnTo>
                  <a:lnTo>
                    <a:pt x="794" y="0"/>
                  </a:lnTo>
                  <a:lnTo>
                    <a:pt x="789"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57" y="6"/>
                  </a:moveTo>
                  <a:lnTo>
                    <a:pt x="0" y="6"/>
                  </a:lnTo>
                  <a:lnTo>
                    <a:pt x="0" y="0"/>
                  </a:lnTo>
                  <a:lnTo>
                    <a:pt x="57" y="0"/>
                  </a:lnTo>
                  <a:lnTo>
                    <a:pt x="57" y="3"/>
                  </a:lnTo>
                  <a:lnTo>
                    <a:pt x="57" y="6"/>
                  </a:lnTo>
                  <a:close/>
                </a:path>
              </a:pathLst>
            </a:custGeom>
            <a:solidFill>
              <a:srgbClr val="6097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49" name="Freeform 125"/>
            <p:cNvSpPr>
              <a:spLocks noEditPoints="1"/>
            </p:cNvSpPr>
            <p:nvPr/>
          </p:nvSpPr>
          <p:spPr bwMode="auto">
            <a:xfrm>
              <a:off x="89" y="3473"/>
              <a:ext cx="795" cy="5"/>
            </a:xfrm>
            <a:custGeom>
              <a:avLst/>
              <a:gdLst>
                <a:gd name="T0" fmla="*/ 781 w 796"/>
                <a:gd name="T1" fmla="*/ 5 h 5"/>
                <a:gd name="T2" fmla="*/ 703 w 796"/>
                <a:gd name="T3" fmla="*/ 5 h 5"/>
                <a:gd name="T4" fmla="*/ 709 w 796"/>
                <a:gd name="T5" fmla="*/ 0 h 5"/>
                <a:gd name="T6" fmla="*/ 786 w 796"/>
                <a:gd name="T7" fmla="*/ 0 h 5"/>
                <a:gd name="T8" fmla="*/ 781 w 796"/>
                <a:gd name="T9" fmla="*/ 5 h 5"/>
                <a:gd name="T10" fmla="*/ 659 w 796"/>
                <a:gd name="T11" fmla="*/ 5 h 5"/>
                <a:gd name="T12" fmla="*/ 550 w 796"/>
                <a:gd name="T13" fmla="*/ 5 h 5"/>
                <a:gd name="T14" fmla="*/ 550 w 796"/>
                <a:gd name="T15" fmla="*/ 0 h 5"/>
                <a:gd name="T16" fmla="*/ 659 w 796"/>
                <a:gd name="T17" fmla="*/ 0 h 5"/>
                <a:gd name="T18" fmla="*/ 659 w 796"/>
                <a:gd name="T19" fmla="*/ 5 h 5"/>
                <a:gd name="T20" fmla="*/ 288 w 796"/>
                <a:gd name="T21" fmla="*/ 5 h 5"/>
                <a:gd name="T22" fmla="*/ 179 w 796"/>
                <a:gd name="T23" fmla="*/ 5 h 5"/>
                <a:gd name="T24" fmla="*/ 179 w 796"/>
                <a:gd name="T25" fmla="*/ 0 h 5"/>
                <a:gd name="T26" fmla="*/ 288 w 796"/>
                <a:gd name="T27" fmla="*/ 0 h 5"/>
                <a:gd name="T28" fmla="*/ 288 w 796"/>
                <a:gd name="T29" fmla="*/ 5 h 5"/>
                <a:gd name="T30" fmla="*/ 57 w 796"/>
                <a:gd name="T31" fmla="*/ 5 h 5"/>
                <a:gd name="T32" fmla="*/ 0 w 796"/>
                <a:gd name="T33" fmla="*/ 5 h 5"/>
                <a:gd name="T34" fmla="*/ 0 w 796"/>
                <a:gd name="T35" fmla="*/ 0 h 5"/>
                <a:gd name="T36" fmla="*/ 60 w 796"/>
                <a:gd name="T37" fmla="*/ 0 h 5"/>
                <a:gd name="T38" fmla="*/ 60 w 796"/>
                <a:gd name="T39" fmla="*/ 0 h 5"/>
                <a:gd name="T40" fmla="*/ 60 w 796"/>
                <a:gd name="T41" fmla="*/ 2 h 5"/>
                <a:gd name="T42" fmla="*/ 57 w 796"/>
                <a:gd name="T43" fmla="*/ 2 h 5"/>
                <a:gd name="T44" fmla="*/ 57 w 796"/>
                <a:gd name="T45" fmla="*/ 2 h 5"/>
                <a:gd name="T46" fmla="*/ 57 w 796"/>
                <a:gd name="T47" fmla="*/ 2 h 5"/>
                <a:gd name="T48" fmla="*/ 57 w 796"/>
                <a:gd name="T49" fmla="*/ 5 h 5"/>
                <a:gd name="T50" fmla="*/ 57 w 796"/>
                <a:gd name="T51" fmla="*/ 5 h 5"/>
                <a:gd name="T52" fmla="*/ 57 w 796"/>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6" h="5">
                  <a:moveTo>
                    <a:pt x="791" y="5"/>
                  </a:moveTo>
                  <a:lnTo>
                    <a:pt x="713" y="5"/>
                  </a:lnTo>
                  <a:lnTo>
                    <a:pt x="719" y="0"/>
                  </a:lnTo>
                  <a:lnTo>
                    <a:pt x="796" y="0"/>
                  </a:lnTo>
                  <a:lnTo>
                    <a:pt x="791"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7" y="5"/>
                  </a:moveTo>
                  <a:lnTo>
                    <a:pt x="0" y="5"/>
                  </a:lnTo>
                  <a:lnTo>
                    <a:pt x="0" y="0"/>
                  </a:lnTo>
                  <a:lnTo>
                    <a:pt x="60" y="0"/>
                  </a:lnTo>
                  <a:lnTo>
                    <a:pt x="60" y="2"/>
                  </a:lnTo>
                  <a:lnTo>
                    <a:pt x="57" y="2"/>
                  </a:lnTo>
                  <a:lnTo>
                    <a:pt x="57" y="5"/>
                  </a:lnTo>
                  <a:close/>
                </a:path>
              </a:pathLst>
            </a:custGeom>
            <a:solidFill>
              <a:srgbClr val="619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0" name="Freeform 126"/>
            <p:cNvSpPr>
              <a:spLocks noEditPoints="1"/>
            </p:cNvSpPr>
            <p:nvPr/>
          </p:nvSpPr>
          <p:spPr bwMode="auto">
            <a:xfrm>
              <a:off x="89" y="3468"/>
              <a:ext cx="799" cy="5"/>
            </a:xfrm>
            <a:custGeom>
              <a:avLst/>
              <a:gdLst>
                <a:gd name="T0" fmla="*/ 794 w 799"/>
                <a:gd name="T1" fmla="*/ 5 h 5"/>
                <a:gd name="T2" fmla="*/ 716 w 799"/>
                <a:gd name="T3" fmla="*/ 5 h 5"/>
                <a:gd name="T4" fmla="*/ 721 w 799"/>
                <a:gd name="T5" fmla="*/ 0 h 5"/>
                <a:gd name="T6" fmla="*/ 799 w 799"/>
                <a:gd name="T7" fmla="*/ 0 h 5"/>
                <a:gd name="T8" fmla="*/ 794 w 799"/>
                <a:gd name="T9" fmla="*/ 5 h 5"/>
                <a:gd name="T10" fmla="*/ 669 w 799"/>
                <a:gd name="T11" fmla="*/ 5 h 5"/>
                <a:gd name="T12" fmla="*/ 560 w 799"/>
                <a:gd name="T13" fmla="*/ 5 h 5"/>
                <a:gd name="T14" fmla="*/ 560 w 799"/>
                <a:gd name="T15" fmla="*/ 0 h 5"/>
                <a:gd name="T16" fmla="*/ 669 w 799"/>
                <a:gd name="T17" fmla="*/ 0 h 5"/>
                <a:gd name="T18" fmla="*/ 669 w 799"/>
                <a:gd name="T19" fmla="*/ 5 h 5"/>
                <a:gd name="T20" fmla="*/ 288 w 799"/>
                <a:gd name="T21" fmla="*/ 5 h 5"/>
                <a:gd name="T22" fmla="*/ 179 w 799"/>
                <a:gd name="T23" fmla="*/ 5 h 5"/>
                <a:gd name="T24" fmla="*/ 179 w 799"/>
                <a:gd name="T25" fmla="*/ 0 h 5"/>
                <a:gd name="T26" fmla="*/ 288 w 799"/>
                <a:gd name="T27" fmla="*/ 0 h 5"/>
                <a:gd name="T28" fmla="*/ 288 w 799"/>
                <a:gd name="T29" fmla="*/ 5 h 5"/>
                <a:gd name="T30" fmla="*/ 57 w 799"/>
                <a:gd name="T31" fmla="*/ 5 h 5"/>
                <a:gd name="T32" fmla="*/ 0 w 799"/>
                <a:gd name="T33" fmla="*/ 5 h 5"/>
                <a:gd name="T34" fmla="*/ 0 w 799"/>
                <a:gd name="T35" fmla="*/ 0 h 5"/>
                <a:gd name="T36" fmla="*/ 60 w 799"/>
                <a:gd name="T37" fmla="*/ 0 h 5"/>
                <a:gd name="T38" fmla="*/ 60 w 799"/>
                <a:gd name="T39" fmla="*/ 0 h 5"/>
                <a:gd name="T40" fmla="*/ 60 w 799"/>
                <a:gd name="T41" fmla="*/ 3 h 5"/>
                <a:gd name="T42" fmla="*/ 60 w 799"/>
                <a:gd name="T43" fmla="*/ 3 h 5"/>
                <a:gd name="T44" fmla="*/ 60 w 799"/>
                <a:gd name="T45" fmla="*/ 3 h 5"/>
                <a:gd name="T46" fmla="*/ 60 w 799"/>
                <a:gd name="T47" fmla="*/ 3 h 5"/>
                <a:gd name="T48" fmla="*/ 60 w 799"/>
                <a:gd name="T49" fmla="*/ 5 h 5"/>
                <a:gd name="T50" fmla="*/ 57 w 799"/>
                <a:gd name="T51" fmla="*/ 5 h 5"/>
                <a:gd name="T52" fmla="*/ 57 w 799"/>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9" h="5">
                  <a:moveTo>
                    <a:pt x="794" y="5"/>
                  </a:moveTo>
                  <a:lnTo>
                    <a:pt x="716" y="5"/>
                  </a:lnTo>
                  <a:lnTo>
                    <a:pt x="721" y="0"/>
                  </a:lnTo>
                  <a:lnTo>
                    <a:pt x="799" y="0"/>
                  </a:lnTo>
                  <a:lnTo>
                    <a:pt x="794"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57" y="5"/>
                  </a:moveTo>
                  <a:lnTo>
                    <a:pt x="0" y="5"/>
                  </a:lnTo>
                  <a:lnTo>
                    <a:pt x="0" y="0"/>
                  </a:lnTo>
                  <a:lnTo>
                    <a:pt x="60" y="0"/>
                  </a:lnTo>
                  <a:lnTo>
                    <a:pt x="60" y="3"/>
                  </a:lnTo>
                  <a:lnTo>
                    <a:pt x="60" y="5"/>
                  </a:lnTo>
                  <a:lnTo>
                    <a:pt x="57" y="5"/>
                  </a:lnTo>
                  <a:close/>
                </a:path>
              </a:pathLst>
            </a:custGeom>
            <a:solidFill>
              <a:srgbClr val="619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1" name="Freeform 127"/>
            <p:cNvSpPr>
              <a:spLocks noEditPoints="1"/>
            </p:cNvSpPr>
            <p:nvPr/>
          </p:nvSpPr>
          <p:spPr bwMode="auto">
            <a:xfrm>
              <a:off x="89" y="3468"/>
              <a:ext cx="799" cy="5"/>
            </a:xfrm>
            <a:custGeom>
              <a:avLst/>
              <a:gdLst>
                <a:gd name="T0" fmla="*/ 796 w 799"/>
                <a:gd name="T1" fmla="*/ 5 h 5"/>
                <a:gd name="T2" fmla="*/ 719 w 799"/>
                <a:gd name="T3" fmla="*/ 5 h 5"/>
                <a:gd name="T4" fmla="*/ 724 w 799"/>
                <a:gd name="T5" fmla="*/ 0 h 5"/>
                <a:gd name="T6" fmla="*/ 799 w 799"/>
                <a:gd name="T7" fmla="*/ 0 h 5"/>
                <a:gd name="T8" fmla="*/ 796 w 799"/>
                <a:gd name="T9" fmla="*/ 5 h 5"/>
                <a:gd name="T10" fmla="*/ 669 w 799"/>
                <a:gd name="T11" fmla="*/ 5 h 5"/>
                <a:gd name="T12" fmla="*/ 560 w 799"/>
                <a:gd name="T13" fmla="*/ 5 h 5"/>
                <a:gd name="T14" fmla="*/ 560 w 799"/>
                <a:gd name="T15" fmla="*/ 0 h 5"/>
                <a:gd name="T16" fmla="*/ 669 w 799"/>
                <a:gd name="T17" fmla="*/ 0 h 5"/>
                <a:gd name="T18" fmla="*/ 669 w 799"/>
                <a:gd name="T19" fmla="*/ 5 h 5"/>
                <a:gd name="T20" fmla="*/ 288 w 799"/>
                <a:gd name="T21" fmla="*/ 5 h 5"/>
                <a:gd name="T22" fmla="*/ 179 w 799"/>
                <a:gd name="T23" fmla="*/ 5 h 5"/>
                <a:gd name="T24" fmla="*/ 179 w 799"/>
                <a:gd name="T25" fmla="*/ 0 h 5"/>
                <a:gd name="T26" fmla="*/ 288 w 799"/>
                <a:gd name="T27" fmla="*/ 0 h 5"/>
                <a:gd name="T28" fmla="*/ 288 w 799"/>
                <a:gd name="T29" fmla="*/ 5 h 5"/>
                <a:gd name="T30" fmla="*/ 60 w 799"/>
                <a:gd name="T31" fmla="*/ 5 h 5"/>
                <a:gd name="T32" fmla="*/ 0 w 799"/>
                <a:gd name="T33" fmla="*/ 5 h 5"/>
                <a:gd name="T34" fmla="*/ 0 w 799"/>
                <a:gd name="T35" fmla="*/ 0 h 5"/>
                <a:gd name="T36" fmla="*/ 62 w 799"/>
                <a:gd name="T37" fmla="*/ 0 h 5"/>
                <a:gd name="T38" fmla="*/ 62 w 799"/>
                <a:gd name="T39" fmla="*/ 0 h 5"/>
                <a:gd name="T40" fmla="*/ 62 w 799"/>
                <a:gd name="T41" fmla="*/ 2 h 5"/>
                <a:gd name="T42" fmla="*/ 60 w 799"/>
                <a:gd name="T43" fmla="*/ 2 h 5"/>
                <a:gd name="T44" fmla="*/ 60 w 799"/>
                <a:gd name="T45" fmla="*/ 2 h 5"/>
                <a:gd name="T46" fmla="*/ 60 w 799"/>
                <a:gd name="T47" fmla="*/ 2 h 5"/>
                <a:gd name="T48" fmla="*/ 60 w 799"/>
                <a:gd name="T49" fmla="*/ 5 h 5"/>
                <a:gd name="T50" fmla="*/ 60 w 799"/>
                <a:gd name="T51" fmla="*/ 5 h 5"/>
                <a:gd name="T52" fmla="*/ 60 w 799"/>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99" h="5">
                  <a:moveTo>
                    <a:pt x="796" y="5"/>
                  </a:moveTo>
                  <a:lnTo>
                    <a:pt x="719" y="5"/>
                  </a:lnTo>
                  <a:lnTo>
                    <a:pt x="724" y="0"/>
                  </a:lnTo>
                  <a:lnTo>
                    <a:pt x="799" y="0"/>
                  </a:lnTo>
                  <a:lnTo>
                    <a:pt x="796"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60" y="5"/>
                  </a:moveTo>
                  <a:lnTo>
                    <a:pt x="0" y="5"/>
                  </a:lnTo>
                  <a:lnTo>
                    <a:pt x="0" y="0"/>
                  </a:lnTo>
                  <a:lnTo>
                    <a:pt x="62" y="0"/>
                  </a:lnTo>
                  <a:lnTo>
                    <a:pt x="62" y="2"/>
                  </a:lnTo>
                  <a:lnTo>
                    <a:pt x="60" y="2"/>
                  </a:lnTo>
                  <a:lnTo>
                    <a:pt x="60" y="5"/>
                  </a:lnTo>
                  <a:close/>
                </a:path>
              </a:pathLst>
            </a:custGeom>
            <a:solidFill>
              <a:srgbClr val="609A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2" name="Freeform 128"/>
            <p:cNvSpPr>
              <a:spLocks noEditPoints="1"/>
            </p:cNvSpPr>
            <p:nvPr/>
          </p:nvSpPr>
          <p:spPr bwMode="auto">
            <a:xfrm>
              <a:off x="89" y="3463"/>
              <a:ext cx="802" cy="5"/>
            </a:xfrm>
            <a:custGeom>
              <a:avLst/>
              <a:gdLst>
                <a:gd name="T0" fmla="*/ 799 w 802"/>
                <a:gd name="T1" fmla="*/ 5 h 5"/>
                <a:gd name="T2" fmla="*/ 721 w 802"/>
                <a:gd name="T3" fmla="*/ 5 h 5"/>
                <a:gd name="T4" fmla="*/ 726 w 802"/>
                <a:gd name="T5" fmla="*/ 0 h 5"/>
                <a:gd name="T6" fmla="*/ 802 w 802"/>
                <a:gd name="T7" fmla="*/ 0 h 5"/>
                <a:gd name="T8" fmla="*/ 799 w 802"/>
                <a:gd name="T9" fmla="*/ 5 h 5"/>
                <a:gd name="T10" fmla="*/ 669 w 802"/>
                <a:gd name="T11" fmla="*/ 5 h 5"/>
                <a:gd name="T12" fmla="*/ 560 w 802"/>
                <a:gd name="T13" fmla="*/ 5 h 5"/>
                <a:gd name="T14" fmla="*/ 560 w 802"/>
                <a:gd name="T15" fmla="*/ 0 h 5"/>
                <a:gd name="T16" fmla="*/ 669 w 802"/>
                <a:gd name="T17" fmla="*/ 0 h 5"/>
                <a:gd name="T18" fmla="*/ 669 w 802"/>
                <a:gd name="T19" fmla="*/ 5 h 5"/>
                <a:gd name="T20" fmla="*/ 288 w 802"/>
                <a:gd name="T21" fmla="*/ 5 h 5"/>
                <a:gd name="T22" fmla="*/ 179 w 802"/>
                <a:gd name="T23" fmla="*/ 5 h 5"/>
                <a:gd name="T24" fmla="*/ 179 w 802"/>
                <a:gd name="T25" fmla="*/ 0 h 5"/>
                <a:gd name="T26" fmla="*/ 288 w 802"/>
                <a:gd name="T27" fmla="*/ 0 h 5"/>
                <a:gd name="T28" fmla="*/ 288 w 802"/>
                <a:gd name="T29" fmla="*/ 5 h 5"/>
                <a:gd name="T30" fmla="*/ 60 w 802"/>
                <a:gd name="T31" fmla="*/ 5 h 5"/>
                <a:gd name="T32" fmla="*/ 0 w 802"/>
                <a:gd name="T33" fmla="*/ 5 h 5"/>
                <a:gd name="T34" fmla="*/ 0 w 802"/>
                <a:gd name="T35" fmla="*/ 0 h 5"/>
                <a:gd name="T36" fmla="*/ 65 w 802"/>
                <a:gd name="T37" fmla="*/ 0 h 5"/>
                <a:gd name="T38" fmla="*/ 65 w 802"/>
                <a:gd name="T39" fmla="*/ 0 h 5"/>
                <a:gd name="T40" fmla="*/ 62 w 802"/>
                <a:gd name="T41" fmla="*/ 3 h 5"/>
                <a:gd name="T42" fmla="*/ 62 w 802"/>
                <a:gd name="T43" fmla="*/ 3 h 5"/>
                <a:gd name="T44" fmla="*/ 62 w 802"/>
                <a:gd name="T45" fmla="*/ 3 h 5"/>
                <a:gd name="T46" fmla="*/ 62 w 802"/>
                <a:gd name="T47" fmla="*/ 3 h 5"/>
                <a:gd name="T48" fmla="*/ 62 w 802"/>
                <a:gd name="T49" fmla="*/ 5 h 5"/>
                <a:gd name="T50" fmla="*/ 60 w 802"/>
                <a:gd name="T51" fmla="*/ 5 h 5"/>
                <a:gd name="T52" fmla="*/ 60 w 802"/>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2" h="5">
                  <a:moveTo>
                    <a:pt x="799" y="5"/>
                  </a:moveTo>
                  <a:lnTo>
                    <a:pt x="721" y="5"/>
                  </a:lnTo>
                  <a:lnTo>
                    <a:pt x="726" y="0"/>
                  </a:lnTo>
                  <a:lnTo>
                    <a:pt x="802" y="0"/>
                  </a:lnTo>
                  <a:lnTo>
                    <a:pt x="799"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60" y="5"/>
                  </a:moveTo>
                  <a:lnTo>
                    <a:pt x="0" y="5"/>
                  </a:lnTo>
                  <a:lnTo>
                    <a:pt x="0" y="0"/>
                  </a:lnTo>
                  <a:lnTo>
                    <a:pt x="65" y="0"/>
                  </a:lnTo>
                  <a:lnTo>
                    <a:pt x="62" y="3"/>
                  </a:lnTo>
                  <a:lnTo>
                    <a:pt x="62" y="5"/>
                  </a:lnTo>
                  <a:lnTo>
                    <a:pt x="60" y="5"/>
                  </a:lnTo>
                  <a:close/>
                </a:path>
              </a:pathLst>
            </a:custGeom>
            <a:solidFill>
              <a:srgbClr val="639B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3" name="Freeform 129"/>
            <p:cNvSpPr>
              <a:spLocks noEditPoints="1"/>
            </p:cNvSpPr>
            <p:nvPr/>
          </p:nvSpPr>
          <p:spPr bwMode="auto">
            <a:xfrm>
              <a:off x="89" y="3461"/>
              <a:ext cx="804" cy="7"/>
            </a:xfrm>
            <a:custGeom>
              <a:avLst/>
              <a:gdLst>
                <a:gd name="T0" fmla="*/ 799 w 804"/>
                <a:gd name="T1" fmla="*/ 29 h 6"/>
                <a:gd name="T2" fmla="*/ 724 w 804"/>
                <a:gd name="T3" fmla="*/ 29 h 6"/>
                <a:gd name="T4" fmla="*/ 729 w 804"/>
                <a:gd name="T5" fmla="*/ 0 h 6"/>
                <a:gd name="T6" fmla="*/ 804 w 804"/>
                <a:gd name="T7" fmla="*/ 0 h 6"/>
                <a:gd name="T8" fmla="*/ 799 w 804"/>
                <a:gd name="T9" fmla="*/ 29 h 6"/>
                <a:gd name="T10" fmla="*/ 669 w 804"/>
                <a:gd name="T11" fmla="*/ 29 h 6"/>
                <a:gd name="T12" fmla="*/ 560 w 804"/>
                <a:gd name="T13" fmla="*/ 29 h 6"/>
                <a:gd name="T14" fmla="*/ 560 w 804"/>
                <a:gd name="T15" fmla="*/ 0 h 6"/>
                <a:gd name="T16" fmla="*/ 669 w 804"/>
                <a:gd name="T17" fmla="*/ 0 h 6"/>
                <a:gd name="T18" fmla="*/ 669 w 804"/>
                <a:gd name="T19" fmla="*/ 29 h 6"/>
                <a:gd name="T20" fmla="*/ 288 w 804"/>
                <a:gd name="T21" fmla="*/ 29 h 6"/>
                <a:gd name="T22" fmla="*/ 179 w 804"/>
                <a:gd name="T23" fmla="*/ 29 h 6"/>
                <a:gd name="T24" fmla="*/ 179 w 804"/>
                <a:gd name="T25" fmla="*/ 0 h 6"/>
                <a:gd name="T26" fmla="*/ 288 w 804"/>
                <a:gd name="T27" fmla="*/ 0 h 6"/>
                <a:gd name="T28" fmla="*/ 288 w 804"/>
                <a:gd name="T29" fmla="*/ 29 h 6"/>
                <a:gd name="T30" fmla="*/ 62 w 804"/>
                <a:gd name="T31" fmla="*/ 29 h 6"/>
                <a:gd name="T32" fmla="*/ 0 w 804"/>
                <a:gd name="T33" fmla="*/ 29 h 6"/>
                <a:gd name="T34" fmla="*/ 0 w 804"/>
                <a:gd name="T35" fmla="*/ 0 h 6"/>
                <a:gd name="T36" fmla="*/ 68 w 804"/>
                <a:gd name="T37" fmla="*/ 0 h 6"/>
                <a:gd name="T38" fmla="*/ 65 w 804"/>
                <a:gd name="T39" fmla="*/ 0 h 6"/>
                <a:gd name="T40" fmla="*/ 65 w 804"/>
                <a:gd name="T41" fmla="*/ 18 h 6"/>
                <a:gd name="T42" fmla="*/ 65 w 804"/>
                <a:gd name="T43" fmla="*/ 18 h 6"/>
                <a:gd name="T44" fmla="*/ 65 w 804"/>
                <a:gd name="T45" fmla="*/ 18 h 6"/>
                <a:gd name="T46" fmla="*/ 65 w 804"/>
                <a:gd name="T47" fmla="*/ 18 h 6"/>
                <a:gd name="T48" fmla="*/ 62 w 804"/>
                <a:gd name="T49" fmla="*/ 29 h 6"/>
                <a:gd name="T50" fmla="*/ 62 w 804"/>
                <a:gd name="T51" fmla="*/ 29 h 6"/>
                <a:gd name="T52" fmla="*/ 62 w 804"/>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4" h="6">
                  <a:moveTo>
                    <a:pt x="799" y="6"/>
                  </a:moveTo>
                  <a:lnTo>
                    <a:pt x="724" y="6"/>
                  </a:lnTo>
                  <a:lnTo>
                    <a:pt x="729" y="0"/>
                  </a:lnTo>
                  <a:lnTo>
                    <a:pt x="804" y="0"/>
                  </a:lnTo>
                  <a:lnTo>
                    <a:pt x="799"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62" y="6"/>
                  </a:moveTo>
                  <a:lnTo>
                    <a:pt x="0" y="6"/>
                  </a:lnTo>
                  <a:lnTo>
                    <a:pt x="0" y="0"/>
                  </a:lnTo>
                  <a:lnTo>
                    <a:pt x="68" y="0"/>
                  </a:lnTo>
                  <a:lnTo>
                    <a:pt x="65" y="0"/>
                  </a:lnTo>
                  <a:lnTo>
                    <a:pt x="65" y="3"/>
                  </a:lnTo>
                  <a:lnTo>
                    <a:pt x="62" y="6"/>
                  </a:lnTo>
                  <a:close/>
                </a:path>
              </a:pathLst>
            </a:custGeom>
            <a:solidFill>
              <a:srgbClr val="639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4" name="Freeform 130"/>
            <p:cNvSpPr>
              <a:spLocks noEditPoints="1"/>
            </p:cNvSpPr>
            <p:nvPr/>
          </p:nvSpPr>
          <p:spPr bwMode="auto">
            <a:xfrm>
              <a:off x="89" y="3459"/>
              <a:ext cx="806" cy="5"/>
            </a:xfrm>
            <a:custGeom>
              <a:avLst/>
              <a:gdLst>
                <a:gd name="T0" fmla="*/ 792 w 807"/>
                <a:gd name="T1" fmla="*/ 5 h 5"/>
                <a:gd name="T2" fmla="*/ 716 w 807"/>
                <a:gd name="T3" fmla="*/ 5 h 5"/>
                <a:gd name="T4" fmla="*/ 722 w 807"/>
                <a:gd name="T5" fmla="*/ 0 h 5"/>
                <a:gd name="T6" fmla="*/ 797 w 807"/>
                <a:gd name="T7" fmla="*/ 0 h 5"/>
                <a:gd name="T8" fmla="*/ 792 w 807"/>
                <a:gd name="T9" fmla="*/ 5 h 5"/>
                <a:gd name="T10" fmla="*/ 659 w 807"/>
                <a:gd name="T11" fmla="*/ 5 h 5"/>
                <a:gd name="T12" fmla="*/ 550 w 807"/>
                <a:gd name="T13" fmla="*/ 5 h 5"/>
                <a:gd name="T14" fmla="*/ 550 w 807"/>
                <a:gd name="T15" fmla="*/ 0 h 5"/>
                <a:gd name="T16" fmla="*/ 659 w 807"/>
                <a:gd name="T17" fmla="*/ 0 h 5"/>
                <a:gd name="T18" fmla="*/ 659 w 807"/>
                <a:gd name="T19" fmla="*/ 5 h 5"/>
                <a:gd name="T20" fmla="*/ 288 w 807"/>
                <a:gd name="T21" fmla="*/ 5 h 5"/>
                <a:gd name="T22" fmla="*/ 179 w 807"/>
                <a:gd name="T23" fmla="*/ 5 h 5"/>
                <a:gd name="T24" fmla="*/ 179 w 807"/>
                <a:gd name="T25" fmla="*/ 0 h 5"/>
                <a:gd name="T26" fmla="*/ 288 w 807"/>
                <a:gd name="T27" fmla="*/ 0 h 5"/>
                <a:gd name="T28" fmla="*/ 288 w 807"/>
                <a:gd name="T29" fmla="*/ 5 h 5"/>
                <a:gd name="T30" fmla="*/ 65 w 807"/>
                <a:gd name="T31" fmla="*/ 5 h 5"/>
                <a:gd name="T32" fmla="*/ 0 w 807"/>
                <a:gd name="T33" fmla="*/ 5 h 5"/>
                <a:gd name="T34" fmla="*/ 0 w 807"/>
                <a:gd name="T35" fmla="*/ 0 h 5"/>
                <a:gd name="T36" fmla="*/ 70 w 807"/>
                <a:gd name="T37" fmla="*/ 0 h 5"/>
                <a:gd name="T38" fmla="*/ 70 w 807"/>
                <a:gd name="T39" fmla="*/ 0 h 5"/>
                <a:gd name="T40" fmla="*/ 68 w 807"/>
                <a:gd name="T41" fmla="*/ 2 h 5"/>
                <a:gd name="T42" fmla="*/ 68 w 807"/>
                <a:gd name="T43" fmla="*/ 2 h 5"/>
                <a:gd name="T44" fmla="*/ 68 w 807"/>
                <a:gd name="T45" fmla="*/ 2 h 5"/>
                <a:gd name="T46" fmla="*/ 68 w 807"/>
                <a:gd name="T47" fmla="*/ 2 h 5"/>
                <a:gd name="T48" fmla="*/ 65 w 807"/>
                <a:gd name="T49" fmla="*/ 5 h 5"/>
                <a:gd name="T50" fmla="*/ 65 w 807"/>
                <a:gd name="T51" fmla="*/ 5 h 5"/>
                <a:gd name="T52" fmla="*/ 65 w 807"/>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7" h="5">
                  <a:moveTo>
                    <a:pt x="802" y="5"/>
                  </a:moveTo>
                  <a:lnTo>
                    <a:pt x="726" y="5"/>
                  </a:lnTo>
                  <a:lnTo>
                    <a:pt x="732" y="0"/>
                  </a:lnTo>
                  <a:lnTo>
                    <a:pt x="807" y="0"/>
                  </a:lnTo>
                  <a:lnTo>
                    <a:pt x="802"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65" y="5"/>
                  </a:moveTo>
                  <a:lnTo>
                    <a:pt x="0" y="5"/>
                  </a:lnTo>
                  <a:lnTo>
                    <a:pt x="0" y="0"/>
                  </a:lnTo>
                  <a:lnTo>
                    <a:pt x="70" y="0"/>
                  </a:lnTo>
                  <a:lnTo>
                    <a:pt x="68" y="2"/>
                  </a:lnTo>
                  <a:lnTo>
                    <a:pt x="65" y="5"/>
                  </a:lnTo>
                  <a:close/>
                </a:path>
              </a:pathLst>
            </a:custGeom>
            <a:solidFill>
              <a:srgbClr val="659D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5" name="Freeform 131"/>
            <p:cNvSpPr>
              <a:spLocks noEditPoints="1"/>
            </p:cNvSpPr>
            <p:nvPr/>
          </p:nvSpPr>
          <p:spPr bwMode="auto">
            <a:xfrm>
              <a:off x="89" y="3456"/>
              <a:ext cx="809" cy="5"/>
            </a:xfrm>
            <a:custGeom>
              <a:avLst/>
              <a:gdLst>
                <a:gd name="T0" fmla="*/ 804 w 809"/>
                <a:gd name="T1" fmla="*/ 5 h 5"/>
                <a:gd name="T2" fmla="*/ 729 w 809"/>
                <a:gd name="T3" fmla="*/ 5 h 5"/>
                <a:gd name="T4" fmla="*/ 734 w 809"/>
                <a:gd name="T5" fmla="*/ 0 h 5"/>
                <a:gd name="T6" fmla="*/ 809 w 809"/>
                <a:gd name="T7" fmla="*/ 0 h 5"/>
                <a:gd name="T8" fmla="*/ 804 w 809"/>
                <a:gd name="T9" fmla="*/ 5 h 5"/>
                <a:gd name="T10" fmla="*/ 669 w 809"/>
                <a:gd name="T11" fmla="*/ 5 h 5"/>
                <a:gd name="T12" fmla="*/ 560 w 809"/>
                <a:gd name="T13" fmla="*/ 5 h 5"/>
                <a:gd name="T14" fmla="*/ 560 w 809"/>
                <a:gd name="T15" fmla="*/ 0 h 5"/>
                <a:gd name="T16" fmla="*/ 669 w 809"/>
                <a:gd name="T17" fmla="*/ 0 h 5"/>
                <a:gd name="T18" fmla="*/ 669 w 809"/>
                <a:gd name="T19" fmla="*/ 5 h 5"/>
                <a:gd name="T20" fmla="*/ 288 w 809"/>
                <a:gd name="T21" fmla="*/ 5 h 5"/>
                <a:gd name="T22" fmla="*/ 179 w 809"/>
                <a:gd name="T23" fmla="*/ 5 h 5"/>
                <a:gd name="T24" fmla="*/ 179 w 809"/>
                <a:gd name="T25" fmla="*/ 0 h 5"/>
                <a:gd name="T26" fmla="*/ 288 w 809"/>
                <a:gd name="T27" fmla="*/ 0 h 5"/>
                <a:gd name="T28" fmla="*/ 288 w 809"/>
                <a:gd name="T29" fmla="*/ 5 h 5"/>
                <a:gd name="T30" fmla="*/ 68 w 809"/>
                <a:gd name="T31" fmla="*/ 5 h 5"/>
                <a:gd name="T32" fmla="*/ 0 w 809"/>
                <a:gd name="T33" fmla="*/ 5 h 5"/>
                <a:gd name="T34" fmla="*/ 0 w 809"/>
                <a:gd name="T35" fmla="*/ 0 h 5"/>
                <a:gd name="T36" fmla="*/ 75 w 809"/>
                <a:gd name="T37" fmla="*/ 0 h 5"/>
                <a:gd name="T38" fmla="*/ 73 w 809"/>
                <a:gd name="T39" fmla="*/ 0 h 5"/>
                <a:gd name="T40" fmla="*/ 73 w 809"/>
                <a:gd name="T41" fmla="*/ 0 h 5"/>
                <a:gd name="T42" fmla="*/ 70 w 809"/>
                <a:gd name="T43" fmla="*/ 3 h 5"/>
                <a:gd name="T44" fmla="*/ 70 w 809"/>
                <a:gd name="T45" fmla="*/ 3 h 5"/>
                <a:gd name="T46" fmla="*/ 70 w 809"/>
                <a:gd name="T47" fmla="*/ 3 h 5"/>
                <a:gd name="T48" fmla="*/ 68 w 809"/>
                <a:gd name="T49" fmla="*/ 3 h 5"/>
                <a:gd name="T50" fmla="*/ 68 w 809"/>
                <a:gd name="T51" fmla="*/ 5 h 5"/>
                <a:gd name="T52" fmla="*/ 68 w 809"/>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9" h="5">
                  <a:moveTo>
                    <a:pt x="804" y="5"/>
                  </a:moveTo>
                  <a:lnTo>
                    <a:pt x="729" y="5"/>
                  </a:lnTo>
                  <a:lnTo>
                    <a:pt x="734" y="0"/>
                  </a:lnTo>
                  <a:lnTo>
                    <a:pt x="809" y="0"/>
                  </a:lnTo>
                  <a:lnTo>
                    <a:pt x="804"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68" y="5"/>
                  </a:moveTo>
                  <a:lnTo>
                    <a:pt x="0" y="5"/>
                  </a:lnTo>
                  <a:lnTo>
                    <a:pt x="0" y="0"/>
                  </a:lnTo>
                  <a:lnTo>
                    <a:pt x="75" y="0"/>
                  </a:lnTo>
                  <a:lnTo>
                    <a:pt x="73" y="0"/>
                  </a:lnTo>
                  <a:lnTo>
                    <a:pt x="70" y="3"/>
                  </a:lnTo>
                  <a:lnTo>
                    <a:pt x="68" y="3"/>
                  </a:lnTo>
                  <a:lnTo>
                    <a:pt x="68" y="5"/>
                  </a:lnTo>
                  <a:close/>
                </a:path>
              </a:pathLst>
            </a:custGeom>
            <a:solidFill>
              <a:srgbClr val="649E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6" name="Freeform 132"/>
            <p:cNvSpPr>
              <a:spLocks noEditPoints="1"/>
            </p:cNvSpPr>
            <p:nvPr/>
          </p:nvSpPr>
          <p:spPr bwMode="auto">
            <a:xfrm>
              <a:off x="89" y="3454"/>
              <a:ext cx="811" cy="5"/>
            </a:xfrm>
            <a:custGeom>
              <a:avLst/>
              <a:gdLst>
                <a:gd name="T0" fmla="*/ 797 w 812"/>
                <a:gd name="T1" fmla="*/ 5 h 5"/>
                <a:gd name="T2" fmla="*/ 722 w 812"/>
                <a:gd name="T3" fmla="*/ 5 h 5"/>
                <a:gd name="T4" fmla="*/ 724 w 812"/>
                <a:gd name="T5" fmla="*/ 0 h 5"/>
                <a:gd name="T6" fmla="*/ 802 w 812"/>
                <a:gd name="T7" fmla="*/ 0 h 5"/>
                <a:gd name="T8" fmla="*/ 797 w 812"/>
                <a:gd name="T9" fmla="*/ 5 h 5"/>
                <a:gd name="T10" fmla="*/ 659 w 812"/>
                <a:gd name="T11" fmla="*/ 5 h 5"/>
                <a:gd name="T12" fmla="*/ 550 w 812"/>
                <a:gd name="T13" fmla="*/ 5 h 5"/>
                <a:gd name="T14" fmla="*/ 550 w 812"/>
                <a:gd name="T15" fmla="*/ 0 h 5"/>
                <a:gd name="T16" fmla="*/ 659 w 812"/>
                <a:gd name="T17" fmla="*/ 0 h 5"/>
                <a:gd name="T18" fmla="*/ 659 w 812"/>
                <a:gd name="T19" fmla="*/ 5 h 5"/>
                <a:gd name="T20" fmla="*/ 288 w 812"/>
                <a:gd name="T21" fmla="*/ 5 h 5"/>
                <a:gd name="T22" fmla="*/ 179 w 812"/>
                <a:gd name="T23" fmla="*/ 5 h 5"/>
                <a:gd name="T24" fmla="*/ 179 w 812"/>
                <a:gd name="T25" fmla="*/ 0 h 5"/>
                <a:gd name="T26" fmla="*/ 288 w 812"/>
                <a:gd name="T27" fmla="*/ 0 h 5"/>
                <a:gd name="T28" fmla="*/ 288 w 812"/>
                <a:gd name="T29" fmla="*/ 5 h 5"/>
                <a:gd name="T30" fmla="*/ 70 w 812"/>
                <a:gd name="T31" fmla="*/ 5 h 5"/>
                <a:gd name="T32" fmla="*/ 0 w 812"/>
                <a:gd name="T33" fmla="*/ 5 h 5"/>
                <a:gd name="T34" fmla="*/ 0 w 812"/>
                <a:gd name="T35" fmla="*/ 0 h 5"/>
                <a:gd name="T36" fmla="*/ 81 w 812"/>
                <a:gd name="T37" fmla="*/ 0 h 5"/>
                <a:gd name="T38" fmla="*/ 78 w 812"/>
                <a:gd name="T39" fmla="*/ 0 h 5"/>
                <a:gd name="T40" fmla="*/ 78 w 812"/>
                <a:gd name="T41" fmla="*/ 0 h 5"/>
                <a:gd name="T42" fmla="*/ 75 w 812"/>
                <a:gd name="T43" fmla="*/ 2 h 5"/>
                <a:gd name="T44" fmla="*/ 75 w 812"/>
                <a:gd name="T45" fmla="*/ 2 h 5"/>
                <a:gd name="T46" fmla="*/ 73 w 812"/>
                <a:gd name="T47" fmla="*/ 2 h 5"/>
                <a:gd name="T48" fmla="*/ 73 w 812"/>
                <a:gd name="T49" fmla="*/ 2 h 5"/>
                <a:gd name="T50" fmla="*/ 70 w 812"/>
                <a:gd name="T51" fmla="*/ 5 h 5"/>
                <a:gd name="T52" fmla="*/ 70 w 812"/>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12" h="5">
                  <a:moveTo>
                    <a:pt x="807" y="5"/>
                  </a:moveTo>
                  <a:lnTo>
                    <a:pt x="732" y="5"/>
                  </a:lnTo>
                  <a:lnTo>
                    <a:pt x="734" y="0"/>
                  </a:lnTo>
                  <a:lnTo>
                    <a:pt x="812" y="0"/>
                  </a:lnTo>
                  <a:lnTo>
                    <a:pt x="807"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70" y="5"/>
                  </a:moveTo>
                  <a:lnTo>
                    <a:pt x="0" y="5"/>
                  </a:lnTo>
                  <a:lnTo>
                    <a:pt x="0" y="0"/>
                  </a:lnTo>
                  <a:lnTo>
                    <a:pt x="81" y="0"/>
                  </a:lnTo>
                  <a:lnTo>
                    <a:pt x="78" y="0"/>
                  </a:lnTo>
                  <a:lnTo>
                    <a:pt x="75" y="2"/>
                  </a:lnTo>
                  <a:lnTo>
                    <a:pt x="73" y="2"/>
                  </a:lnTo>
                  <a:lnTo>
                    <a:pt x="70" y="5"/>
                  </a:lnTo>
                  <a:close/>
                </a:path>
              </a:pathLst>
            </a:custGeom>
            <a:solidFill>
              <a:srgbClr val="679F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7" name="Freeform 133"/>
            <p:cNvSpPr>
              <a:spLocks noEditPoints="1"/>
            </p:cNvSpPr>
            <p:nvPr/>
          </p:nvSpPr>
          <p:spPr bwMode="auto">
            <a:xfrm>
              <a:off x="89" y="3452"/>
              <a:ext cx="811" cy="5"/>
            </a:xfrm>
            <a:custGeom>
              <a:avLst/>
              <a:gdLst>
                <a:gd name="T0" fmla="*/ 799 w 812"/>
                <a:gd name="T1" fmla="*/ 5 h 5"/>
                <a:gd name="T2" fmla="*/ 724 w 812"/>
                <a:gd name="T3" fmla="*/ 5 h 5"/>
                <a:gd name="T4" fmla="*/ 727 w 812"/>
                <a:gd name="T5" fmla="*/ 0 h 5"/>
                <a:gd name="T6" fmla="*/ 802 w 812"/>
                <a:gd name="T7" fmla="*/ 0 h 5"/>
                <a:gd name="T8" fmla="*/ 799 w 812"/>
                <a:gd name="T9" fmla="*/ 5 h 5"/>
                <a:gd name="T10" fmla="*/ 659 w 812"/>
                <a:gd name="T11" fmla="*/ 5 h 5"/>
                <a:gd name="T12" fmla="*/ 550 w 812"/>
                <a:gd name="T13" fmla="*/ 5 h 5"/>
                <a:gd name="T14" fmla="*/ 550 w 812"/>
                <a:gd name="T15" fmla="*/ 0 h 5"/>
                <a:gd name="T16" fmla="*/ 659 w 812"/>
                <a:gd name="T17" fmla="*/ 0 h 5"/>
                <a:gd name="T18" fmla="*/ 659 w 812"/>
                <a:gd name="T19" fmla="*/ 5 h 5"/>
                <a:gd name="T20" fmla="*/ 288 w 812"/>
                <a:gd name="T21" fmla="*/ 5 h 5"/>
                <a:gd name="T22" fmla="*/ 179 w 812"/>
                <a:gd name="T23" fmla="*/ 5 h 5"/>
                <a:gd name="T24" fmla="*/ 179 w 812"/>
                <a:gd name="T25" fmla="*/ 0 h 5"/>
                <a:gd name="T26" fmla="*/ 288 w 812"/>
                <a:gd name="T27" fmla="*/ 0 h 5"/>
                <a:gd name="T28" fmla="*/ 288 w 812"/>
                <a:gd name="T29" fmla="*/ 5 h 5"/>
                <a:gd name="T30" fmla="*/ 75 w 812"/>
                <a:gd name="T31" fmla="*/ 5 h 5"/>
                <a:gd name="T32" fmla="*/ 0 w 812"/>
                <a:gd name="T33" fmla="*/ 5 h 5"/>
                <a:gd name="T34" fmla="*/ 0 w 812"/>
                <a:gd name="T35" fmla="*/ 0 h 5"/>
                <a:gd name="T36" fmla="*/ 88 w 812"/>
                <a:gd name="T37" fmla="*/ 0 h 5"/>
                <a:gd name="T38" fmla="*/ 86 w 812"/>
                <a:gd name="T39" fmla="*/ 0 h 5"/>
                <a:gd name="T40" fmla="*/ 86 w 812"/>
                <a:gd name="T41" fmla="*/ 0 h 5"/>
                <a:gd name="T42" fmla="*/ 83 w 812"/>
                <a:gd name="T43" fmla="*/ 3 h 5"/>
                <a:gd name="T44" fmla="*/ 81 w 812"/>
                <a:gd name="T45" fmla="*/ 3 h 5"/>
                <a:gd name="T46" fmla="*/ 78 w 812"/>
                <a:gd name="T47" fmla="*/ 3 h 5"/>
                <a:gd name="T48" fmla="*/ 78 w 812"/>
                <a:gd name="T49" fmla="*/ 3 h 5"/>
                <a:gd name="T50" fmla="*/ 75 w 812"/>
                <a:gd name="T51" fmla="*/ 5 h 5"/>
                <a:gd name="T52" fmla="*/ 75 w 812"/>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12" h="5">
                  <a:moveTo>
                    <a:pt x="809" y="5"/>
                  </a:moveTo>
                  <a:lnTo>
                    <a:pt x="734" y="5"/>
                  </a:lnTo>
                  <a:lnTo>
                    <a:pt x="737" y="0"/>
                  </a:lnTo>
                  <a:lnTo>
                    <a:pt x="812" y="0"/>
                  </a:lnTo>
                  <a:lnTo>
                    <a:pt x="809" y="5"/>
                  </a:lnTo>
                  <a:close/>
                  <a:moveTo>
                    <a:pt x="669" y="5"/>
                  </a:moveTo>
                  <a:lnTo>
                    <a:pt x="560" y="5"/>
                  </a:lnTo>
                  <a:lnTo>
                    <a:pt x="560" y="0"/>
                  </a:lnTo>
                  <a:lnTo>
                    <a:pt x="669" y="0"/>
                  </a:lnTo>
                  <a:lnTo>
                    <a:pt x="669" y="5"/>
                  </a:lnTo>
                  <a:close/>
                  <a:moveTo>
                    <a:pt x="288" y="5"/>
                  </a:moveTo>
                  <a:lnTo>
                    <a:pt x="179" y="5"/>
                  </a:lnTo>
                  <a:lnTo>
                    <a:pt x="179" y="0"/>
                  </a:lnTo>
                  <a:lnTo>
                    <a:pt x="288" y="0"/>
                  </a:lnTo>
                  <a:lnTo>
                    <a:pt x="288" y="5"/>
                  </a:lnTo>
                  <a:close/>
                  <a:moveTo>
                    <a:pt x="75" y="5"/>
                  </a:moveTo>
                  <a:lnTo>
                    <a:pt x="0" y="5"/>
                  </a:lnTo>
                  <a:lnTo>
                    <a:pt x="0" y="0"/>
                  </a:lnTo>
                  <a:lnTo>
                    <a:pt x="88" y="0"/>
                  </a:lnTo>
                  <a:lnTo>
                    <a:pt x="86" y="0"/>
                  </a:lnTo>
                  <a:lnTo>
                    <a:pt x="83" y="3"/>
                  </a:lnTo>
                  <a:lnTo>
                    <a:pt x="81" y="3"/>
                  </a:lnTo>
                  <a:lnTo>
                    <a:pt x="78" y="3"/>
                  </a:lnTo>
                  <a:lnTo>
                    <a:pt x="75" y="5"/>
                  </a:lnTo>
                  <a:close/>
                </a:path>
              </a:pathLst>
            </a:custGeom>
            <a:solidFill>
              <a:srgbClr val="66A1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8" name="Freeform 134"/>
            <p:cNvSpPr>
              <a:spLocks noEditPoints="1"/>
            </p:cNvSpPr>
            <p:nvPr/>
          </p:nvSpPr>
          <p:spPr bwMode="auto">
            <a:xfrm>
              <a:off x="89" y="3447"/>
              <a:ext cx="816" cy="7"/>
            </a:xfrm>
            <a:custGeom>
              <a:avLst/>
              <a:gdLst>
                <a:gd name="T0" fmla="*/ 822 w 815"/>
                <a:gd name="T1" fmla="*/ 29 h 6"/>
                <a:gd name="T2" fmla="*/ 744 w 815"/>
                <a:gd name="T3" fmla="*/ 29 h 6"/>
                <a:gd name="T4" fmla="*/ 749 w 815"/>
                <a:gd name="T5" fmla="*/ 0 h 6"/>
                <a:gd name="T6" fmla="*/ 825 w 815"/>
                <a:gd name="T7" fmla="*/ 0 h 6"/>
                <a:gd name="T8" fmla="*/ 822 w 815"/>
                <a:gd name="T9" fmla="*/ 29 h 6"/>
                <a:gd name="T10" fmla="*/ 679 w 815"/>
                <a:gd name="T11" fmla="*/ 29 h 6"/>
                <a:gd name="T12" fmla="*/ 570 w 815"/>
                <a:gd name="T13" fmla="*/ 29 h 6"/>
                <a:gd name="T14" fmla="*/ 570 w 815"/>
                <a:gd name="T15" fmla="*/ 0 h 6"/>
                <a:gd name="T16" fmla="*/ 679 w 815"/>
                <a:gd name="T17" fmla="*/ 0 h 6"/>
                <a:gd name="T18" fmla="*/ 679 w 815"/>
                <a:gd name="T19" fmla="*/ 29 h 6"/>
                <a:gd name="T20" fmla="*/ 288 w 815"/>
                <a:gd name="T21" fmla="*/ 29 h 6"/>
                <a:gd name="T22" fmla="*/ 179 w 815"/>
                <a:gd name="T23" fmla="*/ 29 h 6"/>
                <a:gd name="T24" fmla="*/ 179 w 815"/>
                <a:gd name="T25" fmla="*/ 0 h 6"/>
                <a:gd name="T26" fmla="*/ 288 w 815"/>
                <a:gd name="T27" fmla="*/ 0 h 6"/>
                <a:gd name="T28" fmla="*/ 288 w 815"/>
                <a:gd name="T29" fmla="*/ 29 h 6"/>
                <a:gd name="T30" fmla="*/ 81 w 815"/>
                <a:gd name="T31" fmla="*/ 29 h 6"/>
                <a:gd name="T32" fmla="*/ 0 w 815"/>
                <a:gd name="T33" fmla="*/ 29 h 6"/>
                <a:gd name="T34" fmla="*/ 0 w 815"/>
                <a:gd name="T35" fmla="*/ 0 h 6"/>
                <a:gd name="T36" fmla="*/ 101 w 815"/>
                <a:gd name="T37" fmla="*/ 0 h 6"/>
                <a:gd name="T38" fmla="*/ 99 w 815"/>
                <a:gd name="T39" fmla="*/ 0 h 6"/>
                <a:gd name="T40" fmla="*/ 96 w 815"/>
                <a:gd name="T41" fmla="*/ 0 h 6"/>
                <a:gd name="T42" fmla="*/ 94 w 815"/>
                <a:gd name="T43" fmla="*/ 18 h 6"/>
                <a:gd name="T44" fmla="*/ 91 w 815"/>
                <a:gd name="T45" fmla="*/ 18 h 6"/>
                <a:gd name="T46" fmla="*/ 88 w 815"/>
                <a:gd name="T47" fmla="*/ 18 h 6"/>
                <a:gd name="T48" fmla="*/ 86 w 815"/>
                <a:gd name="T49" fmla="*/ 18 h 6"/>
                <a:gd name="T50" fmla="*/ 83 w 815"/>
                <a:gd name="T51" fmla="*/ 29 h 6"/>
                <a:gd name="T52" fmla="*/ 81 w 815"/>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15" h="6">
                  <a:moveTo>
                    <a:pt x="812" y="6"/>
                  </a:moveTo>
                  <a:lnTo>
                    <a:pt x="734" y="6"/>
                  </a:lnTo>
                  <a:lnTo>
                    <a:pt x="739" y="0"/>
                  </a:lnTo>
                  <a:lnTo>
                    <a:pt x="815" y="0"/>
                  </a:lnTo>
                  <a:lnTo>
                    <a:pt x="812" y="6"/>
                  </a:lnTo>
                  <a:close/>
                  <a:moveTo>
                    <a:pt x="669" y="6"/>
                  </a:moveTo>
                  <a:lnTo>
                    <a:pt x="560" y="6"/>
                  </a:lnTo>
                  <a:lnTo>
                    <a:pt x="560" y="0"/>
                  </a:lnTo>
                  <a:lnTo>
                    <a:pt x="669" y="0"/>
                  </a:lnTo>
                  <a:lnTo>
                    <a:pt x="669" y="6"/>
                  </a:lnTo>
                  <a:close/>
                  <a:moveTo>
                    <a:pt x="288" y="6"/>
                  </a:moveTo>
                  <a:lnTo>
                    <a:pt x="179" y="6"/>
                  </a:lnTo>
                  <a:lnTo>
                    <a:pt x="179" y="0"/>
                  </a:lnTo>
                  <a:lnTo>
                    <a:pt x="288" y="0"/>
                  </a:lnTo>
                  <a:lnTo>
                    <a:pt x="288" y="6"/>
                  </a:lnTo>
                  <a:close/>
                  <a:moveTo>
                    <a:pt x="81" y="6"/>
                  </a:moveTo>
                  <a:lnTo>
                    <a:pt x="0" y="6"/>
                  </a:lnTo>
                  <a:lnTo>
                    <a:pt x="0" y="0"/>
                  </a:lnTo>
                  <a:lnTo>
                    <a:pt x="101" y="0"/>
                  </a:lnTo>
                  <a:lnTo>
                    <a:pt x="99" y="0"/>
                  </a:lnTo>
                  <a:lnTo>
                    <a:pt x="96" y="0"/>
                  </a:lnTo>
                  <a:lnTo>
                    <a:pt x="94" y="3"/>
                  </a:lnTo>
                  <a:lnTo>
                    <a:pt x="91" y="3"/>
                  </a:lnTo>
                  <a:lnTo>
                    <a:pt x="88" y="3"/>
                  </a:lnTo>
                  <a:lnTo>
                    <a:pt x="86" y="3"/>
                  </a:lnTo>
                  <a:lnTo>
                    <a:pt x="83" y="6"/>
                  </a:lnTo>
                  <a:lnTo>
                    <a:pt x="81" y="6"/>
                  </a:lnTo>
                  <a:close/>
                </a:path>
              </a:pathLst>
            </a:custGeom>
            <a:solidFill>
              <a:srgbClr val="66A1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59" name="Freeform 135"/>
            <p:cNvSpPr>
              <a:spLocks noEditPoints="1"/>
            </p:cNvSpPr>
            <p:nvPr/>
          </p:nvSpPr>
          <p:spPr bwMode="auto">
            <a:xfrm>
              <a:off x="89" y="3447"/>
              <a:ext cx="816" cy="5"/>
            </a:xfrm>
            <a:custGeom>
              <a:avLst/>
              <a:gdLst>
                <a:gd name="T0" fmla="*/ 802 w 817"/>
                <a:gd name="T1" fmla="*/ 5 h 5"/>
                <a:gd name="T2" fmla="*/ 727 w 817"/>
                <a:gd name="T3" fmla="*/ 5 h 5"/>
                <a:gd name="T4" fmla="*/ 732 w 817"/>
                <a:gd name="T5" fmla="*/ 0 h 5"/>
                <a:gd name="T6" fmla="*/ 807 w 817"/>
                <a:gd name="T7" fmla="*/ 0 h 5"/>
                <a:gd name="T8" fmla="*/ 802 w 817"/>
                <a:gd name="T9" fmla="*/ 5 h 5"/>
                <a:gd name="T10" fmla="*/ 659 w 817"/>
                <a:gd name="T11" fmla="*/ 5 h 5"/>
                <a:gd name="T12" fmla="*/ 550 w 817"/>
                <a:gd name="T13" fmla="*/ 5 h 5"/>
                <a:gd name="T14" fmla="*/ 550 w 817"/>
                <a:gd name="T15" fmla="*/ 0 h 5"/>
                <a:gd name="T16" fmla="*/ 659 w 817"/>
                <a:gd name="T17" fmla="*/ 0 h 5"/>
                <a:gd name="T18" fmla="*/ 659 w 817"/>
                <a:gd name="T19" fmla="*/ 5 h 5"/>
                <a:gd name="T20" fmla="*/ 288 w 817"/>
                <a:gd name="T21" fmla="*/ 5 h 5"/>
                <a:gd name="T22" fmla="*/ 179 w 817"/>
                <a:gd name="T23" fmla="*/ 5 h 5"/>
                <a:gd name="T24" fmla="*/ 179 w 817"/>
                <a:gd name="T25" fmla="*/ 0 h 5"/>
                <a:gd name="T26" fmla="*/ 314 w 817"/>
                <a:gd name="T27" fmla="*/ 0 h 5"/>
                <a:gd name="T28" fmla="*/ 314 w 817"/>
                <a:gd name="T29" fmla="*/ 0 h 5"/>
                <a:gd name="T30" fmla="*/ 288 w 817"/>
                <a:gd name="T31" fmla="*/ 0 h 5"/>
                <a:gd name="T32" fmla="*/ 288 w 817"/>
                <a:gd name="T33" fmla="*/ 5 h 5"/>
                <a:gd name="T34" fmla="*/ 88 w 817"/>
                <a:gd name="T35" fmla="*/ 5 h 5"/>
                <a:gd name="T36" fmla="*/ 0 w 817"/>
                <a:gd name="T37" fmla="*/ 5 h 5"/>
                <a:gd name="T38" fmla="*/ 0 w 817"/>
                <a:gd name="T39" fmla="*/ 0 h 5"/>
                <a:gd name="T40" fmla="*/ 161 w 817"/>
                <a:gd name="T41" fmla="*/ 0 h 5"/>
                <a:gd name="T42" fmla="*/ 161 w 817"/>
                <a:gd name="T43" fmla="*/ 0 h 5"/>
                <a:gd name="T44" fmla="*/ 148 w 817"/>
                <a:gd name="T45" fmla="*/ 0 h 5"/>
                <a:gd name="T46" fmla="*/ 138 w 817"/>
                <a:gd name="T47" fmla="*/ 0 h 5"/>
                <a:gd name="T48" fmla="*/ 127 w 817"/>
                <a:gd name="T49" fmla="*/ 0 h 5"/>
                <a:gd name="T50" fmla="*/ 117 w 817"/>
                <a:gd name="T51" fmla="*/ 0 h 5"/>
                <a:gd name="T52" fmla="*/ 109 w 817"/>
                <a:gd name="T53" fmla="*/ 2 h 5"/>
                <a:gd name="T54" fmla="*/ 101 w 817"/>
                <a:gd name="T55" fmla="*/ 2 h 5"/>
                <a:gd name="T56" fmla="*/ 94 w 817"/>
                <a:gd name="T57" fmla="*/ 2 h 5"/>
                <a:gd name="T58" fmla="*/ 88 w 817"/>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17" h="5">
                  <a:moveTo>
                    <a:pt x="812" y="5"/>
                  </a:moveTo>
                  <a:lnTo>
                    <a:pt x="737" y="5"/>
                  </a:lnTo>
                  <a:lnTo>
                    <a:pt x="742" y="0"/>
                  </a:lnTo>
                  <a:lnTo>
                    <a:pt x="817" y="0"/>
                  </a:lnTo>
                  <a:lnTo>
                    <a:pt x="812" y="5"/>
                  </a:lnTo>
                  <a:close/>
                  <a:moveTo>
                    <a:pt x="669" y="5"/>
                  </a:moveTo>
                  <a:lnTo>
                    <a:pt x="560" y="5"/>
                  </a:lnTo>
                  <a:lnTo>
                    <a:pt x="560" y="0"/>
                  </a:lnTo>
                  <a:lnTo>
                    <a:pt x="669" y="0"/>
                  </a:lnTo>
                  <a:lnTo>
                    <a:pt x="669" y="5"/>
                  </a:lnTo>
                  <a:close/>
                  <a:moveTo>
                    <a:pt x="288" y="5"/>
                  </a:moveTo>
                  <a:lnTo>
                    <a:pt x="179" y="5"/>
                  </a:lnTo>
                  <a:lnTo>
                    <a:pt x="179" y="0"/>
                  </a:lnTo>
                  <a:lnTo>
                    <a:pt x="314" y="0"/>
                  </a:lnTo>
                  <a:lnTo>
                    <a:pt x="288" y="0"/>
                  </a:lnTo>
                  <a:lnTo>
                    <a:pt x="288" y="5"/>
                  </a:lnTo>
                  <a:close/>
                  <a:moveTo>
                    <a:pt x="88" y="5"/>
                  </a:moveTo>
                  <a:lnTo>
                    <a:pt x="0" y="5"/>
                  </a:lnTo>
                  <a:lnTo>
                    <a:pt x="0" y="0"/>
                  </a:lnTo>
                  <a:lnTo>
                    <a:pt x="161" y="0"/>
                  </a:lnTo>
                  <a:lnTo>
                    <a:pt x="148" y="0"/>
                  </a:lnTo>
                  <a:lnTo>
                    <a:pt x="138" y="0"/>
                  </a:lnTo>
                  <a:lnTo>
                    <a:pt x="127" y="0"/>
                  </a:lnTo>
                  <a:lnTo>
                    <a:pt x="117" y="0"/>
                  </a:lnTo>
                  <a:lnTo>
                    <a:pt x="109" y="2"/>
                  </a:lnTo>
                  <a:lnTo>
                    <a:pt x="101" y="2"/>
                  </a:lnTo>
                  <a:lnTo>
                    <a:pt x="94" y="2"/>
                  </a:lnTo>
                  <a:lnTo>
                    <a:pt x="88" y="5"/>
                  </a:lnTo>
                  <a:close/>
                </a:path>
              </a:pathLst>
            </a:custGeom>
            <a:solidFill>
              <a:srgbClr val="67A4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0" name="Freeform 136"/>
            <p:cNvSpPr>
              <a:spLocks noEditPoints="1"/>
            </p:cNvSpPr>
            <p:nvPr/>
          </p:nvSpPr>
          <p:spPr bwMode="auto">
            <a:xfrm>
              <a:off x="89" y="3442"/>
              <a:ext cx="820" cy="5"/>
            </a:xfrm>
            <a:custGeom>
              <a:avLst/>
              <a:gdLst>
                <a:gd name="T0" fmla="*/ 815 w 820"/>
                <a:gd name="T1" fmla="*/ 5 h 5"/>
                <a:gd name="T2" fmla="*/ 739 w 820"/>
                <a:gd name="T3" fmla="*/ 5 h 5"/>
                <a:gd name="T4" fmla="*/ 745 w 820"/>
                <a:gd name="T5" fmla="*/ 0 h 5"/>
                <a:gd name="T6" fmla="*/ 820 w 820"/>
                <a:gd name="T7" fmla="*/ 0 h 5"/>
                <a:gd name="T8" fmla="*/ 815 w 820"/>
                <a:gd name="T9" fmla="*/ 5 h 5"/>
                <a:gd name="T10" fmla="*/ 669 w 820"/>
                <a:gd name="T11" fmla="*/ 5 h 5"/>
                <a:gd name="T12" fmla="*/ 560 w 820"/>
                <a:gd name="T13" fmla="*/ 5 h 5"/>
                <a:gd name="T14" fmla="*/ 560 w 820"/>
                <a:gd name="T15" fmla="*/ 0 h 5"/>
                <a:gd name="T16" fmla="*/ 669 w 820"/>
                <a:gd name="T17" fmla="*/ 0 h 5"/>
                <a:gd name="T18" fmla="*/ 669 w 820"/>
                <a:gd name="T19" fmla="*/ 5 h 5"/>
                <a:gd name="T20" fmla="*/ 288 w 820"/>
                <a:gd name="T21" fmla="*/ 5 h 5"/>
                <a:gd name="T22" fmla="*/ 179 w 820"/>
                <a:gd name="T23" fmla="*/ 5 h 5"/>
                <a:gd name="T24" fmla="*/ 179 w 820"/>
                <a:gd name="T25" fmla="*/ 0 h 5"/>
                <a:gd name="T26" fmla="*/ 314 w 820"/>
                <a:gd name="T27" fmla="*/ 0 h 5"/>
                <a:gd name="T28" fmla="*/ 314 w 820"/>
                <a:gd name="T29" fmla="*/ 3 h 5"/>
                <a:gd name="T30" fmla="*/ 288 w 820"/>
                <a:gd name="T31" fmla="*/ 3 h 5"/>
                <a:gd name="T32" fmla="*/ 288 w 820"/>
                <a:gd name="T33" fmla="*/ 5 h 5"/>
                <a:gd name="T34" fmla="*/ 101 w 820"/>
                <a:gd name="T35" fmla="*/ 5 h 5"/>
                <a:gd name="T36" fmla="*/ 0 w 820"/>
                <a:gd name="T37" fmla="*/ 5 h 5"/>
                <a:gd name="T38" fmla="*/ 0 w 820"/>
                <a:gd name="T39" fmla="*/ 0 h 5"/>
                <a:gd name="T40" fmla="*/ 161 w 820"/>
                <a:gd name="T41" fmla="*/ 0 h 5"/>
                <a:gd name="T42" fmla="*/ 161 w 820"/>
                <a:gd name="T43" fmla="*/ 3 h 5"/>
                <a:gd name="T44" fmla="*/ 153 w 820"/>
                <a:gd name="T45" fmla="*/ 3 h 5"/>
                <a:gd name="T46" fmla="*/ 143 w 820"/>
                <a:gd name="T47" fmla="*/ 3 h 5"/>
                <a:gd name="T48" fmla="*/ 135 w 820"/>
                <a:gd name="T49" fmla="*/ 3 h 5"/>
                <a:gd name="T50" fmla="*/ 127 w 820"/>
                <a:gd name="T51" fmla="*/ 3 h 5"/>
                <a:gd name="T52" fmla="*/ 119 w 820"/>
                <a:gd name="T53" fmla="*/ 3 h 5"/>
                <a:gd name="T54" fmla="*/ 114 w 820"/>
                <a:gd name="T55" fmla="*/ 5 h 5"/>
                <a:gd name="T56" fmla="*/ 107 w 820"/>
                <a:gd name="T57" fmla="*/ 5 h 5"/>
                <a:gd name="T58" fmla="*/ 101 w 820"/>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0" h="5">
                  <a:moveTo>
                    <a:pt x="815" y="5"/>
                  </a:moveTo>
                  <a:lnTo>
                    <a:pt x="739" y="5"/>
                  </a:lnTo>
                  <a:lnTo>
                    <a:pt x="745" y="0"/>
                  </a:lnTo>
                  <a:lnTo>
                    <a:pt x="820" y="0"/>
                  </a:lnTo>
                  <a:lnTo>
                    <a:pt x="815" y="5"/>
                  </a:lnTo>
                  <a:close/>
                  <a:moveTo>
                    <a:pt x="669" y="5"/>
                  </a:moveTo>
                  <a:lnTo>
                    <a:pt x="560" y="5"/>
                  </a:lnTo>
                  <a:lnTo>
                    <a:pt x="560" y="0"/>
                  </a:lnTo>
                  <a:lnTo>
                    <a:pt x="669" y="0"/>
                  </a:lnTo>
                  <a:lnTo>
                    <a:pt x="669" y="5"/>
                  </a:lnTo>
                  <a:close/>
                  <a:moveTo>
                    <a:pt x="288" y="5"/>
                  </a:moveTo>
                  <a:lnTo>
                    <a:pt x="179" y="5"/>
                  </a:lnTo>
                  <a:lnTo>
                    <a:pt x="179" y="0"/>
                  </a:lnTo>
                  <a:lnTo>
                    <a:pt x="314" y="0"/>
                  </a:lnTo>
                  <a:lnTo>
                    <a:pt x="314" y="3"/>
                  </a:lnTo>
                  <a:lnTo>
                    <a:pt x="288" y="3"/>
                  </a:lnTo>
                  <a:lnTo>
                    <a:pt x="288" y="5"/>
                  </a:lnTo>
                  <a:close/>
                  <a:moveTo>
                    <a:pt x="101" y="5"/>
                  </a:moveTo>
                  <a:lnTo>
                    <a:pt x="0" y="5"/>
                  </a:lnTo>
                  <a:lnTo>
                    <a:pt x="0" y="0"/>
                  </a:lnTo>
                  <a:lnTo>
                    <a:pt x="161" y="0"/>
                  </a:lnTo>
                  <a:lnTo>
                    <a:pt x="161" y="3"/>
                  </a:lnTo>
                  <a:lnTo>
                    <a:pt x="153" y="3"/>
                  </a:lnTo>
                  <a:lnTo>
                    <a:pt x="143" y="3"/>
                  </a:lnTo>
                  <a:lnTo>
                    <a:pt x="135" y="3"/>
                  </a:lnTo>
                  <a:lnTo>
                    <a:pt x="127" y="3"/>
                  </a:lnTo>
                  <a:lnTo>
                    <a:pt x="119" y="3"/>
                  </a:lnTo>
                  <a:lnTo>
                    <a:pt x="114" y="5"/>
                  </a:lnTo>
                  <a:lnTo>
                    <a:pt x="107" y="5"/>
                  </a:lnTo>
                  <a:lnTo>
                    <a:pt x="101" y="5"/>
                  </a:lnTo>
                  <a:close/>
                </a:path>
              </a:pathLst>
            </a:custGeom>
            <a:solidFill>
              <a:srgbClr val="67A4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1" name="Freeform 137"/>
            <p:cNvSpPr>
              <a:spLocks noEditPoints="1"/>
            </p:cNvSpPr>
            <p:nvPr/>
          </p:nvSpPr>
          <p:spPr bwMode="auto">
            <a:xfrm>
              <a:off x="89" y="3440"/>
              <a:ext cx="822" cy="7"/>
            </a:xfrm>
            <a:custGeom>
              <a:avLst/>
              <a:gdLst>
                <a:gd name="T0" fmla="*/ 817 w 822"/>
                <a:gd name="T1" fmla="*/ 151 h 5"/>
                <a:gd name="T2" fmla="*/ 742 w 822"/>
                <a:gd name="T3" fmla="*/ 151 h 5"/>
                <a:gd name="T4" fmla="*/ 747 w 822"/>
                <a:gd name="T5" fmla="*/ 0 h 5"/>
                <a:gd name="T6" fmla="*/ 822 w 822"/>
                <a:gd name="T7" fmla="*/ 0 h 5"/>
                <a:gd name="T8" fmla="*/ 817 w 822"/>
                <a:gd name="T9" fmla="*/ 151 h 5"/>
                <a:gd name="T10" fmla="*/ 669 w 822"/>
                <a:gd name="T11" fmla="*/ 151 h 5"/>
                <a:gd name="T12" fmla="*/ 560 w 822"/>
                <a:gd name="T13" fmla="*/ 151 h 5"/>
                <a:gd name="T14" fmla="*/ 560 w 822"/>
                <a:gd name="T15" fmla="*/ 0 h 5"/>
                <a:gd name="T16" fmla="*/ 669 w 822"/>
                <a:gd name="T17" fmla="*/ 0 h 5"/>
                <a:gd name="T18" fmla="*/ 669 w 822"/>
                <a:gd name="T19" fmla="*/ 151 h 5"/>
                <a:gd name="T20" fmla="*/ 314 w 822"/>
                <a:gd name="T21" fmla="*/ 151 h 5"/>
                <a:gd name="T22" fmla="*/ 179 w 822"/>
                <a:gd name="T23" fmla="*/ 151 h 5"/>
                <a:gd name="T24" fmla="*/ 179 w 822"/>
                <a:gd name="T25" fmla="*/ 0 h 5"/>
                <a:gd name="T26" fmla="*/ 314 w 822"/>
                <a:gd name="T27" fmla="*/ 0 h 5"/>
                <a:gd name="T28" fmla="*/ 314 w 822"/>
                <a:gd name="T29" fmla="*/ 151 h 5"/>
                <a:gd name="T30" fmla="*/ 161 w 822"/>
                <a:gd name="T31" fmla="*/ 151 h 5"/>
                <a:gd name="T32" fmla="*/ 0 w 822"/>
                <a:gd name="T33" fmla="*/ 151 h 5"/>
                <a:gd name="T34" fmla="*/ 0 w 822"/>
                <a:gd name="T35" fmla="*/ 0 h 5"/>
                <a:gd name="T36" fmla="*/ 161 w 822"/>
                <a:gd name="T37" fmla="*/ 0 h 5"/>
                <a:gd name="T38" fmla="*/ 161 w 822"/>
                <a:gd name="T39" fmla="*/ 151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2" h="5">
                  <a:moveTo>
                    <a:pt x="817" y="5"/>
                  </a:moveTo>
                  <a:lnTo>
                    <a:pt x="742" y="5"/>
                  </a:lnTo>
                  <a:lnTo>
                    <a:pt x="747" y="0"/>
                  </a:lnTo>
                  <a:lnTo>
                    <a:pt x="822" y="0"/>
                  </a:lnTo>
                  <a:lnTo>
                    <a:pt x="817" y="5"/>
                  </a:lnTo>
                  <a:close/>
                  <a:moveTo>
                    <a:pt x="669" y="5"/>
                  </a:moveTo>
                  <a:lnTo>
                    <a:pt x="560" y="5"/>
                  </a:lnTo>
                  <a:lnTo>
                    <a:pt x="56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1" y="0"/>
                  </a:lnTo>
                  <a:lnTo>
                    <a:pt x="161" y="5"/>
                  </a:lnTo>
                  <a:close/>
                </a:path>
              </a:pathLst>
            </a:custGeom>
            <a:solidFill>
              <a:srgbClr val="69A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2" name="Freeform 138"/>
            <p:cNvSpPr>
              <a:spLocks noEditPoints="1"/>
            </p:cNvSpPr>
            <p:nvPr/>
          </p:nvSpPr>
          <p:spPr bwMode="auto">
            <a:xfrm>
              <a:off x="89" y="3438"/>
              <a:ext cx="825" cy="5"/>
            </a:xfrm>
            <a:custGeom>
              <a:avLst/>
              <a:gdLst>
                <a:gd name="T0" fmla="*/ 820 w 825"/>
                <a:gd name="T1" fmla="*/ 5 h 5"/>
                <a:gd name="T2" fmla="*/ 745 w 825"/>
                <a:gd name="T3" fmla="*/ 5 h 5"/>
                <a:gd name="T4" fmla="*/ 750 w 825"/>
                <a:gd name="T5" fmla="*/ 0 h 5"/>
                <a:gd name="T6" fmla="*/ 825 w 825"/>
                <a:gd name="T7" fmla="*/ 0 h 5"/>
                <a:gd name="T8" fmla="*/ 820 w 825"/>
                <a:gd name="T9" fmla="*/ 5 h 5"/>
                <a:gd name="T10" fmla="*/ 669 w 825"/>
                <a:gd name="T11" fmla="*/ 5 h 5"/>
                <a:gd name="T12" fmla="*/ 560 w 825"/>
                <a:gd name="T13" fmla="*/ 5 h 5"/>
                <a:gd name="T14" fmla="*/ 560 w 825"/>
                <a:gd name="T15" fmla="*/ 0 h 5"/>
                <a:gd name="T16" fmla="*/ 669 w 825"/>
                <a:gd name="T17" fmla="*/ 0 h 5"/>
                <a:gd name="T18" fmla="*/ 669 w 825"/>
                <a:gd name="T19" fmla="*/ 5 h 5"/>
                <a:gd name="T20" fmla="*/ 314 w 825"/>
                <a:gd name="T21" fmla="*/ 5 h 5"/>
                <a:gd name="T22" fmla="*/ 179 w 825"/>
                <a:gd name="T23" fmla="*/ 5 h 5"/>
                <a:gd name="T24" fmla="*/ 179 w 825"/>
                <a:gd name="T25" fmla="*/ 0 h 5"/>
                <a:gd name="T26" fmla="*/ 314 w 825"/>
                <a:gd name="T27" fmla="*/ 0 h 5"/>
                <a:gd name="T28" fmla="*/ 314 w 825"/>
                <a:gd name="T29" fmla="*/ 5 h 5"/>
                <a:gd name="T30" fmla="*/ 161 w 825"/>
                <a:gd name="T31" fmla="*/ 5 h 5"/>
                <a:gd name="T32" fmla="*/ 0 w 825"/>
                <a:gd name="T33" fmla="*/ 5 h 5"/>
                <a:gd name="T34" fmla="*/ 0 w 825"/>
                <a:gd name="T35" fmla="*/ 0 h 5"/>
                <a:gd name="T36" fmla="*/ 161 w 825"/>
                <a:gd name="T37" fmla="*/ 0 h 5"/>
                <a:gd name="T38" fmla="*/ 161 w 825"/>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5" h="5">
                  <a:moveTo>
                    <a:pt x="820" y="5"/>
                  </a:moveTo>
                  <a:lnTo>
                    <a:pt x="745" y="5"/>
                  </a:lnTo>
                  <a:lnTo>
                    <a:pt x="750" y="0"/>
                  </a:lnTo>
                  <a:lnTo>
                    <a:pt x="825" y="0"/>
                  </a:lnTo>
                  <a:lnTo>
                    <a:pt x="820" y="5"/>
                  </a:lnTo>
                  <a:close/>
                  <a:moveTo>
                    <a:pt x="669" y="5"/>
                  </a:moveTo>
                  <a:lnTo>
                    <a:pt x="560" y="5"/>
                  </a:lnTo>
                  <a:lnTo>
                    <a:pt x="56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1" y="0"/>
                  </a:lnTo>
                  <a:lnTo>
                    <a:pt x="161" y="5"/>
                  </a:lnTo>
                  <a:close/>
                </a:path>
              </a:pathLst>
            </a:custGeom>
            <a:solidFill>
              <a:srgbClr val="69A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3" name="Freeform 139"/>
            <p:cNvSpPr>
              <a:spLocks noEditPoints="1"/>
            </p:cNvSpPr>
            <p:nvPr/>
          </p:nvSpPr>
          <p:spPr bwMode="auto">
            <a:xfrm>
              <a:off x="89" y="3435"/>
              <a:ext cx="848" cy="5"/>
            </a:xfrm>
            <a:custGeom>
              <a:avLst/>
              <a:gdLst>
                <a:gd name="T0" fmla="*/ 822 w 848"/>
                <a:gd name="T1" fmla="*/ 3 h 6"/>
                <a:gd name="T2" fmla="*/ 747 w 848"/>
                <a:gd name="T3" fmla="*/ 3 h 6"/>
                <a:gd name="T4" fmla="*/ 750 w 848"/>
                <a:gd name="T5" fmla="*/ 3 h 6"/>
                <a:gd name="T6" fmla="*/ 724 w 848"/>
                <a:gd name="T7" fmla="*/ 3 h 6"/>
                <a:gd name="T8" fmla="*/ 724 w 848"/>
                <a:gd name="T9" fmla="*/ 0 h 6"/>
                <a:gd name="T10" fmla="*/ 848 w 848"/>
                <a:gd name="T11" fmla="*/ 0 h 6"/>
                <a:gd name="T12" fmla="*/ 848 w 848"/>
                <a:gd name="T13" fmla="*/ 3 h 6"/>
                <a:gd name="T14" fmla="*/ 825 w 848"/>
                <a:gd name="T15" fmla="*/ 3 h 6"/>
                <a:gd name="T16" fmla="*/ 822 w 848"/>
                <a:gd name="T17" fmla="*/ 3 h 6"/>
                <a:gd name="T18" fmla="*/ 669 w 848"/>
                <a:gd name="T19" fmla="*/ 3 h 6"/>
                <a:gd name="T20" fmla="*/ 560 w 848"/>
                <a:gd name="T21" fmla="*/ 3 h 6"/>
                <a:gd name="T22" fmla="*/ 560 w 848"/>
                <a:gd name="T23" fmla="*/ 3 h 6"/>
                <a:gd name="T24" fmla="*/ 540 w 848"/>
                <a:gd name="T25" fmla="*/ 3 h 6"/>
                <a:gd name="T26" fmla="*/ 540 w 848"/>
                <a:gd name="T27" fmla="*/ 0 h 6"/>
                <a:gd name="T28" fmla="*/ 669 w 848"/>
                <a:gd name="T29" fmla="*/ 0 h 6"/>
                <a:gd name="T30" fmla="*/ 669 w 848"/>
                <a:gd name="T31" fmla="*/ 3 h 6"/>
                <a:gd name="T32" fmla="*/ 669 w 848"/>
                <a:gd name="T33" fmla="*/ 3 h 6"/>
                <a:gd name="T34" fmla="*/ 314 w 848"/>
                <a:gd name="T35" fmla="*/ 3 h 6"/>
                <a:gd name="T36" fmla="*/ 179 w 848"/>
                <a:gd name="T37" fmla="*/ 3 h 6"/>
                <a:gd name="T38" fmla="*/ 179 w 848"/>
                <a:gd name="T39" fmla="*/ 0 h 6"/>
                <a:gd name="T40" fmla="*/ 314 w 848"/>
                <a:gd name="T41" fmla="*/ 0 h 6"/>
                <a:gd name="T42" fmla="*/ 314 w 848"/>
                <a:gd name="T43" fmla="*/ 3 h 6"/>
                <a:gd name="T44" fmla="*/ 161 w 848"/>
                <a:gd name="T45" fmla="*/ 3 h 6"/>
                <a:gd name="T46" fmla="*/ 0 w 848"/>
                <a:gd name="T47" fmla="*/ 3 h 6"/>
                <a:gd name="T48" fmla="*/ 0 w 848"/>
                <a:gd name="T49" fmla="*/ 0 h 6"/>
                <a:gd name="T50" fmla="*/ 161 w 848"/>
                <a:gd name="T51" fmla="*/ 0 h 6"/>
                <a:gd name="T52" fmla="*/ 161 w 848"/>
                <a:gd name="T53" fmla="*/ 3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6">
                  <a:moveTo>
                    <a:pt x="822" y="6"/>
                  </a:moveTo>
                  <a:lnTo>
                    <a:pt x="747" y="6"/>
                  </a:lnTo>
                  <a:lnTo>
                    <a:pt x="750" y="3"/>
                  </a:lnTo>
                  <a:lnTo>
                    <a:pt x="724" y="3"/>
                  </a:lnTo>
                  <a:lnTo>
                    <a:pt x="724" y="0"/>
                  </a:lnTo>
                  <a:lnTo>
                    <a:pt x="848" y="0"/>
                  </a:lnTo>
                  <a:lnTo>
                    <a:pt x="848" y="3"/>
                  </a:lnTo>
                  <a:lnTo>
                    <a:pt x="825" y="3"/>
                  </a:lnTo>
                  <a:lnTo>
                    <a:pt x="822" y="6"/>
                  </a:lnTo>
                  <a:close/>
                  <a:moveTo>
                    <a:pt x="669" y="6"/>
                  </a:moveTo>
                  <a:lnTo>
                    <a:pt x="560" y="6"/>
                  </a:lnTo>
                  <a:lnTo>
                    <a:pt x="560" y="3"/>
                  </a:lnTo>
                  <a:lnTo>
                    <a:pt x="540" y="3"/>
                  </a:lnTo>
                  <a:lnTo>
                    <a:pt x="540" y="0"/>
                  </a:lnTo>
                  <a:lnTo>
                    <a:pt x="669" y="0"/>
                  </a:lnTo>
                  <a:lnTo>
                    <a:pt x="669" y="3"/>
                  </a:lnTo>
                  <a:lnTo>
                    <a:pt x="669" y="6"/>
                  </a:lnTo>
                  <a:close/>
                  <a:moveTo>
                    <a:pt x="314" y="6"/>
                  </a:moveTo>
                  <a:lnTo>
                    <a:pt x="179" y="6"/>
                  </a:lnTo>
                  <a:lnTo>
                    <a:pt x="179" y="0"/>
                  </a:lnTo>
                  <a:lnTo>
                    <a:pt x="314" y="0"/>
                  </a:lnTo>
                  <a:lnTo>
                    <a:pt x="314" y="6"/>
                  </a:lnTo>
                  <a:close/>
                  <a:moveTo>
                    <a:pt x="161" y="6"/>
                  </a:moveTo>
                  <a:lnTo>
                    <a:pt x="0" y="6"/>
                  </a:lnTo>
                  <a:lnTo>
                    <a:pt x="0" y="0"/>
                  </a:lnTo>
                  <a:lnTo>
                    <a:pt x="161" y="0"/>
                  </a:lnTo>
                  <a:lnTo>
                    <a:pt x="161" y="6"/>
                  </a:lnTo>
                  <a:close/>
                </a:path>
              </a:pathLst>
            </a:custGeom>
            <a:solidFill>
              <a:srgbClr val="68A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4" name="Freeform 140"/>
            <p:cNvSpPr>
              <a:spLocks noEditPoints="1"/>
            </p:cNvSpPr>
            <p:nvPr/>
          </p:nvSpPr>
          <p:spPr bwMode="auto">
            <a:xfrm>
              <a:off x="89" y="3433"/>
              <a:ext cx="848" cy="5"/>
            </a:xfrm>
            <a:custGeom>
              <a:avLst/>
              <a:gdLst>
                <a:gd name="T0" fmla="*/ 825 w 848"/>
                <a:gd name="T1" fmla="*/ 5 h 5"/>
                <a:gd name="T2" fmla="*/ 750 w 848"/>
                <a:gd name="T3" fmla="*/ 5 h 5"/>
                <a:gd name="T4" fmla="*/ 750 w 848"/>
                <a:gd name="T5" fmla="*/ 5 h 5"/>
                <a:gd name="T6" fmla="*/ 724 w 848"/>
                <a:gd name="T7" fmla="*/ 5 h 5"/>
                <a:gd name="T8" fmla="*/ 724 w 848"/>
                <a:gd name="T9" fmla="*/ 0 h 5"/>
                <a:gd name="T10" fmla="*/ 848 w 848"/>
                <a:gd name="T11" fmla="*/ 0 h 5"/>
                <a:gd name="T12" fmla="*/ 848 w 848"/>
                <a:gd name="T13" fmla="*/ 5 h 5"/>
                <a:gd name="T14" fmla="*/ 825 w 848"/>
                <a:gd name="T15" fmla="*/ 5 h 5"/>
                <a:gd name="T16" fmla="*/ 825 w 848"/>
                <a:gd name="T17" fmla="*/ 5 h 5"/>
                <a:gd name="T18" fmla="*/ 669 w 848"/>
                <a:gd name="T19" fmla="*/ 5 h 5"/>
                <a:gd name="T20" fmla="*/ 560 w 848"/>
                <a:gd name="T21" fmla="*/ 5 h 5"/>
                <a:gd name="T22" fmla="*/ 560 w 848"/>
                <a:gd name="T23" fmla="*/ 5 h 5"/>
                <a:gd name="T24" fmla="*/ 540 w 848"/>
                <a:gd name="T25" fmla="*/ 5 h 5"/>
                <a:gd name="T26" fmla="*/ 540 w 848"/>
                <a:gd name="T27" fmla="*/ 0 h 5"/>
                <a:gd name="T28" fmla="*/ 669 w 848"/>
                <a:gd name="T29" fmla="*/ 0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1 w 848"/>
                <a:gd name="T45" fmla="*/ 5 h 5"/>
                <a:gd name="T46" fmla="*/ 0 w 848"/>
                <a:gd name="T47" fmla="*/ 5 h 5"/>
                <a:gd name="T48" fmla="*/ 0 w 848"/>
                <a:gd name="T49" fmla="*/ 0 h 5"/>
                <a:gd name="T50" fmla="*/ 161 w 848"/>
                <a:gd name="T51" fmla="*/ 0 h 5"/>
                <a:gd name="T52" fmla="*/ 161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25" y="5"/>
                  </a:moveTo>
                  <a:lnTo>
                    <a:pt x="750" y="5"/>
                  </a:lnTo>
                  <a:lnTo>
                    <a:pt x="724" y="5"/>
                  </a:lnTo>
                  <a:lnTo>
                    <a:pt x="724" y="0"/>
                  </a:lnTo>
                  <a:lnTo>
                    <a:pt x="848" y="0"/>
                  </a:lnTo>
                  <a:lnTo>
                    <a:pt x="848" y="5"/>
                  </a:lnTo>
                  <a:lnTo>
                    <a:pt x="825" y="5"/>
                  </a:lnTo>
                  <a:close/>
                  <a:moveTo>
                    <a:pt x="669" y="5"/>
                  </a:moveTo>
                  <a:lnTo>
                    <a:pt x="560" y="5"/>
                  </a:lnTo>
                  <a:lnTo>
                    <a:pt x="540" y="5"/>
                  </a:lnTo>
                  <a:lnTo>
                    <a:pt x="54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1" y="0"/>
                  </a:lnTo>
                  <a:lnTo>
                    <a:pt x="161" y="5"/>
                  </a:lnTo>
                  <a:close/>
                </a:path>
              </a:pathLst>
            </a:custGeom>
            <a:solidFill>
              <a:srgbClr val="6BA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5" name="Freeform 141"/>
            <p:cNvSpPr>
              <a:spLocks noEditPoints="1"/>
            </p:cNvSpPr>
            <p:nvPr/>
          </p:nvSpPr>
          <p:spPr bwMode="auto">
            <a:xfrm>
              <a:off x="89" y="3431"/>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5 h 5"/>
                <a:gd name="T20" fmla="*/ 314 w 848"/>
                <a:gd name="T21" fmla="*/ 5 h 5"/>
                <a:gd name="T22" fmla="*/ 179 w 848"/>
                <a:gd name="T23" fmla="*/ 5 h 5"/>
                <a:gd name="T24" fmla="*/ 179 w 848"/>
                <a:gd name="T25" fmla="*/ 0 h 5"/>
                <a:gd name="T26" fmla="*/ 314 w 848"/>
                <a:gd name="T27" fmla="*/ 0 h 5"/>
                <a:gd name="T28" fmla="*/ 314 w 848"/>
                <a:gd name="T29" fmla="*/ 5 h 5"/>
                <a:gd name="T30" fmla="*/ 161 w 848"/>
                <a:gd name="T31" fmla="*/ 5 h 5"/>
                <a:gd name="T32" fmla="*/ 0 w 848"/>
                <a:gd name="T33" fmla="*/ 5 h 5"/>
                <a:gd name="T34" fmla="*/ 0 w 848"/>
                <a:gd name="T35" fmla="*/ 0 h 5"/>
                <a:gd name="T36" fmla="*/ 164 w 848"/>
                <a:gd name="T37" fmla="*/ 0 h 5"/>
                <a:gd name="T38" fmla="*/ 161 w 848"/>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4" y="0"/>
                  </a:lnTo>
                  <a:lnTo>
                    <a:pt x="161" y="5"/>
                  </a:lnTo>
                  <a:close/>
                </a:path>
              </a:pathLst>
            </a:custGeom>
            <a:solidFill>
              <a:srgbClr val="69AB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6" name="Freeform 142"/>
            <p:cNvSpPr>
              <a:spLocks noEditPoints="1"/>
            </p:cNvSpPr>
            <p:nvPr/>
          </p:nvSpPr>
          <p:spPr bwMode="auto">
            <a:xfrm>
              <a:off x="89" y="3428"/>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5 h 5"/>
                <a:gd name="T20" fmla="*/ 314 w 848"/>
                <a:gd name="T21" fmla="*/ 5 h 5"/>
                <a:gd name="T22" fmla="*/ 179 w 848"/>
                <a:gd name="T23" fmla="*/ 5 h 5"/>
                <a:gd name="T24" fmla="*/ 179 w 848"/>
                <a:gd name="T25" fmla="*/ 0 h 5"/>
                <a:gd name="T26" fmla="*/ 314 w 848"/>
                <a:gd name="T27" fmla="*/ 0 h 5"/>
                <a:gd name="T28" fmla="*/ 314 w 848"/>
                <a:gd name="T29" fmla="*/ 5 h 5"/>
                <a:gd name="T30" fmla="*/ 161 w 848"/>
                <a:gd name="T31" fmla="*/ 5 h 5"/>
                <a:gd name="T32" fmla="*/ 0 w 848"/>
                <a:gd name="T33" fmla="*/ 5 h 5"/>
                <a:gd name="T34" fmla="*/ 0 w 848"/>
                <a:gd name="T35" fmla="*/ 0 h 5"/>
                <a:gd name="T36" fmla="*/ 164 w 848"/>
                <a:gd name="T37" fmla="*/ 0 h 5"/>
                <a:gd name="T38" fmla="*/ 161 w 848"/>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1" y="5"/>
                  </a:moveTo>
                  <a:lnTo>
                    <a:pt x="0" y="5"/>
                  </a:lnTo>
                  <a:lnTo>
                    <a:pt x="0" y="0"/>
                  </a:lnTo>
                  <a:lnTo>
                    <a:pt x="164" y="0"/>
                  </a:lnTo>
                  <a:lnTo>
                    <a:pt x="161" y="5"/>
                  </a:lnTo>
                  <a:close/>
                </a:path>
              </a:pathLst>
            </a:custGeom>
            <a:solidFill>
              <a:srgbClr val="6BA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7" name="Freeform 143"/>
            <p:cNvSpPr>
              <a:spLocks noEditPoints="1"/>
            </p:cNvSpPr>
            <p:nvPr/>
          </p:nvSpPr>
          <p:spPr bwMode="auto">
            <a:xfrm>
              <a:off x="89" y="3426"/>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5 h 5"/>
                <a:gd name="T20" fmla="*/ 314 w 848"/>
                <a:gd name="T21" fmla="*/ 5 h 5"/>
                <a:gd name="T22" fmla="*/ 179 w 848"/>
                <a:gd name="T23" fmla="*/ 5 h 5"/>
                <a:gd name="T24" fmla="*/ 179 w 848"/>
                <a:gd name="T25" fmla="*/ 0 h 5"/>
                <a:gd name="T26" fmla="*/ 314 w 848"/>
                <a:gd name="T27" fmla="*/ 0 h 5"/>
                <a:gd name="T28" fmla="*/ 314 w 848"/>
                <a:gd name="T29" fmla="*/ 5 h 5"/>
                <a:gd name="T30" fmla="*/ 164 w 848"/>
                <a:gd name="T31" fmla="*/ 5 h 5"/>
                <a:gd name="T32" fmla="*/ 0 w 848"/>
                <a:gd name="T33" fmla="*/ 5 h 5"/>
                <a:gd name="T34" fmla="*/ 0 w 848"/>
                <a:gd name="T35" fmla="*/ 0 h 5"/>
                <a:gd name="T36" fmla="*/ 164 w 848"/>
                <a:gd name="T37" fmla="*/ 0 h 5"/>
                <a:gd name="T38" fmla="*/ 164 w 848"/>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AAE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8" name="Freeform 144"/>
            <p:cNvSpPr>
              <a:spLocks noEditPoints="1"/>
            </p:cNvSpPr>
            <p:nvPr/>
          </p:nvSpPr>
          <p:spPr bwMode="auto">
            <a:xfrm>
              <a:off x="89" y="3421"/>
              <a:ext cx="848" cy="7"/>
            </a:xfrm>
            <a:custGeom>
              <a:avLst/>
              <a:gdLst>
                <a:gd name="T0" fmla="*/ 848 w 848"/>
                <a:gd name="T1" fmla="*/ 29 h 6"/>
                <a:gd name="T2" fmla="*/ 724 w 848"/>
                <a:gd name="T3" fmla="*/ 29 h 6"/>
                <a:gd name="T4" fmla="*/ 724 w 848"/>
                <a:gd name="T5" fmla="*/ 0 h 6"/>
                <a:gd name="T6" fmla="*/ 848 w 848"/>
                <a:gd name="T7" fmla="*/ 0 h 6"/>
                <a:gd name="T8" fmla="*/ 848 w 848"/>
                <a:gd name="T9" fmla="*/ 29 h 6"/>
                <a:gd name="T10" fmla="*/ 669 w 848"/>
                <a:gd name="T11" fmla="*/ 29 h 6"/>
                <a:gd name="T12" fmla="*/ 540 w 848"/>
                <a:gd name="T13" fmla="*/ 29 h 6"/>
                <a:gd name="T14" fmla="*/ 540 w 848"/>
                <a:gd name="T15" fmla="*/ 0 h 6"/>
                <a:gd name="T16" fmla="*/ 669 w 848"/>
                <a:gd name="T17" fmla="*/ 0 h 6"/>
                <a:gd name="T18" fmla="*/ 669 w 848"/>
                <a:gd name="T19" fmla="*/ 29 h 6"/>
                <a:gd name="T20" fmla="*/ 314 w 848"/>
                <a:gd name="T21" fmla="*/ 29 h 6"/>
                <a:gd name="T22" fmla="*/ 179 w 848"/>
                <a:gd name="T23" fmla="*/ 29 h 6"/>
                <a:gd name="T24" fmla="*/ 179 w 848"/>
                <a:gd name="T25" fmla="*/ 0 h 6"/>
                <a:gd name="T26" fmla="*/ 314 w 848"/>
                <a:gd name="T27" fmla="*/ 0 h 6"/>
                <a:gd name="T28" fmla="*/ 314 w 848"/>
                <a:gd name="T29" fmla="*/ 29 h 6"/>
                <a:gd name="T30" fmla="*/ 164 w 848"/>
                <a:gd name="T31" fmla="*/ 29 h 6"/>
                <a:gd name="T32" fmla="*/ 0 w 848"/>
                <a:gd name="T33" fmla="*/ 29 h 6"/>
                <a:gd name="T34" fmla="*/ 0 w 848"/>
                <a:gd name="T35" fmla="*/ 0 h 6"/>
                <a:gd name="T36" fmla="*/ 164 w 848"/>
                <a:gd name="T37" fmla="*/ 0 h 6"/>
                <a:gd name="T38" fmla="*/ 164 w 848"/>
                <a:gd name="T39" fmla="*/ 29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6">
                  <a:moveTo>
                    <a:pt x="848" y="6"/>
                  </a:moveTo>
                  <a:lnTo>
                    <a:pt x="724" y="6"/>
                  </a:lnTo>
                  <a:lnTo>
                    <a:pt x="724" y="0"/>
                  </a:lnTo>
                  <a:lnTo>
                    <a:pt x="848" y="0"/>
                  </a:lnTo>
                  <a:lnTo>
                    <a:pt x="848" y="6"/>
                  </a:lnTo>
                  <a:close/>
                  <a:moveTo>
                    <a:pt x="669" y="6"/>
                  </a:moveTo>
                  <a:lnTo>
                    <a:pt x="540" y="6"/>
                  </a:lnTo>
                  <a:lnTo>
                    <a:pt x="540" y="0"/>
                  </a:lnTo>
                  <a:lnTo>
                    <a:pt x="669" y="0"/>
                  </a:lnTo>
                  <a:lnTo>
                    <a:pt x="669" y="6"/>
                  </a:lnTo>
                  <a:close/>
                  <a:moveTo>
                    <a:pt x="314" y="6"/>
                  </a:moveTo>
                  <a:lnTo>
                    <a:pt x="179" y="6"/>
                  </a:lnTo>
                  <a:lnTo>
                    <a:pt x="179" y="0"/>
                  </a:lnTo>
                  <a:lnTo>
                    <a:pt x="314" y="0"/>
                  </a:lnTo>
                  <a:lnTo>
                    <a:pt x="314" y="6"/>
                  </a:lnTo>
                  <a:close/>
                  <a:moveTo>
                    <a:pt x="164" y="6"/>
                  </a:moveTo>
                  <a:lnTo>
                    <a:pt x="0" y="6"/>
                  </a:lnTo>
                  <a:lnTo>
                    <a:pt x="0" y="0"/>
                  </a:lnTo>
                  <a:lnTo>
                    <a:pt x="164" y="0"/>
                  </a:lnTo>
                  <a:lnTo>
                    <a:pt x="164" y="6"/>
                  </a:lnTo>
                  <a:close/>
                </a:path>
              </a:pathLst>
            </a:custGeom>
            <a:solidFill>
              <a:srgbClr val="6DA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9" name="Freeform 145"/>
            <p:cNvSpPr>
              <a:spLocks noEditPoints="1"/>
            </p:cNvSpPr>
            <p:nvPr/>
          </p:nvSpPr>
          <p:spPr bwMode="auto">
            <a:xfrm>
              <a:off x="89" y="3421"/>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5 h 5"/>
                <a:gd name="T20" fmla="*/ 314 w 848"/>
                <a:gd name="T21" fmla="*/ 5 h 5"/>
                <a:gd name="T22" fmla="*/ 179 w 848"/>
                <a:gd name="T23" fmla="*/ 5 h 5"/>
                <a:gd name="T24" fmla="*/ 179 w 848"/>
                <a:gd name="T25" fmla="*/ 0 h 5"/>
                <a:gd name="T26" fmla="*/ 314 w 848"/>
                <a:gd name="T27" fmla="*/ 0 h 5"/>
                <a:gd name="T28" fmla="*/ 314 w 848"/>
                <a:gd name="T29" fmla="*/ 5 h 5"/>
                <a:gd name="T30" fmla="*/ 164 w 848"/>
                <a:gd name="T31" fmla="*/ 5 h 5"/>
                <a:gd name="T32" fmla="*/ 0 w 848"/>
                <a:gd name="T33" fmla="*/ 5 h 5"/>
                <a:gd name="T34" fmla="*/ 0 w 848"/>
                <a:gd name="T35" fmla="*/ 0 h 5"/>
                <a:gd name="T36" fmla="*/ 164 w 848"/>
                <a:gd name="T37" fmla="*/ 0 h 5"/>
                <a:gd name="T38" fmla="*/ 164 w 848"/>
                <a:gd name="T39" fmla="*/ 5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CB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0" name="Freeform 146"/>
            <p:cNvSpPr>
              <a:spLocks noEditPoints="1"/>
            </p:cNvSpPr>
            <p:nvPr/>
          </p:nvSpPr>
          <p:spPr bwMode="auto">
            <a:xfrm>
              <a:off x="89" y="3416"/>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0 h 5"/>
                <a:gd name="T24" fmla="*/ 669 w 848"/>
                <a:gd name="T25" fmla="*/ 0 h 5"/>
                <a:gd name="T26" fmla="*/ 669 w 848"/>
                <a:gd name="T27" fmla="*/ 0 h 5"/>
                <a:gd name="T28" fmla="*/ 669 w 848"/>
                <a:gd name="T29" fmla="*/ 0 h 5"/>
                <a:gd name="T30" fmla="*/ 669 w 848"/>
                <a:gd name="T31" fmla="*/ 0 h 5"/>
                <a:gd name="T32" fmla="*/ 669 w 848"/>
                <a:gd name="T33" fmla="*/ 0 h 5"/>
                <a:gd name="T34" fmla="*/ 669 w 848"/>
                <a:gd name="T35" fmla="*/ 0 h 5"/>
                <a:gd name="T36" fmla="*/ 669 w 848"/>
                <a:gd name="T37" fmla="*/ 0 h 5"/>
                <a:gd name="T38" fmla="*/ 669 w 848"/>
                <a:gd name="T39" fmla="*/ 5 h 5"/>
                <a:gd name="T40" fmla="*/ 314 w 848"/>
                <a:gd name="T41" fmla="*/ 5 h 5"/>
                <a:gd name="T42" fmla="*/ 179 w 848"/>
                <a:gd name="T43" fmla="*/ 5 h 5"/>
                <a:gd name="T44" fmla="*/ 179 w 848"/>
                <a:gd name="T45" fmla="*/ 0 h 5"/>
                <a:gd name="T46" fmla="*/ 314 w 848"/>
                <a:gd name="T47" fmla="*/ 0 h 5"/>
                <a:gd name="T48" fmla="*/ 314 w 848"/>
                <a:gd name="T49" fmla="*/ 5 h 5"/>
                <a:gd name="T50" fmla="*/ 164 w 848"/>
                <a:gd name="T51" fmla="*/ 5 h 5"/>
                <a:gd name="T52" fmla="*/ 0 w 848"/>
                <a:gd name="T53" fmla="*/ 5 h 5"/>
                <a:gd name="T54" fmla="*/ 0 w 848"/>
                <a:gd name="T55" fmla="*/ 0 h 5"/>
                <a:gd name="T56" fmla="*/ 164 w 848"/>
                <a:gd name="T57" fmla="*/ 0 h 5"/>
                <a:gd name="T58" fmla="*/ 164 w 848"/>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CB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1" name="Freeform 147"/>
            <p:cNvSpPr>
              <a:spLocks noEditPoints="1"/>
            </p:cNvSpPr>
            <p:nvPr/>
          </p:nvSpPr>
          <p:spPr bwMode="auto">
            <a:xfrm>
              <a:off x="89" y="3414"/>
              <a:ext cx="848" cy="7"/>
            </a:xfrm>
            <a:custGeom>
              <a:avLst/>
              <a:gdLst>
                <a:gd name="T0" fmla="*/ 848 w 848"/>
                <a:gd name="T1" fmla="*/ 29 h 6"/>
                <a:gd name="T2" fmla="*/ 724 w 848"/>
                <a:gd name="T3" fmla="*/ 29 h 6"/>
                <a:gd name="T4" fmla="*/ 724 w 848"/>
                <a:gd name="T5" fmla="*/ 0 h 6"/>
                <a:gd name="T6" fmla="*/ 848 w 848"/>
                <a:gd name="T7" fmla="*/ 0 h 6"/>
                <a:gd name="T8" fmla="*/ 848 w 848"/>
                <a:gd name="T9" fmla="*/ 29 h 6"/>
                <a:gd name="T10" fmla="*/ 669 w 848"/>
                <a:gd name="T11" fmla="*/ 29 h 6"/>
                <a:gd name="T12" fmla="*/ 540 w 848"/>
                <a:gd name="T13" fmla="*/ 29 h 6"/>
                <a:gd name="T14" fmla="*/ 540 w 848"/>
                <a:gd name="T15" fmla="*/ 0 h 6"/>
                <a:gd name="T16" fmla="*/ 669 w 848"/>
                <a:gd name="T17" fmla="*/ 0 h 6"/>
                <a:gd name="T18" fmla="*/ 669 w 848"/>
                <a:gd name="T19" fmla="*/ 0 h 6"/>
                <a:gd name="T20" fmla="*/ 669 w 848"/>
                <a:gd name="T21" fmla="*/ 0 h 6"/>
                <a:gd name="T22" fmla="*/ 669 w 848"/>
                <a:gd name="T23" fmla="*/ 0 h 6"/>
                <a:gd name="T24" fmla="*/ 669 w 848"/>
                <a:gd name="T25" fmla="*/ 18 h 6"/>
                <a:gd name="T26" fmla="*/ 669 w 848"/>
                <a:gd name="T27" fmla="*/ 18 h 6"/>
                <a:gd name="T28" fmla="*/ 669 w 848"/>
                <a:gd name="T29" fmla="*/ 18 h 6"/>
                <a:gd name="T30" fmla="*/ 669 w 848"/>
                <a:gd name="T31" fmla="*/ 18 h 6"/>
                <a:gd name="T32" fmla="*/ 669 w 848"/>
                <a:gd name="T33" fmla="*/ 18 h 6"/>
                <a:gd name="T34" fmla="*/ 669 w 848"/>
                <a:gd name="T35" fmla="*/ 18 h 6"/>
                <a:gd name="T36" fmla="*/ 669 w 848"/>
                <a:gd name="T37" fmla="*/ 18 h 6"/>
                <a:gd name="T38" fmla="*/ 669 w 848"/>
                <a:gd name="T39" fmla="*/ 29 h 6"/>
                <a:gd name="T40" fmla="*/ 314 w 848"/>
                <a:gd name="T41" fmla="*/ 29 h 6"/>
                <a:gd name="T42" fmla="*/ 179 w 848"/>
                <a:gd name="T43" fmla="*/ 29 h 6"/>
                <a:gd name="T44" fmla="*/ 179 w 848"/>
                <a:gd name="T45" fmla="*/ 0 h 6"/>
                <a:gd name="T46" fmla="*/ 314 w 848"/>
                <a:gd name="T47" fmla="*/ 0 h 6"/>
                <a:gd name="T48" fmla="*/ 314 w 848"/>
                <a:gd name="T49" fmla="*/ 29 h 6"/>
                <a:gd name="T50" fmla="*/ 164 w 848"/>
                <a:gd name="T51" fmla="*/ 29 h 6"/>
                <a:gd name="T52" fmla="*/ 0 w 848"/>
                <a:gd name="T53" fmla="*/ 29 h 6"/>
                <a:gd name="T54" fmla="*/ 0 w 848"/>
                <a:gd name="T55" fmla="*/ 0 h 6"/>
                <a:gd name="T56" fmla="*/ 164 w 848"/>
                <a:gd name="T57" fmla="*/ 0 h 6"/>
                <a:gd name="T58" fmla="*/ 164 w 848"/>
                <a:gd name="T59" fmla="*/ 29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8" h="6">
                  <a:moveTo>
                    <a:pt x="848" y="6"/>
                  </a:moveTo>
                  <a:lnTo>
                    <a:pt x="724" y="6"/>
                  </a:lnTo>
                  <a:lnTo>
                    <a:pt x="724" y="0"/>
                  </a:lnTo>
                  <a:lnTo>
                    <a:pt x="848" y="0"/>
                  </a:lnTo>
                  <a:lnTo>
                    <a:pt x="848" y="6"/>
                  </a:lnTo>
                  <a:close/>
                  <a:moveTo>
                    <a:pt x="669" y="6"/>
                  </a:moveTo>
                  <a:lnTo>
                    <a:pt x="540" y="6"/>
                  </a:lnTo>
                  <a:lnTo>
                    <a:pt x="540" y="0"/>
                  </a:lnTo>
                  <a:lnTo>
                    <a:pt x="669" y="0"/>
                  </a:lnTo>
                  <a:lnTo>
                    <a:pt x="669" y="3"/>
                  </a:lnTo>
                  <a:lnTo>
                    <a:pt x="669" y="6"/>
                  </a:lnTo>
                  <a:close/>
                  <a:moveTo>
                    <a:pt x="314" y="6"/>
                  </a:moveTo>
                  <a:lnTo>
                    <a:pt x="179" y="6"/>
                  </a:lnTo>
                  <a:lnTo>
                    <a:pt x="179" y="0"/>
                  </a:lnTo>
                  <a:lnTo>
                    <a:pt x="314" y="0"/>
                  </a:lnTo>
                  <a:lnTo>
                    <a:pt x="314" y="6"/>
                  </a:lnTo>
                  <a:close/>
                  <a:moveTo>
                    <a:pt x="164" y="6"/>
                  </a:moveTo>
                  <a:lnTo>
                    <a:pt x="0" y="6"/>
                  </a:lnTo>
                  <a:lnTo>
                    <a:pt x="0" y="0"/>
                  </a:lnTo>
                  <a:lnTo>
                    <a:pt x="164" y="0"/>
                  </a:lnTo>
                  <a:lnTo>
                    <a:pt x="164" y="6"/>
                  </a:lnTo>
                  <a:close/>
                </a:path>
              </a:pathLst>
            </a:custGeom>
            <a:solidFill>
              <a:srgbClr val="6CB2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2" name="Freeform 148"/>
            <p:cNvSpPr>
              <a:spLocks noEditPoints="1"/>
            </p:cNvSpPr>
            <p:nvPr/>
          </p:nvSpPr>
          <p:spPr bwMode="auto">
            <a:xfrm>
              <a:off x="89" y="3412"/>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2 h 5"/>
                <a:gd name="T22" fmla="*/ 669 w 848"/>
                <a:gd name="T23" fmla="*/ 2 h 5"/>
                <a:gd name="T24" fmla="*/ 669 w 848"/>
                <a:gd name="T25" fmla="*/ 2 h 5"/>
                <a:gd name="T26" fmla="*/ 669 w 848"/>
                <a:gd name="T27" fmla="*/ 2 h 5"/>
                <a:gd name="T28" fmla="*/ 669 w 848"/>
                <a:gd name="T29" fmla="*/ 5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2"/>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CB2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3" name="Freeform 149"/>
            <p:cNvSpPr>
              <a:spLocks noEditPoints="1"/>
            </p:cNvSpPr>
            <p:nvPr/>
          </p:nvSpPr>
          <p:spPr bwMode="auto">
            <a:xfrm>
              <a:off x="89" y="3409"/>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3 h 5"/>
                <a:gd name="T24" fmla="*/ 669 w 848"/>
                <a:gd name="T25" fmla="*/ 3 h 5"/>
                <a:gd name="T26" fmla="*/ 669 w 848"/>
                <a:gd name="T27" fmla="*/ 3 h 5"/>
                <a:gd name="T28" fmla="*/ 669 w 848"/>
                <a:gd name="T29" fmla="*/ 5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3"/>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EB5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4" name="Freeform 150"/>
            <p:cNvSpPr>
              <a:spLocks noEditPoints="1"/>
            </p:cNvSpPr>
            <p:nvPr/>
          </p:nvSpPr>
          <p:spPr bwMode="auto">
            <a:xfrm>
              <a:off x="89" y="3407"/>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2 h 5"/>
                <a:gd name="T24" fmla="*/ 669 w 848"/>
                <a:gd name="T25" fmla="*/ 2 h 5"/>
                <a:gd name="T26" fmla="*/ 669 w 848"/>
                <a:gd name="T27" fmla="*/ 2 h 5"/>
                <a:gd name="T28" fmla="*/ 669 w 848"/>
                <a:gd name="T29" fmla="*/ 2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2"/>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EB5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5" name="Freeform 151"/>
            <p:cNvSpPr>
              <a:spLocks noEditPoints="1"/>
            </p:cNvSpPr>
            <p:nvPr/>
          </p:nvSpPr>
          <p:spPr bwMode="auto">
            <a:xfrm>
              <a:off x="89" y="3405"/>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3 h 5"/>
                <a:gd name="T24" fmla="*/ 669 w 848"/>
                <a:gd name="T25" fmla="*/ 3 h 5"/>
                <a:gd name="T26" fmla="*/ 669 w 848"/>
                <a:gd name="T27" fmla="*/ 3 h 5"/>
                <a:gd name="T28" fmla="*/ 669 w 848"/>
                <a:gd name="T29" fmla="*/ 3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3"/>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FB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6" name="Freeform 152"/>
            <p:cNvSpPr>
              <a:spLocks noEditPoints="1"/>
            </p:cNvSpPr>
            <p:nvPr/>
          </p:nvSpPr>
          <p:spPr bwMode="auto">
            <a:xfrm>
              <a:off x="89" y="3400"/>
              <a:ext cx="848" cy="7"/>
            </a:xfrm>
            <a:custGeom>
              <a:avLst/>
              <a:gdLst>
                <a:gd name="T0" fmla="*/ 848 w 848"/>
                <a:gd name="T1" fmla="*/ 29 h 6"/>
                <a:gd name="T2" fmla="*/ 724 w 848"/>
                <a:gd name="T3" fmla="*/ 29 h 6"/>
                <a:gd name="T4" fmla="*/ 724 w 848"/>
                <a:gd name="T5" fmla="*/ 0 h 6"/>
                <a:gd name="T6" fmla="*/ 848 w 848"/>
                <a:gd name="T7" fmla="*/ 0 h 6"/>
                <a:gd name="T8" fmla="*/ 848 w 848"/>
                <a:gd name="T9" fmla="*/ 29 h 6"/>
                <a:gd name="T10" fmla="*/ 669 w 848"/>
                <a:gd name="T11" fmla="*/ 29 h 6"/>
                <a:gd name="T12" fmla="*/ 540 w 848"/>
                <a:gd name="T13" fmla="*/ 29 h 6"/>
                <a:gd name="T14" fmla="*/ 540 w 848"/>
                <a:gd name="T15" fmla="*/ 0 h 6"/>
                <a:gd name="T16" fmla="*/ 669 w 848"/>
                <a:gd name="T17" fmla="*/ 0 h 6"/>
                <a:gd name="T18" fmla="*/ 669 w 848"/>
                <a:gd name="T19" fmla="*/ 0 h 6"/>
                <a:gd name="T20" fmla="*/ 669 w 848"/>
                <a:gd name="T21" fmla="*/ 0 h 6"/>
                <a:gd name="T22" fmla="*/ 669 w 848"/>
                <a:gd name="T23" fmla="*/ 18 h 6"/>
                <a:gd name="T24" fmla="*/ 669 w 848"/>
                <a:gd name="T25" fmla="*/ 18 h 6"/>
                <a:gd name="T26" fmla="*/ 669 w 848"/>
                <a:gd name="T27" fmla="*/ 18 h 6"/>
                <a:gd name="T28" fmla="*/ 669 w 848"/>
                <a:gd name="T29" fmla="*/ 18 h 6"/>
                <a:gd name="T30" fmla="*/ 669 w 848"/>
                <a:gd name="T31" fmla="*/ 29 h 6"/>
                <a:gd name="T32" fmla="*/ 669 w 848"/>
                <a:gd name="T33" fmla="*/ 29 h 6"/>
                <a:gd name="T34" fmla="*/ 314 w 848"/>
                <a:gd name="T35" fmla="*/ 29 h 6"/>
                <a:gd name="T36" fmla="*/ 179 w 848"/>
                <a:gd name="T37" fmla="*/ 29 h 6"/>
                <a:gd name="T38" fmla="*/ 179 w 848"/>
                <a:gd name="T39" fmla="*/ 0 h 6"/>
                <a:gd name="T40" fmla="*/ 314 w 848"/>
                <a:gd name="T41" fmla="*/ 0 h 6"/>
                <a:gd name="T42" fmla="*/ 314 w 848"/>
                <a:gd name="T43" fmla="*/ 29 h 6"/>
                <a:gd name="T44" fmla="*/ 164 w 848"/>
                <a:gd name="T45" fmla="*/ 29 h 6"/>
                <a:gd name="T46" fmla="*/ 0 w 848"/>
                <a:gd name="T47" fmla="*/ 29 h 6"/>
                <a:gd name="T48" fmla="*/ 0 w 848"/>
                <a:gd name="T49" fmla="*/ 0 h 6"/>
                <a:gd name="T50" fmla="*/ 164 w 848"/>
                <a:gd name="T51" fmla="*/ 0 h 6"/>
                <a:gd name="T52" fmla="*/ 164 w 848"/>
                <a:gd name="T53" fmla="*/ 29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6">
                  <a:moveTo>
                    <a:pt x="848" y="6"/>
                  </a:moveTo>
                  <a:lnTo>
                    <a:pt x="724" y="6"/>
                  </a:lnTo>
                  <a:lnTo>
                    <a:pt x="724" y="0"/>
                  </a:lnTo>
                  <a:lnTo>
                    <a:pt x="848" y="0"/>
                  </a:lnTo>
                  <a:lnTo>
                    <a:pt x="848" y="6"/>
                  </a:lnTo>
                  <a:close/>
                  <a:moveTo>
                    <a:pt x="669" y="6"/>
                  </a:moveTo>
                  <a:lnTo>
                    <a:pt x="540" y="6"/>
                  </a:lnTo>
                  <a:lnTo>
                    <a:pt x="540" y="0"/>
                  </a:lnTo>
                  <a:lnTo>
                    <a:pt x="669" y="0"/>
                  </a:lnTo>
                  <a:lnTo>
                    <a:pt x="669" y="3"/>
                  </a:lnTo>
                  <a:lnTo>
                    <a:pt x="669" y="6"/>
                  </a:lnTo>
                  <a:close/>
                  <a:moveTo>
                    <a:pt x="314" y="6"/>
                  </a:moveTo>
                  <a:lnTo>
                    <a:pt x="179" y="6"/>
                  </a:lnTo>
                  <a:lnTo>
                    <a:pt x="179" y="0"/>
                  </a:lnTo>
                  <a:lnTo>
                    <a:pt x="314" y="0"/>
                  </a:lnTo>
                  <a:lnTo>
                    <a:pt x="314" y="6"/>
                  </a:lnTo>
                  <a:close/>
                  <a:moveTo>
                    <a:pt x="164" y="6"/>
                  </a:moveTo>
                  <a:lnTo>
                    <a:pt x="0" y="6"/>
                  </a:lnTo>
                  <a:lnTo>
                    <a:pt x="0" y="0"/>
                  </a:lnTo>
                  <a:lnTo>
                    <a:pt x="164" y="0"/>
                  </a:lnTo>
                  <a:lnTo>
                    <a:pt x="164" y="6"/>
                  </a:lnTo>
                  <a:close/>
                </a:path>
              </a:pathLst>
            </a:custGeom>
            <a:solidFill>
              <a:srgbClr val="6FB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7" name="Freeform 153"/>
            <p:cNvSpPr>
              <a:spLocks noEditPoints="1"/>
            </p:cNvSpPr>
            <p:nvPr/>
          </p:nvSpPr>
          <p:spPr bwMode="auto">
            <a:xfrm>
              <a:off x="89" y="3400"/>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2 h 5"/>
                <a:gd name="T24" fmla="*/ 669 w 848"/>
                <a:gd name="T25" fmla="*/ 2 h 5"/>
                <a:gd name="T26" fmla="*/ 669 w 848"/>
                <a:gd name="T27" fmla="*/ 2 h 5"/>
                <a:gd name="T28" fmla="*/ 669 w 848"/>
                <a:gd name="T29" fmla="*/ 2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2"/>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6EB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8" name="Freeform 154"/>
            <p:cNvSpPr>
              <a:spLocks noEditPoints="1"/>
            </p:cNvSpPr>
            <p:nvPr/>
          </p:nvSpPr>
          <p:spPr bwMode="auto">
            <a:xfrm>
              <a:off x="89" y="3395"/>
              <a:ext cx="848" cy="5"/>
            </a:xfrm>
            <a:custGeom>
              <a:avLst/>
              <a:gdLst>
                <a:gd name="T0" fmla="*/ 848 w 848"/>
                <a:gd name="T1" fmla="*/ 5 h 5"/>
                <a:gd name="T2" fmla="*/ 724 w 848"/>
                <a:gd name="T3" fmla="*/ 5 h 5"/>
                <a:gd name="T4" fmla="*/ 724 w 848"/>
                <a:gd name="T5" fmla="*/ 0 h 5"/>
                <a:gd name="T6" fmla="*/ 848 w 848"/>
                <a:gd name="T7" fmla="*/ 0 h 5"/>
                <a:gd name="T8" fmla="*/ 848 w 848"/>
                <a:gd name="T9" fmla="*/ 5 h 5"/>
                <a:gd name="T10" fmla="*/ 669 w 848"/>
                <a:gd name="T11" fmla="*/ 5 h 5"/>
                <a:gd name="T12" fmla="*/ 540 w 848"/>
                <a:gd name="T13" fmla="*/ 5 h 5"/>
                <a:gd name="T14" fmla="*/ 540 w 848"/>
                <a:gd name="T15" fmla="*/ 0 h 5"/>
                <a:gd name="T16" fmla="*/ 669 w 848"/>
                <a:gd name="T17" fmla="*/ 0 h 5"/>
                <a:gd name="T18" fmla="*/ 669 w 848"/>
                <a:gd name="T19" fmla="*/ 0 h 5"/>
                <a:gd name="T20" fmla="*/ 669 w 848"/>
                <a:gd name="T21" fmla="*/ 0 h 5"/>
                <a:gd name="T22" fmla="*/ 669 w 848"/>
                <a:gd name="T23" fmla="*/ 3 h 5"/>
                <a:gd name="T24" fmla="*/ 669 w 848"/>
                <a:gd name="T25" fmla="*/ 3 h 5"/>
                <a:gd name="T26" fmla="*/ 669 w 848"/>
                <a:gd name="T27" fmla="*/ 3 h 5"/>
                <a:gd name="T28" fmla="*/ 669 w 848"/>
                <a:gd name="T29" fmla="*/ 3 h 5"/>
                <a:gd name="T30" fmla="*/ 669 w 848"/>
                <a:gd name="T31" fmla="*/ 5 h 5"/>
                <a:gd name="T32" fmla="*/ 669 w 848"/>
                <a:gd name="T33" fmla="*/ 5 h 5"/>
                <a:gd name="T34" fmla="*/ 314 w 848"/>
                <a:gd name="T35" fmla="*/ 5 h 5"/>
                <a:gd name="T36" fmla="*/ 179 w 848"/>
                <a:gd name="T37" fmla="*/ 5 h 5"/>
                <a:gd name="T38" fmla="*/ 179 w 848"/>
                <a:gd name="T39" fmla="*/ 0 h 5"/>
                <a:gd name="T40" fmla="*/ 314 w 848"/>
                <a:gd name="T41" fmla="*/ 0 h 5"/>
                <a:gd name="T42" fmla="*/ 314 w 848"/>
                <a:gd name="T43" fmla="*/ 5 h 5"/>
                <a:gd name="T44" fmla="*/ 164 w 848"/>
                <a:gd name="T45" fmla="*/ 5 h 5"/>
                <a:gd name="T46" fmla="*/ 0 w 848"/>
                <a:gd name="T47" fmla="*/ 5 h 5"/>
                <a:gd name="T48" fmla="*/ 0 w 848"/>
                <a:gd name="T49" fmla="*/ 0 h 5"/>
                <a:gd name="T50" fmla="*/ 164 w 848"/>
                <a:gd name="T51" fmla="*/ 0 h 5"/>
                <a:gd name="T52" fmla="*/ 164 w 848"/>
                <a:gd name="T53" fmla="*/ 5 h 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8" h="5">
                  <a:moveTo>
                    <a:pt x="848" y="5"/>
                  </a:moveTo>
                  <a:lnTo>
                    <a:pt x="724" y="5"/>
                  </a:lnTo>
                  <a:lnTo>
                    <a:pt x="724" y="0"/>
                  </a:lnTo>
                  <a:lnTo>
                    <a:pt x="848" y="0"/>
                  </a:lnTo>
                  <a:lnTo>
                    <a:pt x="848" y="5"/>
                  </a:lnTo>
                  <a:close/>
                  <a:moveTo>
                    <a:pt x="669" y="5"/>
                  </a:moveTo>
                  <a:lnTo>
                    <a:pt x="540" y="5"/>
                  </a:lnTo>
                  <a:lnTo>
                    <a:pt x="540" y="0"/>
                  </a:lnTo>
                  <a:lnTo>
                    <a:pt x="669" y="0"/>
                  </a:lnTo>
                  <a:lnTo>
                    <a:pt x="669" y="3"/>
                  </a:lnTo>
                  <a:lnTo>
                    <a:pt x="669" y="5"/>
                  </a:lnTo>
                  <a:close/>
                  <a:moveTo>
                    <a:pt x="314" y="5"/>
                  </a:moveTo>
                  <a:lnTo>
                    <a:pt x="179" y="5"/>
                  </a:lnTo>
                  <a:lnTo>
                    <a:pt x="179" y="0"/>
                  </a:lnTo>
                  <a:lnTo>
                    <a:pt x="314" y="0"/>
                  </a:lnTo>
                  <a:lnTo>
                    <a:pt x="314" y="5"/>
                  </a:lnTo>
                  <a:close/>
                  <a:moveTo>
                    <a:pt x="164" y="5"/>
                  </a:moveTo>
                  <a:lnTo>
                    <a:pt x="0" y="5"/>
                  </a:lnTo>
                  <a:lnTo>
                    <a:pt x="0" y="0"/>
                  </a:lnTo>
                  <a:lnTo>
                    <a:pt x="164" y="0"/>
                  </a:lnTo>
                  <a:lnTo>
                    <a:pt x="164" y="5"/>
                  </a:lnTo>
                  <a:close/>
                </a:path>
              </a:pathLst>
            </a:custGeom>
            <a:solidFill>
              <a:srgbClr val="71BA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79" name="Freeform 155"/>
            <p:cNvSpPr>
              <a:spLocks noEditPoints="1"/>
            </p:cNvSpPr>
            <p:nvPr/>
          </p:nvSpPr>
          <p:spPr bwMode="auto">
            <a:xfrm>
              <a:off x="86" y="3393"/>
              <a:ext cx="850" cy="7"/>
            </a:xfrm>
            <a:custGeom>
              <a:avLst/>
              <a:gdLst>
                <a:gd name="T0" fmla="*/ 850 w 850"/>
                <a:gd name="T1" fmla="*/ 151 h 5"/>
                <a:gd name="T2" fmla="*/ 726 w 850"/>
                <a:gd name="T3" fmla="*/ 151 h 5"/>
                <a:gd name="T4" fmla="*/ 726 w 850"/>
                <a:gd name="T5" fmla="*/ 0 h 5"/>
                <a:gd name="T6" fmla="*/ 850 w 850"/>
                <a:gd name="T7" fmla="*/ 0 h 5"/>
                <a:gd name="T8" fmla="*/ 850 w 850"/>
                <a:gd name="T9" fmla="*/ 151 h 5"/>
                <a:gd name="T10" fmla="*/ 671 w 850"/>
                <a:gd name="T11" fmla="*/ 151 h 5"/>
                <a:gd name="T12" fmla="*/ 542 w 850"/>
                <a:gd name="T13" fmla="*/ 151 h 5"/>
                <a:gd name="T14" fmla="*/ 542 w 850"/>
                <a:gd name="T15" fmla="*/ 0 h 5"/>
                <a:gd name="T16" fmla="*/ 671 w 850"/>
                <a:gd name="T17" fmla="*/ 0 h 5"/>
                <a:gd name="T18" fmla="*/ 671 w 850"/>
                <a:gd name="T19" fmla="*/ 57 h 5"/>
                <a:gd name="T20" fmla="*/ 671 w 850"/>
                <a:gd name="T21" fmla="*/ 57 h 5"/>
                <a:gd name="T22" fmla="*/ 671 w 850"/>
                <a:gd name="T23" fmla="*/ 57 h 5"/>
                <a:gd name="T24" fmla="*/ 671 w 850"/>
                <a:gd name="T25" fmla="*/ 57 h 5"/>
                <a:gd name="T26" fmla="*/ 671 w 850"/>
                <a:gd name="T27" fmla="*/ 57 h 5"/>
                <a:gd name="T28" fmla="*/ 671 w 850"/>
                <a:gd name="T29" fmla="*/ 151 h 5"/>
                <a:gd name="T30" fmla="*/ 671 w 850"/>
                <a:gd name="T31" fmla="*/ 151 h 5"/>
                <a:gd name="T32" fmla="*/ 671 w 850"/>
                <a:gd name="T33" fmla="*/ 151 h 5"/>
                <a:gd name="T34" fmla="*/ 671 w 850"/>
                <a:gd name="T35" fmla="*/ 151 h 5"/>
                <a:gd name="T36" fmla="*/ 316 w 850"/>
                <a:gd name="T37" fmla="*/ 151 h 5"/>
                <a:gd name="T38" fmla="*/ 181 w 850"/>
                <a:gd name="T39" fmla="*/ 151 h 5"/>
                <a:gd name="T40" fmla="*/ 181 w 850"/>
                <a:gd name="T41" fmla="*/ 0 h 5"/>
                <a:gd name="T42" fmla="*/ 316 w 850"/>
                <a:gd name="T43" fmla="*/ 0 h 5"/>
                <a:gd name="T44" fmla="*/ 316 w 850"/>
                <a:gd name="T45" fmla="*/ 151 h 5"/>
                <a:gd name="T46" fmla="*/ 166 w 850"/>
                <a:gd name="T47" fmla="*/ 151 h 5"/>
                <a:gd name="T48" fmla="*/ 2 w 850"/>
                <a:gd name="T49" fmla="*/ 151 h 5"/>
                <a:gd name="T50" fmla="*/ 0 w 850"/>
                <a:gd name="T51" fmla="*/ 0 h 5"/>
                <a:gd name="T52" fmla="*/ 166 w 850"/>
                <a:gd name="T53" fmla="*/ 0 h 5"/>
                <a:gd name="T54" fmla="*/ 166 w 850"/>
                <a:gd name="T55" fmla="*/ 151 h 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0" h="5">
                  <a:moveTo>
                    <a:pt x="850" y="5"/>
                  </a:moveTo>
                  <a:lnTo>
                    <a:pt x="726" y="5"/>
                  </a:lnTo>
                  <a:lnTo>
                    <a:pt x="726" y="0"/>
                  </a:lnTo>
                  <a:lnTo>
                    <a:pt x="850" y="0"/>
                  </a:lnTo>
                  <a:lnTo>
                    <a:pt x="850" y="5"/>
                  </a:lnTo>
                  <a:close/>
                  <a:moveTo>
                    <a:pt x="671" y="5"/>
                  </a:moveTo>
                  <a:lnTo>
                    <a:pt x="542" y="5"/>
                  </a:lnTo>
                  <a:lnTo>
                    <a:pt x="542" y="0"/>
                  </a:lnTo>
                  <a:lnTo>
                    <a:pt x="671" y="0"/>
                  </a:lnTo>
                  <a:lnTo>
                    <a:pt x="671" y="2"/>
                  </a:lnTo>
                  <a:lnTo>
                    <a:pt x="671" y="5"/>
                  </a:lnTo>
                  <a:close/>
                  <a:moveTo>
                    <a:pt x="316" y="5"/>
                  </a:moveTo>
                  <a:lnTo>
                    <a:pt x="181" y="5"/>
                  </a:lnTo>
                  <a:lnTo>
                    <a:pt x="181" y="0"/>
                  </a:lnTo>
                  <a:lnTo>
                    <a:pt x="316" y="0"/>
                  </a:lnTo>
                  <a:lnTo>
                    <a:pt x="316" y="5"/>
                  </a:lnTo>
                  <a:close/>
                  <a:moveTo>
                    <a:pt x="166" y="5"/>
                  </a:moveTo>
                  <a:lnTo>
                    <a:pt x="2" y="5"/>
                  </a:lnTo>
                  <a:lnTo>
                    <a:pt x="0" y="0"/>
                  </a:lnTo>
                  <a:lnTo>
                    <a:pt x="166" y="0"/>
                  </a:lnTo>
                  <a:lnTo>
                    <a:pt x="166" y="5"/>
                  </a:lnTo>
                  <a:close/>
                </a:path>
              </a:pathLst>
            </a:custGeom>
            <a:solidFill>
              <a:srgbClr val="70BC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80" name="Freeform 156"/>
            <p:cNvSpPr>
              <a:spLocks noEditPoints="1"/>
            </p:cNvSpPr>
            <p:nvPr/>
          </p:nvSpPr>
          <p:spPr bwMode="auto">
            <a:xfrm>
              <a:off x="86" y="3391"/>
              <a:ext cx="850" cy="5"/>
            </a:xfrm>
            <a:custGeom>
              <a:avLst/>
              <a:gdLst>
                <a:gd name="T0" fmla="*/ 850 w 850"/>
                <a:gd name="T1" fmla="*/ 5 h 5"/>
                <a:gd name="T2" fmla="*/ 726 w 850"/>
                <a:gd name="T3" fmla="*/ 5 h 5"/>
                <a:gd name="T4" fmla="*/ 726 w 850"/>
                <a:gd name="T5" fmla="*/ 0 h 5"/>
                <a:gd name="T6" fmla="*/ 850 w 850"/>
                <a:gd name="T7" fmla="*/ 0 h 5"/>
                <a:gd name="T8" fmla="*/ 850 w 850"/>
                <a:gd name="T9" fmla="*/ 5 h 5"/>
                <a:gd name="T10" fmla="*/ 671 w 850"/>
                <a:gd name="T11" fmla="*/ 5 h 5"/>
                <a:gd name="T12" fmla="*/ 542 w 850"/>
                <a:gd name="T13" fmla="*/ 5 h 5"/>
                <a:gd name="T14" fmla="*/ 542 w 850"/>
                <a:gd name="T15" fmla="*/ 0 h 5"/>
                <a:gd name="T16" fmla="*/ 671 w 850"/>
                <a:gd name="T17" fmla="*/ 0 h 5"/>
                <a:gd name="T18" fmla="*/ 671 w 850"/>
                <a:gd name="T19" fmla="*/ 5 h 5"/>
                <a:gd name="T20" fmla="*/ 671 w 850"/>
                <a:gd name="T21" fmla="*/ 5 h 5"/>
                <a:gd name="T22" fmla="*/ 671 w 850"/>
                <a:gd name="T23" fmla="*/ 5 h 5"/>
                <a:gd name="T24" fmla="*/ 316 w 850"/>
                <a:gd name="T25" fmla="*/ 5 h 5"/>
                <a:gd name="T26" fmla="*/ 181 w 850"/>
                <a:gd name="T27" fmla="*/ 5 h 5"/>
                <a:gd name="T28" fmla="*/ 181 w 850"/>
                <a:gd name="T29" fmla="*/ 0 h 5"/>
                <a:gd name="T30" fmla="*/ 316 w 850"/>
                <a:gd name="T31" fmla="*/ 0 h 5"/>
                <a:gd name="T32" fmla="*/ 316 w 850"/>
                <a:gd name="T33" fmla="*/ 5 h 5"/>
                <a:gd name="T34" fmla="*/ 166 w 850"/>
                <a:gd name="T35" fmla="*/ 5 h 5"/>
                <a:gd name="T36" fmla="*/ 2 w 850"/>
                <a:gd name="T37" fmla="*/ 5 h 5"/>
                <a:gd name="T38" fmla="*/ 0 w 850"/>
                <a:gd name="T39" fmla="*/ 0 h 5"/>
                <a:gd name="T40" fmla="*/ 166 w 850"/>
                <a:gd name="T41" fmla="*/ 0 h 5"/>
                <a:gd name="T42" fmla="*/ 166 w 850"/>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50" h="5">
                  <a:moveTo>
                    <a:pt x="850" y="5"/>
                  </a:moveTo>
                  <a:lnTo>
                    <a:pt x="726" y="5"/>
                  </a:lnTo>
                  <a:lnTo>
                    <a:pt x="726" y="0"/>
                  </a:lnTo>
                  <a:lnTo>
                    <a:pt x="850" y="0"/>
                  </a:lnTo>
                  <a:lnTo>
                    <a:pt x="850" y="5"/>
                  </a:lnTo>
                  <a:close/>
                  <a:moveTo>
                    <a:pt x="671" y="5"/>
                  </a:moveTo>
                  <a:lnTo>
                    <a:pt x="542" y="5"/>
                  </a:lnTo>
                  <a:lnTo>
                    <a:pt x="542" y="0"/>
                  </a:lnTo>
                  <a:lnTo>
                    <a:pt x="671" y="0"/>
                  </a:lnTo>
                  <a:lnTo>
                    <a:pt x="671" y="5"/>
                  </a:lnTo>
                  <a:close/>
                  <a:moveTo>
                    <a:pt x="316" y="5"/>
                  </a:moveTo>
                  <a:lnTo>
                    <a:pt x="181" y="5"/>
                  </a:lnTo>
                  <a:lnTo>
                    <a:pt x="181" y="0"/>
                  </a:lnTo>
                  <a:lnTo>
                    <a:pt x="316" y="0"/>
                  </a:lnTo>
                  <a:lnTo>
                    <a:pt x="316" y="5"/>
                  </a:lnTo>
                  <a:close/>
                  <a:moveTo>
                    <a:pt x="166" y="5"/>
                  </a:moveTo>
                  <a:lnTo>
                    <a:pt x="2" y="5"/>
                  </a:lnTo>
                  <a:lnTo>
                    <a:pt x="0" y="0"/>
                  </a:lnTo>
                  <a:lnTo>
                    <a:pt x="166" y="0"/>
                  </a:lnTo>
                  <a:lnTo>
                    <a:pt x="166" y="5"/>
                  </a:lnTo>
                  <a:close/>
                </a:path>
              </a:pathLst>
            </a:custGeom>
            <a:solidFill>
              <a:srgbClr val="72BD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81" name="Freeform 157"/>
            <p:cNvSpPr>
              <a:spLocks noEditPoints="1"/>
            </p:cNvSpPr>
            <p:nvPr/>
          </p:nvSpPr>
          <p:spPr bwMode="auto">
            <a:xfrm>
              <a:off x="86" y="3388"/>
              <a:ext cx="850" cy="5"/>
            </a:xfrm>
            <a:custGeom>
              <a:avLst/>
              <a:gdLst>
                <a:gd name="T0" fmla="*/ 850 w 850"/>
                <a:gd name="T1" fmla="*/ 3 h 6"/>
                <a:gd name="T2" fmla="*/ 726 w 850"/>
                <a:gd name="T3" fmla="*/ 3 h 6"/>
                <a:gd name="T4" fmla="*/ 726 w 850"/>
                <a:gd name="T5" fmla="*/ 0 h 6"/>
                <a:gd name="T6" fmla="*/ 850 w 850"/>
                <a:gd name="T7" fmla="*/ 0 h 6"/>
                <a:gd name="T8" fmla="*/ 850 w 850"/>
                <a:gd name="T9" fmla="*/ 3 h 6"/>
                <a:gd name="T10" fmla="*/ 671 w 850"/>
                <a:gd name="T11" fmla="*/ 3 h 6"/>
                <a:gd name="T12" fmla="*/ 542 w 850"/>
                <a:gd name="T13" fmla="*/ 3 h 6"/>
                <a:gd name="T14" fmla="*/ 542 w 850"/>
                <a:gd name="T15" fmla="*/ 0 h 6"/>
                <a:gd name="T16" fmla="*/ 671 w 850"/>
                <a:gd name="T17" fmla="*/ 0 h 6"/>
                <a:gd name="T18" fmla="*/ 671 w 850"/>
                <a:gd name="T19" fmla="*/ 3 h 6"/>
                <a:gd name="T20" fmla="*/ 316 w 850"/>
                <a:gd name="T21" fmla="*/ 3 h 6"/>
                <a:gd name="T22" fmla="*/ 181 w 850"/>
                <a:gd name="T23" fmla="*/ 3 h 6"/>
                <a:gd name="T24" fmla="*/ 181 w 850"/>
                <a:gd name="T25" fmla="*/ 0 h 6"/>
                <a:gd name="T26" fmla="*/ 316 w 850"/>
                <a:gd name="T27" fmla="*/ 0 h 6"/>
                <a:gd name="T28" fmla="*/ 316 w 850"/>
                <a:gd name="T29" fmla="*/ 3 h 6"/>
                <a:gd name="T30" fmla="*/ 166 w 850"/>
                <a:gd name="T31" fmla="*/ 3 h 6"/>
                <a:gd name="T32" fmla="*/ 0 w 850"/>
                <a:gd name="T33" fmla="*/ 3 h 6"/>
                <a:gd name="T34" fmla="*/ 0 w 850"/>
                <a:gd name="T35" fmla="*/ 0 h 6"/>
                <a:gd name="T36" fmla="*/ 166 w 850"/>
                <a:gd name="T37" fmla="*/ 0 h 6"/>
                <a:gd name="T38" fmla="*/ 166 w 850"/>
                <a:gd name="T39" fmla="*/ 3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0" h="6">
                  <a:moveTo>
                    <a:pt x="850" y="6"/>
                  </a:moveTo>
                  <a:lnTo>
                    <a:pt x="726" y="6"/>
                  </a:lnTo>
                  <a:lnTo>
                    <a:pt x="726" y="0"/>
                  </a:lnTo>
                  <a:lnTo>
                    <a:pt x="850" y="0"/>
                  </a:lnTo>
                  <a:lnTo>
                    <a:pt x="850" y="6"/>
                  </a:lnTo>
                  <a:close/>
                  <a:moveTo>
                    <a:pt x="671" y="6"/>
                  </a:moveTo>
                  <a:lnTo>
                    <a:pt x="542" y="6"/>
                  </a:lnTo>
                  <a:lnTo>
                    <a:pt x="542" y="0"/>
                  </a:lnTo>
                  <a:lnTo>
                    <a:pt x="671" y="0"/>
                  </a:lnTo>
                  <a:lnTo>
                    <a:pt x="671" y="6"/>
                  </a:lnTo>
                  <a:close/>
                  <a:moveTo>
                    <a:pt x="316" y="6"/>
                  </a:moveTo>
                  <a:lnTo>
                    <a:pt x="181" y="6"/>
                  </a:lnTo>
                  <a:lnTo>
                    <a:pt x="181" y="0"/>
                  </a:lnTo>
                  <a:lnTo>
                    <a:pt x="316" y="0"/>
                  </a:lnTo>
                  <a:lnTo>
                    <a:pt x="316" y="6"/>
                  </a:lnTo>
                  <a:close/>
                  <a:moveTo>
                    <a:pt x="166" y="6"/>
                  </a:moveTo>
                  <a:lnTo>
                    <a:pt x="0" y="6"/>
                  </a:lnTo>
                  <a:lnTo>
                    <a:pt x="0" y="0"/>
                  </a:lnTo>
                  <a:lnTo>
                    <a:pt x="166" y="0"/>
                  </a:lnTo>
                  <a:lnTo>
                    <a:pt x="166" y="6"/>
                  </a:lnTo>
                  <a:close/>
                </a:path>
              </a:pathLst>
            </a:custGeom>
            <a:solidFill>
              <a:srgbClr val="71BE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82" name="Freeform 158"/>
            <p:cNvSpPr>
              <a:spLocks/>
            </p:cNvSpPr>
            <p:nvPr/>
          </p:nvSpPr>
          <p:spPr bwMode="auto">
            <a:xfrm>
              <a:off x="162" y="3520"/>
              <a:ext cx="85" cy="120"/>
            </a:xfrm>
            <a:custGeom>
              <a:avLst/>
              <a:gdLst>
                <a:gd name="T0" fmla="*/ 103 w 83"/>
                <a:gd name="T1" fmla="*/ 36 h 120"/>
                <a:gd name="T2" fmla="*/ 93 w 83"/>
                <a:gd name="T3" fmla="*/ 36 h 120"/>
                <a:gd name="T4" fmla="*/ 85 w 83"/>
                <a:gd name="T5" fmla="*/ 34 h 120"/>
                <a:gd name="T6" fmla="*/ 77 w 83"/>
                <a:gd name="T7" fmla="*/ 31 h 120"/>
                <a:gd name="T8" fmla="*/ 67 w 83"/>
                <a:gd name="T9" fmla="*/ 29 h 120"/>
                <a:gd name="T10" fmla="*/ 62 w 83"/>
                <a:gd name="T11" fmla="*/ 23 h 120"/>
                <a:gd name="T12" fmla="*/ 60 w 83"/>
                <a:gd name="T13" fmla="*/ 18 h 120"/>
                <a:gd name="T14" fmla="*/ 60 w 83"/>
                <a:gd name="T15" fmla="*/ 10 h 120"/>
                <a:gd name="T16" fmla="*/ 57 w 83"/>
                <a:gd name="T17" fmla="*/ 0 h 120"/>
                <a:gd name="T18" fmla="*/ 0 w 83"/>
                <a:gd name="T19" fmla="*/ 0 h 120"/>
                <a:gd name="T20" fmla="*/ 0 w 83"/>
                <a:gd name="T21" fmla="*/ 120 h 120"/>
                <a:gd name="T22" fmla="*/ 54 w 83"/>
                <a:gd name="T23" fmla="*/ 120 h 120"/>
                <a:gd name="T24" fmla="*/ 57 w 83"/>
                <a:gd name="T25" fmla="*/ 110 h 120"/>
                <a:gd name="T26" fmla="*/ 57 w 83"/>
                <a:gd name="T27" fmla="*/ 102 h 120"/>
                <a:gd name="T28" fmla="*/ 60 w 83"/>
                <a:gd name="T29" fmla="*/ 94 h 120"/>
                <a:gd name="T30" fmla="*/ 67 w 83"/>
                <a:gd name="T31" fmla="*/ 91 h 120"/>
                <a:gd name="T32" fmla="*/ 71 w 83"/>
                <a:gd name="T33" fmla="*/ 86 h 120"/>
                <a:gd name="T34" fmla="*/ 85 w 83"/>
                <a:gd name="T35" fmla="*/ 83 h 120"/>
                <a:gd name="T36" fmla="*/ 93 w 83"/>
                <a:gd name="T37" fmla="*/ 81 h 120"/>
                <a:gd name="T38" fmla="*/ 103 w 83"/>
                <a:gd name="T39" fmla="*/ 78 h 120"/>
                <a:gd name="T40" fmla="*/ 103 w 83"/>
                <a:gd name="T41" fmla="*/ 36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20">
                  <a:moveTo>
                    <a:pt x="83" y="36"/>
                  </a:moveTo>
                  <a:lnTo>
                    <a:pt x="73" y="36"/>
                  </a:lnTo>
                  <a:lnTo>
                    <a:pt x="65" y="34"/>
                  </a:lnTo>
                  <a:lnTo>
                    <a:pt x="60" y="31"/>
                  </a:lnTo>
                  <a:lnTo>
                    <a:pt x="55" y="29"/>
                  </a:lnTo>
                  <a:lnTo>
                    <a:pt x="52" y="23"/>
                  </a:lnTo>
                  <a:lnTo>
                    <a:pt x="50" y="18"/>
                  </a:lnTo>
                  <a:lnTo>
                    <a:pt x="50" y="10"/>
                  </a:lnTo>
                  <a:lnTo>
                    <a:pt x="47" y="0"/>
                  </a:lnTo>
                  <a:lnTo>
                    <a:pt x="0" y="0"/>
                  </a:lnTo>
                  <a:lnTo>
                    <a:pt x="0" y="120"/>
                  </a:lnTo>
                  <a:lnTo>
                    <a:pt x="44" y="120"/>
                  </a:lnTo>
                  <a:lnTo>
                    <a:pt x="47" y="110"/>
                  </a:lnTo>
                  <a:lnTo>
                    <a:pt x="47" y="102"/>
                  </a:lnTo>
                  <a:lnTo>
                    <a:pt x="50" y="94"/>
                  </a:lnTo>
                  <a:lnTo>
                    <a:pt x="55" y="91"/>
                  </a:lnTo>
                  <a:lnTo>
                    <a:pt x="57" y="86"/>
                  </a:lnTo>
                  <a:lnTo>
                    <a:pt x="65" y="83"/>
                  </a:lnTo>
                  <a:lnTo>
                    <a:pt x="73" y="81"/>
                  </a:lnTo>
                  <a:lnTo>
                    <a:pt x="83" y="78"/>
                  </a:lnTo>
                  <a:lnTo>
                    <a:pt x="83" y="3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83" name="Freeform 159"/>
            <p:cNvSpPr>
              <a:spLocks/>
            </p:cNvSpPr>
            <p:nvPr/>
          </p:nvSpPr>
          <p:spPr bwMode="auto">
            <a:xfrm>
              <a:off x="86" y="3388"/>
              <a:ext cx="165" cy="118"/>
            </a:xfrm>
            <a:custGeom>
              <a:avLst/>
              <a:gdLst>
                <a:gd name="T0" fmla="*/ 156 w 166"/>
                <a:gd name="T1" fmla="*/ 0 h 118"/>
                <a:gd name="T2" fmla="*/ 0 w 166"/>
                <a:gd name="T3" fmla="*/ 0 h 118"/>
                <a:gd name="T4" fmla="*/ 2 w 166"/>
                <a:gd name="T5" fmla="*/ 118 h 118"/>
                <a:gd name="T6" fmla="*/ 49 w 166"/>
                <a:gd name="T7" fmla="*/ 118 h 118"/>
                <a:gd name="T8" fmla="*/ 54 w 166"/>
                <a:gd name="T9" fmla="*/ 105 h 118"/>
                <a:gd name="T10" fmla="*/ 59 w 166"/>
                <a:gd name="T11" fmla="*/ 92 h 118"/>
                <a:gd name="T12" fmla="*/ 62 w 166"/>
                <a:gd name="T13" fmla="*/ 81 h 118"/>
                <a:gd name="T14" fmla="*/ 70 w 166"/>
                <a:gd name="T15" fmla="*/ 73 h 118"/>
                <a:gd name="T16" fmla="*/ 83 w 166"/>
                <a:gd name="T17" fmla="*/ 66 h 118"/>
                <a:gd name="T18" fmla="*/ 91 w 166"/>
                <a:gd name="T19" fmla="*/ 60 h 118"/>
                <a:gd name="T20" fmla="*/ 117 w 166"/>
                <a:gd name="T21" fmla="*/ 58 h 118"/>
                <a:gd name="T22" fmla="*/ 153 w 166"/>
                <a:gd name="T23" fmla="*/ 58 h 118"/>
                <a:gd name="T24" fmla="*/ 156 w 166"/>
                <a:gd name="T25" fmla="*/ 0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6" h="118">
                  <a:moveTo>
                    <a:pt x="166" y="0"/>
                  </a:moveTo>
                  <a:lnTo>
                    <a:pt x="0" y="0"/>
                  </a:lnTo>
                  <a:lnTo>
                    <a:pt x="2" y="118"/>
                  </a:lnTo>
                  <a:lnTo>
                    <a:pt x="49" y="118"/>
                  </a:lnTo>
                  <a:lnTo>
                    <a:pt x="54" y="105"/>
                  </a:lnTo>
                  <a:lnTo>
                    <a:pt x="59" y="92"/>
                  </a:lnTo>
                  <a:lnTo>
                    <a:pt x="62" y="81"/>
                  </a:lnTo>
                  <a:lnTo>
                    <a:pt x="70" y="73"/>
                  </a:lnTo>
                  <a:lnTo>
                    <a:pt x="83" y="66"/>
                  </a:lnTo>
                  <a:lnTo>
                    <a:pt x="101" y="60"/>
                  </a:lnTo>
                  <a:lnTo>
                    <a:pt x="127" y="58"/>
                  </a:lnTo>
                  <a:lnTo>
                    <a:pt x="163" y="58"/>
                  </a:lnTo>
                  <a:lnTo>
                    <a:pt x="166"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84" name="Freeform 160"/>
            <p:cNvSpPr>
              <a:spLocks/>
            </p:cNvSpPr>
            <p:nvPr/>
          </p:nvSpPr>
          <p:spPr bwMode="auto">
            <a:xfrm>
              <a:off x="247" y="3388"/>
              <a:ext cx="163" cy="374"/>
            </a:xfrm>
            <a:custGeom>
              <a:avLst/>
              <a:gdLst>
                <a:gd name="T0" fmla="*/ 21 w 164"/>
                <a:gd name="T1" fmla="*/ 0 h 374"/>
                <a:gd name="T2" fmla="*/ 21 w 164"/>
                <a:gd name="T3" fmla="*/ 327 h 374"/>
                <a:gd name="T4" fmla="*/ 0 w 164"/>
                <a:gd name="T5" fmla="*/ 327 h 374"/>
                <a:gd name="T6" fmla="*/ 0 w 164"/>
                <a:gd name="T7" fmla="*/ 374 h 374"/>
                <a:gd name="T8" fmla="*/ 154 w 164"/>
                <a:gd name="T9" fmla="*/ 374 h 374"/>
                <a:gd name="T10" fmla="*/ 154 w 164"/>
                <a:gd name="T11" fmla="*/ 327 h 374"/>
                <a:gd name="T12" fmla="*/ 120 w 164"/>
                <a:gd name="T13" fmla="*/ 327 h 374"/>
                <a:gd name="T14" fmla="*/ 120 w 164"/>
                <a:gd name="T15" fmla="*/ 58 h 374"/>
                <a:gd name="T16" fmla="*/ 146 w 164"/>
                <a:gd name="T17" fmla="*/ 58 h 374"/>
                <a:gd name="T18" fmla="*/ 146 w 164"/>
                <a:gd name="T19" fmla="*/ 0 h 374"/>
                <a:gd name="T20" fmla="*/ 21 w 164"/>
                <a:gd name="T21" fmla="*/ 0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374">
                  <a:moveTo>
                    <a:pt x="21" y="0"/>
                  </a:moveTo>
                  <a:lnTo>
                    <a:pt x="21" y="327"/>
                  </a:lnTo>
                  <a:lnTo>
                    <a:pt x="0" y="327"/>
                  </a:lnTo>
                  <a:lnTo>
                    <a:pt x="0" y="374"/>
                  </a:lnTo>
                  <a:lnTo>
                    <a:pt x="164" y="374"/>
                  </a:lnTo>
                  <a:lnTo>
                    <a:pt x="164" y="327"/>
                  </a:lnTo>
                  <a:lnTo>
                    <a:pt x="130" y="327"/>
                  </a:lnTo>
                  <a:lnTo>
                    <a:pt x="130" y="58"/>
                  </a:lnTo>
                  <a:lnTo>
                    <a:pt x="156" y="58"/>
                  </a:lnTo>
                  <a:lnTo>
                    <a:pt x="156" y="0"/>
                  </a:lnTo>
                  <a:lnTo>
                    <a:pt x="2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85" name="Freeform 161"/>
            <p:cNvSpPr>
              <a:spLocks/>
            </p:cNvSpPr>
            <p:nvPr/>
          </p:nvSpPr>
          <p:spPr bwMode="auto">
            <a:xfrm>
              <a:off x="627" y="3388"/>
              <a:ext cx="371" cy="374"/>
            </a:xfrm>
            <a:custGeom>
              <a:avLst/>
              <a:gdLst>
                <a:gd name="T0" fmla="*/ 184 w 371"/>
                <a:gd name="T1" fmla="*/ 173 h 374"/>
                <a:gd name="T2" fmla="*/ 303 w 371"/>
                <a:gd name="T3" fmla="*/ 319 h 374"/>
                <a:gd name="T4" fmla="*/ 311 w 371"/>
                <a:gd name="T5" fmla="*/ 327 h 374"/>
                <a:gd name="T6" fmla="*/ 371 w 371"/>
                <a:gd name="T7" fmla="*/ 329 h 374"/>
                <a:gd name="T8" fmla="*/ 371 w 371"/>
                <a:gd name="T9" fmla="*/ 374 h 374"/>
                <a:gd name="T10" fmla="*/ 168 w 371"/>
                <a:gd name="T11" fmla="*/ 374 h 374"/>
                <a:gd name="T12" fmla="*/ 168 w 371"/>
                <a:gd name="T13" fmla="*/ 327 h 374"/>
                <a:gd name="T14" fmla="*/ 184 w 371"/>
                <a:gd name="T15" fmla="*/ 327 h 374"/>
                <a:gd name="T16" fmla="*/ 129 w 371"/>
                <a:gd name="T17" fmla="*/ 259 h 374"/>
                <a:gd name="T18" fmla="*/ 129 w 371"/>
                <a:gd name="T19" fmla="*/ 374 h 374"/>
                <a:gd name="T20" fmla="*/ 0 w 371"/>
                <a:gd name="T21" fmla="*/ 374 h 374"/>
                <a:gd name="T22" fmla="*/ 0 w 371"/>
                <a:gd name="T23" fmla="*/ 327 h 374"/>
                <a:gd name="T24" fmla="*/ 20 w 371"/>
                <a:gd name="T25" fmla="*/ 327 h 374"/>
                <a:gd name="T26" fmla="*/ 20 w 371"/>
                <a:gd name="T27" fmla="*/ 139 h 374"/>
                <a:gd name="T28" fmla="*/ 20 w 371"/>
                <a:gd name="T29" fmla="*/ 50 h 374"/>
                <a:gd name="T30" fmla="*/ 0 w 371"/>
                <a:gd name="T31" fmla="*/ 50 h 374"/>
                <a:gd name="T32" fmla="*/ 0 w 371"/>
                <a:gd name="T33" fmla="*/ 0 h 374"/>
                <a:gd name="T34" fmla="*/ 10 w 371"/>
                <a:gd name="T35" fmla="*/ 0 h 374"/>
                <a:gd name="T36" fmla="*/ 28 w 371"/>
                <a:gd name="T37" fmla="*/ 0 h 374"/>
                <a:gd name="T38" fmla="*/ 129 w 371"/>
                <a:gd name="T39" fmla="*/ 0 h 374"/>
                <a:gd name="T40" fmla="*/ 129 w 371"/>
                <a:gd name="T41" fmla="*/ 0 h 374"/>
                <a:gd name="T42" fmla="*/ 129 w 371"/>
                <a:gd name="T43" fmla="*/ 8 h 374"/>
                <a:gd name="T44" fmla="*/ 129 w 371"/>
                <a:gd name="T45" fmla="*/ 11 h 374"/>
                <a:gd name="T46" fmla="*/ 129 w 371"/>
                <a:gd name="T47" fmla="*/ 13 h 374"/>
                <a:gd name="T48" fmla="*/ 129 w 371"/>
                <a:gd name="T49" fmla="*/ 16 h 374"/>
                <a:gd name="T50" fmla="*/ 129 w 371"/>
                <a:gd name="T51" fmla="*/ 19 h 374"/>
                <a:gd name="T52" fmla="*/ 129 w 371"/>
                <a:gd name="T53" fmla="*/ 21 h 374"/>
                <a:gd name="T54" fmla="*/ 129 w 371"/>
                <a:gd name="T55" fmla="*/ 24 h 374"/>
                <a:gd name="T56" fmla="*/ 129 w 371"/>
                <a:gd name="T57" fmla="*/ 26 h 374"/>
                <a:gd name="T58" fmla="*/ 129 w 371"/>
                <a:gd name="T59" fmla="*/ 29 h 374"/>
                <a:gd name="T60" fmla="*/ 129 w 371"/>
                <a:gd name="T61" fmla="*/ 29 h 374"/>
                <a:gd name="T62" fmla="*/ 129 w 371"/>
                <a:gd name="T63" fmla="*/ 29 h 374"/>
                <a:gd name="T64" fmla="*/ 129 w 371"/>
                <a:gd name="T65" fmla="*/ 50 h 374"/>
                <a:gd name="T66" fmla="*/ 129 w 371"/>
                <a:gd name="T67" fmla="*/ 50 h 374"/>
                <a:gd name="T68" fmla="*/ 129 w 371"/>
                <a:gd name="T69" fmla="*/ 139 h 374"/>
                <a:gd name="T70" fmla="*/ 210 w 371"/>
                <a:gd name="T71" fmla="*/ 50 h 374"/>
                <a:gd name="T72" fmla="*/ 184 w 371"/>
                <a:gd name="T73" fmla="*/ 50 h 374"/>
                <a:gd name="T74" fmla="*/ 184 w 371"/>
                <a:gd name="T75" fmla="*/ 0 h 374"/>
                <a:gd name="T76" fmla="*/ 308 w 371"/>
                <a:gd name="T77" fmla="*/ 0 h 374"/>
                <a:gd name="T78" fmla="*/ 308 w 371"/>
                <a:gd name="T79" fmla="*/ 50 h 374"/>
                <a:gd name="T80" fmla="*/ 285 w 371"/>
                <a:gd name="T81" fmla="*/ 50 h 374"/>
                <a:gd name="T82" fmla="*/ 184 w 371"/>
                <a:gd name="T83" fmla="*/ 173 h 3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1" h="374">
                  <a:moveTo>
                    <a:pt x="184" y="173"/>
                  </a:moveTo>
                  <a:lnTo>
                    <a:pt x="303" y="319"/>
                  </a:lnTo>
                  <a:lnTo>
                    <a:pt x="311" y="327"/>
                  </a:lnTo>
                  <a:lnTo>
                    <a:pt x="371" y="329"/>
                  </a:lnTo>
                  <a:lnTo>
                    <a:pt x="371" y="374"/>
                  </a:lnTo>
                  <a:lnTo>
                    <a:pt x="168" y="374"/>
                  </a:lnTo>
                  <a:lnTo>
                    <a:pt x="168" y="327"/>
                  </a:lnTo>
                  <a:lnTo>
                    <a:pt x="184" y="327"/>
                  </a:lnTo>
                  <a:lnTo>
                    <a:pt x="129" y="259"/>
                  </a:lnTo>
                  <a:lnTo>
                    <a:pt x="129" y="374"/>
                  </a:lnTo>
                  <a:lnTo>
                    <a:pt x="0" y="374"/>
                  </a:lnTo>
                  <a:lnTo>
                    <a:pt x="0" y="327"/>
                  </a:lnTo>
                  <a:lnTo>
                    <a:pt x="20" y="327"/>
                  </a:lnTo>
                  <a:lnTo>
                    <a:pt x="20" y="139"/>
                  </a:lnTo>
                  <a:lnTo>
                    <a:pt x="20" y="50"/>
                  </a:lnTo>
                  <a:lnTo>
                    <a:pt x="0" y="50"/>
                  </a:lnTo>
                  <a:lnTo>
                    <a:pt x="0" y="0"/>
                  </a:lnTo>
                  <a:lnTo>
                    <a:pt x="10" y="0"/>
                  </a:lnTo>
                  <a:lnTo>
                    <a:pt x="28" y="0"/>
                  </a:lnTo>
                  <a:lnTo>
                    <a:pt x="129" y="0"/>
                  </a:lnTo>
                  <a:lnTo>
                    <a:pt x="129" y="8"/>
                  </a:lnTo>
                  <a:lnTo>
                    <a:pt x="129" y="11"/>
                  </a:lnTo>
                  <a:lnTo>
                    <a:pt x="129" y="13"/>
                  </a:lnTo>
                  <a:lnTo>
                    <a:pt x="129" y="16"/>
                  </a:lnTo>
                  <a:lnTo>
                    <a:pt x="129" y="19"/>
                  </a:lnTo>
                  <a:lnTo>
                    <a:pt x="129" y="21"/>
                  </a:lnTo>
                  <a:lnTo>
                    <a:pt x="129" y="24"/>
                  </a:lnTo>
                  <a:lnTo>
                    <a:pt x="129" y="26"/>
                  </a:lnTo>
                  <a:lnTo>
                    <a:pt x="129" y="29"/>
                  </a:lnTo>
                  <a:lnTo>
                    <a:pt x="129" y="50"/>
                  </a:lnTo>
                  <a:lnTo>
                    <a:pt x="129" y="139"/>
                  </a:lnTo>
                  <a:lnTo>
                    <a:pt x="210" y="50"/>
                  </a:lnTo>
                  <a:lnTo>
                    <a:pt x="184" y="50"/>
                  </a:lnTo>
                  <a:lnTo>
                    <a:pt x="184" y="0"/>
                  </a:lnTo>
                  <a:lnTo>
                    <a:pt x="308" y="0"/>
                  </a:lnTo>
                  <a:lnTo>
                    <a:pt x="308" y="50"/>
                  </a:lnTo>
                  <a:lnTo>
                    <a:pt x="285" y="50"/>
                  </a:lnTo>
                  <a:lnTo>
                    <a:pt x="184" y="17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86" name="Line 162"/>
            <p:cNvSpPr>
              <a:spLocks noChangeShapeType="1"/>
            </p:cNvSpPr>
            <p:nvPr/>
          </p:nvSpPr>
          <p:spPr bwMode="auto">
            <a:xfrm flipV="1">
              <a:off x="611" y="3219"/>
              <a:ext cx="2" cy="566"/>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87" name="Freeform 163"/>
            <p:cNvSpPr>
              <a:spLocks noEditPoints="1"/>
            </p:cNvSpPr>
            <p:nvPr/>
          </p:nvSpPr>
          <p:spPr bwMode="auto">
            <a:xfrm>
              <a:off x="13" y="3889"/>
              <a:ext cx="919" cy="249"/>
            </a:xfrm>
            <a:custGeom>
              <a:avLst/>
              <a:gdLst>
                <a:gd name="T0" fmla="*/ 205 w 918"/>
                <a:gd name="T1" fmla="*/ 73 h 248"/>
                <a:gd name="T2" fmla="*/ 277 w 918"/>
                <a:gd name="T3" fmla="*/ 65 h 248"/>
                <a:gd name="T4" fmla="*/ 288 w 918"/>
                <a:gd name="T5" fmla="*/ 36 h 248"/>
                <a:gd name="T6" fmla="*/ 277 w 918"/>
                <a:gd name="T7" fmla="*/ 26 h 248"/>
                <a:gd name="T8" fmla="*/ 314 w 918"/>
                <a:gd name="T9" fmla="*/ 86 h 248"/>
                <a:gd name="T10" fmla="*/ 277 w 918"/>
                <a:gd name="T11" fmla="*/ 49 h 248"/>
                <a:gd name="T12" fmla="*/ 363 w 918"/>
                <a:gd name="T13" fmla="*/ 44 h 248"/>
                <a:gd name="T14" fmla="*/ 324 w 918"/>
                <a:gd name="T15" fmla="*/ 75 h 248"/>
                <a:gd name="T16" fmla="*/ 379 w 918"/>
                <a:gd name="T17" fmla="*/ 28 h 248"/>
                <a:gd name="T18" fmla="*/ 420 w 918"/>
                <a:gd name="T19" fmla="*/ 75 h 248"/>
                <a:gd name="T20" fmla="*/ 407 w 918"/>
                <a:gd name="T21" fmla="*/ 73 h 248"/>
                <a:gd name="T22" fmla="*/ 384 w 918"/>
                <a:gd name="T23" fmla="*/ 39 h 248"/>
                <a:gd name="T24" fmla="*/ 479 w 918"/>
                <a:gd name="T25" fmla="*/ 31 h 248"/>
                <a:gd name="T26" fmla="*/ 508 w 918"/>
                <a:gd name="T27" fmla="*/ 41 h 248"/>
                <a:gd name="T28" fmla="*/ 619 w 918"/>
                <a:gd name="T29" fmla="*/ 44 h 248"/>
                <a:gd name="T30" fmla="*/ 575 w 918"/>
                <a:gd name="T31" fmla="*/ 39 h 248"/>
                <a:gd name="T32" fmla="*/ 638 w 918"/>
                <a:gd name="T33" fmla="*/ 60 h 248"/>
                <a:gd name="T34" fmla="*/ 651 w 918"/>
                <a:gd name="T35" fmla="*/ 36 h 248"/>
                <a:gd name="T36" fmla="*/ 661 w 918"/>
                <a:gd name="T37" fmla="*/ 86 h 248"/>
                <a:gd name="T38" fmla="*/ 728 w 918"/>
                <a:gd name="T39" fmla="*/ 39 h 248"/>
                <a:gd name="T40" fmla="*/ 728 w 918"/>
                <a:gd name="T41" fmla="*/ 75 h 248"/>
                <a:gd name="T42" fmla="*/ 695 w 918"/>
                <a:gd name="T43" fmla="*/ 75 h 248"/>
                <a:gd name="T44" fmla="*/ 791 w 918"/>
                <a:gd name="T45" fmla="*/ 60 h 248"/>
                <a:gd name="T46" fmla="*/ 798 w 918"/>
                <a:gd name="T47" fmla="*/ 36 h 248"/>
                <a:gd name="T48" fmla="*/ 773 w 918"/>
                <a:gd name="T49" fmla="*/ 33 h 248"/>
                <a:gd name="T50" fmla="*/ 830 w 918"/>
                <a:gd name="T51" fmla="*/ 80 h 248"/>
                <a:gd name="T52" fmla="*/ 767 w 918"/>
                <a:gd name="T53" fmla="*/ 62 h 248"/>
                <a:gd name="T54" fmla="*/ 39 w 918"/>
                <a:gd name="T55" fmla="*/ 182 h 248"/>
                <a:gd name="T56" fmla="*/ 36 w 918"/>
                <a:gd name="T57" fmla="*/ 221 h 248"/>
                <a:gd name="T58" fmla="*/ 3 w 918"/>
                <a:gd name="T59" fmla="*/ 161 h 248"/>
                <a:gd name="T60" fmla="*/ 143 w 918"/>
                <a:gd name="T61" fmla="*/ 218 h 248"/>
                <a:gd name="T62" fmla="*/ 86 w 918"/>
                <a:gd name="T63" fmla="*/ 190 h 248"/>
                <a:gd name="T64" fmla="*/ 220 w 918"/>
                <a:gd name="T65" fmla="*/ 221 h 248"/>
                <a:gd name="T66" fmla="*/ 182 w 918"/>
                <a:gd name="T67" fmla="*/ 190 h 248"/>
                <a:gd name="T68" fmla="*/ 161 w 918"/>
                <a:gd name="T69" fmla="*/ 213 h 248"/>
                <a:gd name="T70" fmla="*/ 296 w 918"/>
                <a:gd name="T71" fmla="*/ 221 h 248"/>
                <a:gd name="T72" fmla="*/ 252 w 918"/>
                <a:gd name="T73" fmla="*/ 171 h 248"/>
                <a:gd name="T74" fmla="*/ 252 w 918"/>
                <a:gd name="T75" fmla="*/ 195 h 248"/>
                <a:gd name="T76" fmla="*/ 327 w 918"/>
                <a:gd name="T77" fmla="*/ 218 h 248"/>
                <a:gd name="T78" fmla="*/ 327 w 918"/>
                <a:gd name="T79" fmla="*/ 182 h 248"/>
                <a:gd name="T80" fmla="*/ 350 w 918"/>
                <a:gd name="T81" fmla="*/ 174 h 248"/>
                <a:gd name="T82" fmla="*/ 348 w 918"/>
                <a:gd name="T83" fmla="*/ 231 h 248"/>
                <a:gd name="T84" fmla="*/ 425 w 918"/>
                <a:gd name="T85" fmla="*/ 224 h 248"/>
                <a:gd name="T86" fmla="*/ 412 w 918"/>
                <a:gd name="T87" fmla="*/ 171 h 248"/>
                <a:gd name="T88" fmla="*/ 410 w 918"/>
                <a:gd name="T89" fmla="*/ 187 h 248"/>
                <a:gd name="T90" fmla="*/ 423 w 918"/>
                <a:gd name="T91" fmla="*/ 208 h 248"/>
                <a:gd name="T92" fmla="*/ 438 w 918"/>
                <a:gd name="T93" fmla="*/ 239 h 248"/>
                <a:gd name="T94" fmla="*/ 469 w 918"/>
                <a:gd name="T95" fmla="*/ 145 h 248"/>
                <a:gd name="T96" fmla="*/ 518 w 918"/>
                <a:gd name="T97" fmla="*/ 203 h 248"/>
                <a:gd name="T98" fmla="*/ 521 w 918"/>
                <a:gd name="T99" fmla="*/ 184 h 248"/>
                <a:gd name="T100" fmla="*/ 490 w 918"/>
                <a:gd name="T101" fmla="*/ 184 h 248"/>
                <a:gd name="T102" fmla="*/ 547 w 918"/>
                <a:gd name="T103" fmla="*/ 218 h 248"/>
                <a:gd name="T104" fmla="*/ 487 w 918"/>
                <a:gd name="T105" fmla="*/ 218 h 248"/>
                <a:gd name="T106" fmla="*/ 601 w 918"/>
                <a:gd name="T107" fmla="*/ 164 h 248"/>
                <a:gd name="T108" fmla="*/ 658 w 918"/>
                <a:gd name="T109" fmla="*/ 169 h 248"/>
                <a:gd name="T110" fmla="*/ 715 w 918"/>
                <a:gd name="T111" fmla="*/ 218 h 248"/>
                <a:gd name="T112" fmla="*/ 721 w 918"/>
                <a:gd name="T113" fmla="*/ 231 h 248"/>
                <a:gd name="T114" fmla="*/ 770 w 918"/>
                <a:gd name="T115" fmla="*/ 151 h 248"/>
                <a:gd name="T116" fmla="*/ 770 w 918"/>
                <a:gd name="T117" fmla="*/ 218 h 248"/>
                <a:gd name="T118" fmla="*/ 817 w 918"/>
                <a:gd name="T119" fmla="*/ 153 h 248"/>
                <a:gd name="T120" fmla="*/ 811 w 918"/>
                <a:gd name="T121" fmla="*/ 226 h 248"/>
                <a:gd name="T122" fmla="*/ 920 w 918"/>
                <a:gd name="T123" fmla="*/ 218 h 248"/>
                <a:gd name="T124" fmla="*/ 863 w 918"/>
                <a:gd name="T125" fmla="*/ 190 h 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18" h="248">
                  <a:moveTo>
                    <a:pt x="176" y="31"/>
                  </a:moveTo>
                  <a:lnTo>
                    <a:pt x="187" y="5"/>
                  </a:lnTo>
                  <a:lnTo>
                    <a:pt x="249" y="5"/>
                  </a:lnTo>
                  <a:lnTo>
                    <a:pt x="257" y="31"/>
                  </a:lnTo>
                  <a:lnTo>
                    <a:pt x="249" y="33"/>
                  </a:lnTo>
                  <a:lnTo>
                    <a:pt x="249" y="31"/>
                  </a:lnTo>
                  <a:lnTo>
                    <a:pt x="246" y="28"/>
                  </a:lnTo>
                  <a:lnTo>
                    <a:pt x="246" y="26"/>
                  </a:lnTo>
                  <a:lnTo>
                    <a:pt x="244" y="26"/>
                  </a:lnTo>
                  <a:lnTo>
                    <a:pt x="244" y="23"/>
                  </a:lnTo>
                  <a:lnTo>
                    <a:pt x="241" y="23"/>
                  </a:lnTo>
                  <a:lnTo>
                    <a:pt x="239" y="20"/>
                  </a:lnTo>
                  <a:lnTo>
                    <a:pt x="236" y="18"/>
                  </a:lnTo>
                  <a:lnTo>
                    <a:pt x="233" y="18"/>
                  </a:lnTo>
                  <a:lnTo>
                    <a:pt x="231" y="15"/>
                  </a:lnTo>
                  <a:lnTo>
                    <a:pt x="228" y="15"/>
                  </a:lnTo>
                  <a:lnTo>
                    <a:pt x="228" y="18"/>
                  </a:lnTo>
                  <a:lnTo>
                    <a:pt x="228" y="65"/>
                  </a:lnTo>
                  <a:lnTo>
                    <a:pt x="228" y="67"/>
                  </a:lnTo>
                  <a:lnTo>
                    <a:pt x="228" y="70"/>
                  </a:lnTo>
                  <a:lnTo>
                    <a:pt x="228" y="73"/>
                  </a:lnTo>
                  <a:lnTo>
                    <a:pt x="231" y="73"/>
                  </a:lnTo>
                  <a:lnTo>
                    <a:pt x="231" y="75"/>
                  </a:lnTo>
                  <a:lnTo>
                    <a:pt x="233" y="75"/>
                  </a:lnTo>
                  <a:lnTo>
                    <a:pt x="236" y="75"/>
                  </a:lnTo>
                  <a:lnTo>
                    <a:pt x="239" y="75"/>
                  </a:lnTo>
                  <a:lnTo>
                    <a:pt x="239" y="86"/>
                  </a:lnTo>
                  <a:lnTo>
                    <a:pt x="197" y="86"/>
                  </a:lnTo>
                  <a:lnTo>
                    <a:pt x="197" y="75"/>
                  </a:lnTo>
                  <a:lnTo>
                    <a:pt x="200" y="75"/>
                  </a:lnTo>
                  <a:lnTo>
                    <a:pt x="202" y="75"/>
                  </a:lnTo>
                  <a:lnTo>
                    <a:pt x="202" y="73"/>
                  </a:lnTo>
                  <a:lnTo>
                    <a:pt x="205" y="73"/>
                  </a:lnTo>
                  <a:lnTo>
                    <a:pt x="207" y="73"/>
                  </a:lnTo>
                  <a:lnTo>
                    <a:pt x="207" y="70"/>
                  </a:lnTo>
                  <a:lnTo>
                    <a:pt x="207" y="67"/>
                  </a:lnTo>
                  <a:lnTo>
                    <a:pt x="207" y="65"/>
                  </a:lnTo>
                  <a:lnTo>
                    <a:pt x="207" y="18"/>
                  </a:lnTo>
                  <a:lnTo>
                    <a:pt x="207" y="15"/>
                  </a:lnTo>
                  <a:lnTo>
                    <a:pt x="205" y="15"/>
                  </a:lnTo>
                  <a:lnTo>
                    <a:pt x="202" y="15"/>
                  </a:lnTo>
                  <a:lnTo>
                    <a:pt x="202" y="18"/>
                  </a:lnTo>
                  <a:lnTo>
                    <a:pt x="200" y="18"/>
                  </a:lnTo>
                  <a:lnTo>
                    <a:pt x="197" y="18"/>
                  </a:lnTo>
                  <a:lnTo>
                    <a:pt x="194" y="20"/>
                  </a:lnTo>
                  <a:lnTo>
                    <a:pt x="192" y="23"/>
                  </a:lnTo>
                  <a:lnTo>
                    <a:pt x="189" y="26"/>
                  </a:lnTo>
                  <a:lnTo>
                    <a:pt x="189" y="28"/>
                  </a:lnTo>
                  <a:lnTo>
                    <a:pt x="187" y="31"/>
                  </a:lnTo>
                  <a:lnTo>
                    <a:pt x="184" y="33"/>
                  </a:lnTo>
                  <a:lnTo>
                    <a:pt x="176" y="31"/>
                  </a:lnTo>
                  <a:close/>
                  <a:moveTo>
                    <a:pt x="293" y="57"/>
                  </a:moveTo>
                  <a:lnTo>
                    <a:pt x="290" y="57"/>
                  </a:lnTo>
                  <a:lnTo>
                    <a:pt x="288" y="57"/>
                  </a:lnTo>
                  <a:lnTo>
                    <a:pt x="285" y="60"/>
                  </a:lnTo>
                  <a:lnTo>
                    <a:pt x="283" y="60"/>
                  </a:lnTo>
                  <a:lnTo>
                    <a:pt x="280" y="60"/>
                  </a:lnTo>
                  <a:lnTo>
                    <a:pt x="280" y="62"/>
                  </a:lnTo>
                  <a:lnTo>
                    <a:pt x="277" y="65"/>
                  </a:lnTo>
                  <a:lnTo>
                    <a:pt x="277" y="67"/>
                  </a:lnTo>
                  <a:lnTo>
                    <a:pt x="277" y="70"/>
                  </a:lnTo>
                  <a:lnTo>
                    <a:pt x="280" y="70"/>
                  </a:lnTo>
                  <a:lnTo>
                    <a:pt x="280" y="73"/>
                  </a:lnTo>
                  <a:lnTo>
                    <a:pt x="283" y="73"/>
                  </a:lnTo>
                  <a:lnTo>
                    <a:pt x="285" y="73"/>
                  </a:lnTo>
                  <a:lnTo>
                    <a:pt x="288" y="73"/>
                  </a:lnTo>
                  <a:lnTo>
                    <a:pt x="290" y="70"/>
                  </a:lnTo>
                  <a:lnTo>
                    <a:pt x="293" y="70"/>
                  </a:lnTo>
                  <a:lnTo>
                    <a:pt x="293" y="67"/>
                  </a:lnTo>
                  <a:lnTo>
                    <a:pt x="293" y="57"/>
                  </a:lnTo>
                  <a:close/>
                  <a:moveTo>
                    <a:pt x="293" y="49"/>
                  </a:moveTo>
                  <a:lnTo>
                    <a:pt x="293" y="47"/>
                  </a:lnTo>
                  <a:lnTo>
                    <a:pt x="293" y="44"/>
                  </a:lnTo>
                  <a:lnTo>
                    <a:pt x="293" y="41"/>
                  </a:lnTo>
                  <a:lnTo>
                    <a:pt x="293" y="39"/>
                  </a:lnTo>
                  <a:lnTo>
                    <a:pt x="290" y="39"/>
                  </a:lnTo>
                  <a:lnTo>
                    <a:pt x="290" y="36"/>
                  </a:lnTo>
                  <a:lnTo>
                    <a:pt x="288" y="36"/>
                  </a:lnTo>
                  <a:lnTo>
                    <a:pt x="285" y="36"/>
                  </a:lnTo>
                  <a:lnTo>
                    <a:pt x="283" y="36"/>
                  </a:lnTo>
                  <a:lnTo>
                    <a:pt x="280" y="36"/>
                  </a:lnTo>
                  <a:lnTo>
                    <a:pt x="280" y="39"/>
                  </a:lnTo>
                  <a:lnTo>
                    <a:pt x="277" y="39"/>
                  </a:lnTo>
                  <a:lnTo>
                    <a:pt x="277" y="41"/>
                  </a:lnTo>
                  <a:lnTo>
                    <a:pt x="277" y="44"/>
                  </a:lnTo>
                  <a:lnTo>
                    <a:pt x="277" y="47"/>
                  </a:lnTo>
                  <a:lnTo>
                    <a:pt x="275" y="47"/>
                  </a:lnTo>
                  <a:lnTo>
                    <a:pt x="275" y="49"/>
                  </a:lnTo>
                  <a:lnTo>
                    <a:pt x="272" y="49"/>
                  </a:lnTo>
                  <a:lnTo>
                    <a:pt x="270" y="49"/>
                  </a:lnTo>
                  <a:lnTo>
                    <a:pt x="267" y="49"/>
                  </a:lnTo>
                  <a:lnTo>
                    <a:pt x="265" y="49"/>
                  </a:lnTo>
                  <a:lnTo>
                    <a:pt x="262" y="47"/>
                  </a:lnTo>
                  <a:lnTo>
                    <a:pt x="262" y="44"/>
                  </a:lnTo>
                  <a:lnTo>
                    <a:pt x="259" y="41"/>
                  </a:lnTo>
                  <a:lnTo>
                    <a:pt x="259" y="39"/>
                  </a:lnTo>
                  <a:lnTo>
                    <a:pt x="262" y="39"/>
                  </a:lnTo>
                  <a:lnTo>
                    <a:pt x="262" y="36"/>
                  </a:lnTo>
                  <a:lnTo>
                    <a:pt x="262" y="33"/>
                  </a:lnTo>
                  <a:lnTo>
                    <a:pt x="265" y="33"/>
                  </a:lnTo>
                  <a:lnTo>
                    <a:pt x="265" y="31"/>
                  </a:lnTo>
                  <a:lnTo>
                    <a:pt x="267" y="31"/>
                  </a:lnTo>
                  <a:lnTo>
                    <a:pt x="267" y="28"/>
                  </a:lnTo>
                  <a:lnTo>
                    <a:pt x="270" y="28"/>
                  </a:lnTo>
                  <a:lnTo>
                    <a:pt x="272" y="28"/>
                  </a:lnTo>
                  <a:lnTo>
                    <a:pt x="275" y="26"/>
                  </a:lnTo>
                  <a:lnTo>
                    <a:pt x="277" y="26"/>
                  </a:lnTo>
                  <a:lnTo>
                    <a:pt x="280" y="26"/>
                  </a:lnTo>
                  <a:lnTo>
                    <a:pt x="283" y="26"/>
                  </a:lnTo>
                  <a:lnTo>
                    <a:pt x="285" y="26"/>
                  </a:lnTo>
                  <a:lnTo>
                    <a:pt x="288" y="26"/>
                  </a:lnTo>
                  <a:lnTo>
                    <a:pt x="290" y="26"/>
                  </a:lnTo>
                  <a:lnTo>
                    <a:pt x="293" y="26"/>
                  </a:lnTo>
                  <a:lnTo>
                    <a:pt x="296" y="26"/>
                  </a:lnTo>
                  <a:lnTo>
                    <a:pt x="298" y="26"/>
                  </a:lnTo>
                  <a:lnTo>
                    <a:pt x="301" y="28"/>
                  </a:lnTo>
                  <a:lnTo>
                    <a:pt x="303" y="28"/>
                  </a:lnTo>
                  <a:lnTo>
                    <a:pt x="306" y="31"/>
                  </a:lnTo>
                  <a:lnTo>
                    <a:pt x="309" y="33"/>
                  </a:lnTo>
                  <a:lnTo>
                    <a:pt x="309" y="36"/>
                  </a:lnTo>
                  <a:lnTo>
                    <a:pt x="311" y="39"/>
                  </a:lnTo>
                  <a:lnTo>
                    <a:pt x="311" y="41"/>
                  </a:lnTo>
                  <a:lnTo>
                    <a:pt x="311" y="44"/>
                  </a:lnTo>
                  <a:lnTo>
                    <a:pt x="311" y="70"/>
                  </a:lnTo>
                  <a:lnTo>
                    <a:pt x="311" y="73"/>
                  </a:lnTo>
                  <a:lnTo>
                    <a:pt x="314" y="73"/>
                  </a:lnTo>
                  <a:lnTo>
                    <a:pt x="316" y="73"/>
                  </a:lnTo>
                  <a:lnTo>
                    <a:pt x="322" y="80"/>
                  </a:lnTo>
                  <a:lnTo>
                    <a:pt x="319" y="80"/>
                  </a:lnTo>
                  <a:lnTo>
                    <a:pt x="319" y="83"/>
                  </a:lnTo>
                  <a:lnTo>
                    <a:pt x="316" y="83"/>
                  </a:lnTo>
                  <a:lnTo>
                    <a:pt x="314" y="83"/>
                  </a:lnTo>
                  <a:lnTo>
                    <a:pt x="314" y="86"/>
                  </a:lnTo>
                  <a:lnTo>
                    <a:pt x="311" y="86"/>
                  </a:lnTo>
                  <a:lnTo>
                    <a:pt x="309" y="86"/>
                  </a:lnTo>
                  <a:lnTo>
                    <a:pt x="306" y="86"/>
                  </a:lnTo>
                  <a:lnTo>
                    <a:pt x="303" y="86"/>
                  </a:lnTo>
                  <a:lnTo>
                    <a:pt x="301" y="86"/>
                  </a:lnTo>
                  <a:lnTo>
                    <a:pt x="301" y="83"/>
                  </a:lnTo>
                  <a:lnTo>
                    <a:pt x="298" y="83"/>
                  </a:lnTo>
                  <a:lnTo>
                    <a:pt x="296" y="80"/>
                  </a:lnTo>
                  <a:lnTo>
                    <a:pt x="293" y="80"/>
                  </a:lnTo>
                  <a:lnTo>
                    <a:pt x="290" y="83"/>
                  </a:lnTo>
                  <a:lnTo>
                    <a:pt x="288" y="83"/>
                  </a:lnTo>
                  <a:lnTo>
                    <a:pt x="285" y="83"/>
                  </a:lnTo>
                  <a:lnTo>
                    <a:pt x="285" y="86"/>
                  </a:lnTo>
                  <a:lnTo>
                    <a:pt x="283" y="86"/>
                  </a:lnTo>
                  <a:lnTo>
                    <a:pt x="280" y="86"/>
                  </a:lnTo>
                  <a:lnTo>
                    <a:pt x="277" y="86"/>
                  </a:lnTo>
                  <a:lnTo>
                    <a:pt x="275" y="86"/>
                  </a:lnTo>
                  <a:lnTo>
                    <a:pt x="272" y="86"/>
                  </a:lnTo>
                  <a:lnTo>
                    <a:pt x="270" y="86"/>
                  </a:lnTo>
                  <a:lnTo>
                    <a:pt x="267" y="83"/>
                  </a:lnTo>
                  <a:lnTo>
                    <a:pt x="265" y="83"/>
                  </a:lnTo>
                  <a:lnTo>
                    <a:pt x="262" y="80"/>
                  </a:lnTo>
                  <a:lnTo>
                    <a:pt x="259" y="78"/>
                  </a:lnTo>
                  <a:lnTo>
                    <a:pt x="259" y="75"/>
                  </a:lnTo>
                  <a:lnTo>
                    <a:pt x="259" y="73"/>
                  </a:lnTo>
                  <a:lnTo>
                    <a:pt x="259" y="70"/>
                  </a:lnTo>
                  <a:lnTo>
                    <a:pt x="259" y="67"/>
                  </a:lnTo>
                  <a:lnTo>
                    <a:pt x="259" y="65"/>
                  </a:lnTo>
                  <a:lnTo>
                    <a:pt x="259" y="62"/>
                  </a:lnTo>
                  <a:lnTo>
                    <a:pt x="262" y="60"/>
                  </a:lnTo>
                  <a:lnTo>
                    <a:pt x="262" y="57"/>
                  </a:lnTo>
                  <a:lnTo>
                    <a:pt x="265" y="57"/>
                  </a:lnTo>
                  <a:lnTo>
                    <a:pt x="267" y="54"/>
                  </a:lnTo>
                  <a:lnTo>
                    <a:pt x="270" y="52"/>
                  </a:lnTo>
                  <a:lnTo>
                    <a:pt x="272" y="52"/>
                  </a:lnTo>
                  <a:lnTo>
                    <a:pt x="275" y="52"/>
                  </a:lnTo>
                  <a:lnTo>
                    <a:pt x="277" y="49"/>
                  </a:lnTo>
                  <a:lnTo>
                    <a:pt x="280" y="49"/>
                  </a:lnTo>
                  <a:lnTo>
                    <a:pt x="283" y="49"/>
                  </a:lnTo>
                  <a:lnTo>
                    <a:pt x="285" y="49"/>
                  </a:lnTo>
                  <a:lnTo>
                    <a:pt x="290" y="49"/>
                  </a:lnTo>
                  <a:lnTo>
                    <a:pt x="293" y="49"/>
                  </a:lnTo>
                  <a:close/>
                  <a:moveTo>
                    <a:pt x="324" y="28"/>
                  </a:moveTo>
                  <a:lnTo>
                    <a:pt x="345" y="26"/>
                  </a:lnTo>
                  <a:lnTo>
                    <a:pt x="350" y="26"/>
                  </a:lnTo>
                  <a:lnTo>
                    <a:pt x="350" y="31"/>
                  </a:lnTo>
                  <a:lnTo>
                    <a:pt x="353" y="31"/>
                  </a:lnTo>
                  <a:lnTo>
                    <a:pt x="353" y="28"/>
                  </a:lnTo>
                  <a:lnTo>
                    <a:pt x="355" y="28"/>
                  </a:lnTo>
                  <a:lnTo>
                    <a:pt x="358" y="28"/>
                  </a:lnTo>
                  <a:lnTo>
                    <a:pt x="360" y="26"/>
                  </a:lnTo>
                  <a:lnTo>
                    <a:pt x="363" y="26"/>
                  </a:lnTo>
                  <a:lnTo>
                    <a:pt x="366" y="26"/>
                  </a:lnTo>
                  <a:lnTo>
                    <a:pt x="368" y="28"/>
                  </a:lnTo>
                  <a:lnTo>
                    <a:pt x="371" y="28"/>
                  </a:lnTo>
                  <a:lnTo>
                    <a:pt x="371" y="31"/>
                  </a:lnTo>
                  <a:lnTo>
                    <a:pt x="373" y="31"/>
                  </a:lnTo>
                  <a:lnTo>
                    <a:pt x="373" y="33"/>
                  </a:lnTo>
                  <a:lnTo>
                    <a:pt x="373" y="36"/>
                  </a:lnTo>
                  <a:lnTo>
                    <a:pt x="373" y="39"/>
                  </a:lnTo>
                  <a:lnTo>
                    <a:pt x="373" y="41"/>
                  </a:lnTo>
                  <a:lnTo>
                    <a:pt x="371" y="41"/>
                  </a:lnTo>
                  <a:lnTo>
                    <a:pt x="371" y="44"/>
                  </a:lnTo>
                  <a:lnTo>
                    <a:pt x="368" y="44"/>
                  </a:lnTo>
                  <a:lnTo>
                    <a:pt x="366" y="44"/>
                  </a:lnTo>
                  <a:lnTo>
                    <a:pt x="363" y="44"/>
                  </a:lnTo>
                  <a:lnTo>
                    <a:pt x="360" y="44"/>
                  </a:lnTo>
                  <a:lnTo>
                    <a:pt x="360" y="41"/>
                  </a:lnTo>
                  <a:lnTo>
                    <a:pt x="358" y="41"/>
                  </a:lnTo>
                  <a:lnTo>
                    <a:pt x="355" y="41"/>
                  </a:lnTo>
                  <a:lnTo>
                    <a:pt x="353" y="41"/>
                  </a:lnTo>
                  <a:lnTo>
                    <a:pt x="353" y="65"/>
                  </a:lnTo>
                  <a:lnTo>
                    <a:pt x="353" y="67"/>
                  </a:lnTo>
                  <a:lnTo>
                    <a:pt x="353" y="70"/>
                  </a:lnTo>
                  <a:lnTo>
                    <a:pt x="353" y="73"/>
                  </a:lnTo>
                  <a:lnTo>
                    <a:pt x="355" y="73"/>
                  </a:lnTo>
                  <a:lnTo>
                    <a:pt x="355" y="75"/>
                  </a:lnTo>
                  <a:lnTo>
                    <a:pt x="358" y="75"/>
                  </a:lnTo>
                  <a:lnTo>
                    <a:pt x="360" y="75"/>
                  </a:lnTo>
                  <a:lnTo>
                    <a:pt x="360" y="86"/>
                  </a:lnTo>
                  <a:lnTo>
                    <a:pt x="324" y="86"/>
                  </a:lnTo>
                  <a:lnTo>
                    <a:pt x="324" y="75"/>
                  </a:lnTo>
                  <a:lnTo>
                    <a:pt x="327" y="75"/>
                  </a:lnTo>
                  <a:lnTo>
                    <a:pt x="329" y="75"/>
                  </a:lnTo>
                  <a:lnTo>
                    <a:pt x="329" y="73"/>
                  </a:lnTo>
                  <a:lnTo>
                    <a:pt x="332" y="73"/>
                  </a:lnTo>
                  <a:lnTo>
                    <a:pt x="332" y="70"/>
                  </a:lnTo>
                  <a:lnTo>
                    <a:pt x="332" y="67"/>
                  </a:lnTo>
                  <a:lnTo>
                    <a:pt x="332" y="49"/>
                  </a:lnTo>
                  <a:lnTo>
                    <a:pt x="332" y="47"/>
                  </a:lnTo>
                  <a:lnTo>
                    <a:pt x="332" y="44"/>
                  </a:lnTo>
                  <a:lnTo>
                    <a:pt x="332" y="41"/>
                  </a:lnTo>
                  <a:lnTo>
                    <a:pt x="329" y="41"/>
                  </a:lnTo>
                  <a:lnTo>
                    <a:pt x="329" y="39"/>
                  </a:lnTo>
                  <a:lnTo>
                    <a:pt x="327" y="39"/>
                  </a:lnTo>
                  <a:lnTo>
                    <a:pt x="324" y="39"/>
                  </a:lnTo>
                  <a:lnTo>
                    <a:pt x="324" y="28"/>
                  </a:lnTo>
                  <a:close/>
                  <a:moveTo>
                    <a:pt x="379" y="28"/>
                  </a:moveTo>
                  <a:lnTo>
                    <a:pt x="399" y="26"/>
                  </a:lnTo>
                  <a:lnTo>
                    <a:pt x="405" y="26"/>
                  </a:lnTo>
                  <a:lnTo>
                    <a:pt x="405" y="31"/>
                  </a:lnTo>
                  <a:lnTo>
                    <a:pt x="407" y="31"/>
                  </a:lnTo>
                  <a:lnTo>
                    <a:pt x="410" y="28"/>
                  </a:lnTo>
                  <a:lnTo>
                    <a:pt x="412" y="28"/>
                  </a:lnTo>
                  <a:lnTo>
                    <a:pt x="415" y="26"/>
                  </a:lnTo>
                  <a:lnTo>
                    <a:pt x="418" y="26"/>
                  </a:lnTo>
                  <a:lnTo>
                    <a:pt x="420" y="26"/>
                  </a:lnTo>
                  <a:lnTo>
                    <a:pt x="423" y="26"/>
                  </a:lnTo>
                  <a:lnTo>
                    <a:pt x="425" y="26"/>
                  </a:lnTo>
                  <a:lnTo>
                    <a:pt x="428" y="26"/>
                  </a:lnTo>
                  <a:lnTo>
                    <a:pt x="431" y="26"/>
                  </a:lnTo>
                  <a:lnTo>
                    <a:pt x="433" y="26"/>
                  </a:lnTo>
                  <a:lnTo>
                    <a:pt x="436" y="28"/>
                  </a:lnTo>
                  <a:lnTo>
                    <a:pt x="438" y="28"/>
                  </a:lnTo>
                  <a:lnTo>
                    <a:pt x="438" y="31"/>
                  </a:lnTo>
                  <a:lnTo>
                    <a:pt x="441" y="31"/>
                  </a:lnTo>
                  <a:lnTo>
                    <a:pt x="441" y="33"/>
                  </a:lnTo>
                  <a:lnTo>
                    <a:pt x="443" y="36"/>
                  </a:lnTo>
                  <a:lnTo>
                    <a:pt x="443" y="39"/>
                  </a:lnTo>
                  <a:lnTo>
                    <a:pt x="443" y="41"/>
                  </a:lnTo>
                  <a:lnTo>
                    <a:pt x="443" y="65"/>
                  </a:lnTo>
                  <a:lnTo>
                    <a:pt x="443" y="67"/>
                  </a:lnTo>
                  <a:lnTo>
                    <a:pt x="443" y="70"/>
                  </a:lnTo>
                  <a:lnTo>
                    <a:pt x="443" y="73"/>
                  </a:lnTo>
                  <a:lnTo>
                    <a:pt x="446" y="73"/>
                  </a:lnTo>
                  <a:lnTo>
                    <a:pt x="449" y="75"/>
                  </a:lnTo>
                  <a:lnTo>
                    <a:pt x="451" y="75"/>
                  </a:lnTo>
                  <a:lnTo>
                    <a:pt x="451" y="86"/>
                  </a:lnTo>
                  <a:lnTo>
                    <a:pt x="418" y="86"/>
                  </a:lnTo>
                  <a:lnTo>
                    <a:pt x="418" y="75"/>
                  </a:lnTo>
                  <a:lnTo>
                    <a:pt x="420" y="75"/>
                  </a:lnTo>
                  <a:lnTo>
                    <a:pt x="423" y="75"/>
                  </a:lnTo>
                  <a:lnTo>
                    <a:pt x="423" y="73"/>
                  </a:lnTo>
                  <a:lnTo>
                    <a:pt x="425" y="70"/>
                  </a:lnTo>
                  <a:lnTo>
                    <a:pt x="425" y="67"/>
                  </a:lnTo>
                  <a:lnTo>
                    <a:pt x="425" y="47"/>
                  </a:lnTo>
                  <a:lnTo>
                    <a:pt x="425" y="44"/>
                  </a:lnTo>
                  <a:lnTo>
                    <a:pt x="425" y="41"/>
                  </a:lnTo>
                  <a:lnTo>
                    <a:pt x="423" y="41"/>
                  </a:lnTo>
                  <a:lnTo>
                    <a:pt x="423" y="39"/>
                  </a:lnTo>
                  <a:lnTo>
                    <a:pt x="420" y="39"/>
                  </a:lnTo>
                  <a:lnTo>
                    <a:pt x="418" y="39"/>
                  </a:lnTo>
                  <a:lnTo>
                    <a:pt x="415" y="39"/>
                  </a:lnTo>
                  <a:lnTo>
                    <a:pt x="412" y="39"/>
                  </a:lnTo>
                  <a:lnTo>
                    <a:pt x="412" y="41"/>
                  </a:lnTo>
                  <a:lnTo>
                    <a:pt x="410" y="41"/>
                  </a:lnTo>
                  <a:lnTo>
                    <a:pt x="407" y="44"/>
                  </a:lnTo>
                  <a:lnTo>
                    <a:pt x="407" y="65"/>
                  </a:lnTo>
                  <a:lnTo>
                    <a:pt x="407" y="67"/>
                  </a:lnTo>
                  <a:lnTo>
                    <a:pt x="407" y="70"/>
                  </a:lnTo>
                  <a:lnTo>
                    <a:pt x="407" y="73"/>
                  </a:lnTo>
                  <a:lnTo>
                    <a:pt x="410" y="73"/>
                  </a:lnTo>
                  <a:lnTo>
                    <a:pt x="410" y="75"/>
                  </a:lnTo>
                  <a:lnTo>
                    <a:pt x="412" y="75"/>
                  </a:lnTo>
                  <a:lnTo>
                    <a:pt x="412" y="86"/>
                  </a:lnTo>
                  <a:lnTo>
                    <a:pt x="379" y="86"/>
                  </a:lnTo>
                  <a:lnTo>
                    <a:pt x="379" y="75"/>
                  </a:lnTo>
                  <a:lnTo>
                    <a:pt x="381" y="75"/>
                  </a:lnTo>
                  <a:lnTo>
                    <a:pt x="384" y="75"/>
                  </a:lnTo>
                  <a:lnTo>
                    <a:pt x="386" y="73"/>
                  </a:lnTo>
                  <a:lnTo>
                    <a:pt x="386" y="70"/>
                  </a:lnTo>
                  <a:lnTo>
                    <a:pt x="389" y="70"/>
                  </a:lnTo>
                  <a:lnTo>
                    <a:pt x="389" y="67"/>
                  </a:lnTo>
                  <a:lnTo>
                    <a:pt x="389" y="65"/>
                  </a:lnTo>
                  <a:lnTo>
                    <a:pt x="389" y="47"/>
                  </a:lnTo>
                  <a:lnTo>
                    <a:pt x="389" y="44"/>
                  </a:lnTo>
                  <a:lnTo>
                    <a:pt x="386" y="44"/>
                  </a:lnTo>
                  <a:lnTo>
                    <a:pt x="386" y="41"/>
                  </a:lnTo>
                  <a:lnTo>
                    <a:pt x="384" y="41"/>
                  </a:lnTo>
                  <a:lnTo>
                    <a:pt x="384" y="39"/>
                  </a:lnTo>
                  <a:lnTo>
                    <a:pt x="381" y="39"/>
                  </a:lnTo>
                  <a:lnTo>
                    <a:pt x="379" y="39"/>
                  </a:lnTo>
                  <a:lnTo>
                    <a:pt x="379" y="28"/>
                  </a:lnTo>
                  <a:close/>
                  <a:moveTo>
                    <a:pt x="493" y="26"/>
                  </a:moveTo>
                  <a:lnTo>
                    <a:pt x="495" y="26"/>
                  </a:lnTo>
                  <a:lnTo>
                    <a:pt x="501" y="26"/>
                  </a:lnTo>
                  <a:lnTo>
                    <a:pt x="503" y="26"/>
                  </a:lnTo>
                  <a:lnTo>
                    <a:pt x="506" y="28"/>
                  </a:lnTo>
                  <a:lnTo>
                    <a:pt x="508" y="28"/>
                  </a:lnTo>
                  <a:lnTo>
                    <a:pt x="511" y="31"/>
                  </a:lnTo>
                  <a:lnTo>
                    <a:pt x="514" y="33"/>
                  </a:lnTo>
                  <a:lnTo>
                    <a:pt x="516" y="36"/>
                  </a:lnTo>
                  <a:lnTo>
                    <a:pt x="519" y="39"/>
                  </a:lnTo>
                  <a:lnTo>
                    <a:pt x="519" y="41"/>
                  </a:lnTo>
                  <a:lnTo>
                    <a:pt x="521" y="44"/>
                  </a:lnTo>
                  <a:lnTo>
                    <a:pt x="521" y="47"/>
                  </a:lnTo>
                  <a:lnTo>
                    <a:pt x="521" y="49"/>
                  </a:lnTo>
                  <a:lnTo>
                    <a:pt x="521" y="52"/>
                  </a:lnTo>
                  <a:lnTo>
                    <a:pt x="521" y="57"/>
                  </a:lnTo>
                  <a:lnTo>
                    <a:pt x="521" y="60"/>
                  </a:lnTo>
                  <a:lnTo>
                    <a:pt x="521" y="62"/>
                  </a:lnTo>
                  <a:lnTo>
                    <a:pt x="521" y="65"/>
                  </a:lnTo>
                  <a:lnTo>
                    <a:pt x="519" y="67"/>
                  </a:lnTo>
                  <a:lnTo>
                    <a:pt x="519" y="70"/>
                  </a:lnTo>
                  <a:lnTo>
                    <a:pt x="516" y="73"/>
                  </a:lnTo>
                  <a:lnTo>
                    <a:pt x="516" y="75"/>
                  </a:lnTo>
                  <a:lnTo>
                    <a:pt x="514" y="78"/>
                  </a:lnTo>
                  <a:lnTo>
                    <a:pt x="511" y="78"/>
                  </a:lnTo>
                  <a:lnTo>
                    <a:pt x="508" y="80"/>
                  </a:lnTo>
                  <a:lnTo>
                    <a:pt x="506" y="83"/>
                  </a:lnTo>
                  <a:lnTo>
                    <a:pt x="503" y="83"/>
                  </a:lnTo>
                  <a:lnTo>
                    <a:pt x="501" y="83"/>
                  </a:lnTo>
                  <a:lnTo>
                    <a:pt x="498" y="86"/>
                  </a:lnTo>
                  <a:lnTo>
                    <a:pt x="493" y="86"/>
                  </a:lnTo>
                  <a:lnTo>
                    <a:pt x="490" y="86"/>
                  </a:lnTo>
                  <a:lnTo>
                    <a:pt x="485" y="86"/>
                  </a:lnTo>
                  <a:lnTo>
                    <a:pt x="482" y="86"/>
                  </a:lnTo>
                  <a:lnTo>
                    <a:pt x="480" y="83"/>
                  </a:lnTo>
                  <a:lnTo>
                    <a:pt x="477" y="83"/>
                  </a:lnTo>
                  <a:lnTo>
                    <a:pt x="472" y="83"/>
                  </a:lnTo>
                  <a:lnTo>
                    <a:pt x="469" y="80"/>
                  </a:lnTo>
                  <a:lnTo>
                    <a:pt x="467" y="78"/>
                  </a:lnTo>
                  <a:lnTo>
                    <a:pt x="464" y="75"/>
                  </a:lnTo>
                  <a:lnTo>
                    <a:pt x="464" y="73"/>
                  </a:lnTo>
                  <a:lnTo>
                    <a:pt x="462" y="70"/>
                  </a:lnTo>
                  <a:lnTo>
                    <a:pt x="462" y="67"/>
                  </a:lnTo>
                  <a:lnTo>
                    <a:pt x="459" y="67"/>
                  </a:lnTo>
                  <a:lnTo>
                    <a:pt x="459" y="65"/>
                  </a:lnTo>
                  <a:lnTo>
                    <a:pt x="459" y="60"/>
                  </a:lnTo>
                  <a:lnTo>
                    <a:pt x="459" y="57"/>
                  </a:lnTo>
                  <a:lnTo>
                    <a:pt x="459" y="54"/>
                  </a:lnTo>
                  <a:lnTo>
                    <a:pt x="459" y="52"/>
                  </a:lnTo>
                  <a:lnTo>
                    <a:pt x="459" y="49"/>
                  </a:lnTo>
                  <a:lnTo>
                    <a:pt x="459" y="47"/>
                  </a:lnTo>
                  <a:lnTo>
                    <a:pt x="459" y="44"/>
                  </a:lnTo>
                  <a:lnTo>
                    <a:pt x="462" y="41"/>
                  </a:lnTo>
                  <a:lnTo>
                    <a:pt x="462" y="39"/>
                  </a:lnTo>
                  <a:lnTo>
                    <a:pt x="464" y="36"/>
                  </a:lnTo>
                  <a:lnTo>
                    <a:pt x="467" y="33"/>
                  </a:lnTo>
                  <a:lnTo>
                    <a:pt x="467" y="31"/>
                  </a:lnTo>
                  <a:lnTo>
                    <a:pt x="469" y="31"/>
                  </a:lnTo>
                  <a:lnTo>
                    <a:pt x="472" y="28"/>
                  </a:lnTo>
                  <a:lnTo>
                    <a:pt x="477" y="28"/>
                  </a:lnTo>
                  <a:lnTo>
                    <a:pt x="480" y="26"/>
                  </a:lnTo>
                  <a:lnTo>
                    <a:pt x="482" y="26"/>
                  </a:lnTo>
                  <a:lnTo>
                    <a:pt x="485" y="26"/>
                  </a:lnTo>
                  <a:lnTo>
                    <a:pt x="490" y="26"/>
                  </a:lnTo>
                  <a:lnTo>
                    <a:pt x="493" y="26"/>
                  </a:lnTo>
                  <a:close/>
                  <a:moveTo>
                    <a:pt x="490" y="36"/>
                  </a:moveTo>
                  <a:lnTo>
                    <a:pt x="490" y="36"/>
                  </a:lnTo>
                  <a:lnTo>
                    <a:pt x="488" y="36"/>
                  </a:lnTo>
                  <a:lnTo>
                    <a:pt x="485" y="39"/>
                  </a:lnTo>
                  <a:lnTo>
                    <a:pt x="482" y="39"/>
                  </a:lnTo>
                  <a:lnTo>
                    <a:pt x="482" y="41"/>
                  </a:lnTo>
                  <a:lnTo>
                    <a:pt x="480" y="41"/>
                  </a:lnTo>
                  <a:lnTo>
                    <a:pt x="480" y="44"/>
                  </a:lnTo>
                  <a:lnTo>
                    <a:pt x="480" y="47"/>
                  </a:lnTo>
                  <a:lnTo>
                    <a:pt x="480" y="49"/>
                  </a:lnTo>
                  <a:lnTo>
                    <a:pt x="480" y="52"/>
                  </a:lnTo>
                  <a:lnTo>
                    <a:pt x="480" y="57"/>
                  </a:lnTo>
                  <a:lnTo>
                    <a:pt x="480" y="60"/>
                  </a:lnTo>
                  <a:lnTo>
                    <a:pt x="480" y="62"/>
                  </a:lnTo>
                  <a:lnTo>
                    <a:pt x="480" y="65"/>
                  </a:lnTo>
                  <a:lnTo>
                    <a:pt x="480" y="67"/>
                  </a:lnTo>
                  <a:lnTo>
                    <a:pt x="482" y="67"/>
                  </a:lnTo>
                  <a:lnTo>
                    <a:pt x="482" y="70"/>
                  </a:lnTo>
                  <a:lnTo>
                    <a:pt x="485" y="73"/>
                  </a:lnTo>
                  <a:lnTo>
                    <a:pt x="488" y="73"/>
                  </a:lnTo>
                  <a:lnTo>
                    <a:pt x="490" y="73"/>
                  </a:lnTo>
                  <a:lnTo>
                    <a:pt x="493" y="73"/>
                  </a:lnTo>
                  <a:lnTo>
                    <a:pt x="495" y="73"/>
                  </a:lnTo>
                  <a:lnTo>
                    <a:pt x="498" y="70"/>
                  </a:lnTo>
                  <a:lnTo>
                    <a:pt x="498" y="67"/>
                  </a:lnTo>
                  <a:lnTo>
                    <a:pt x="501" y="67"/>
                  </a:lnTo>
                  <a:lnTo>
                    <a:pt x="501" y="65"/>
                  </a:lnTo>
                  <a:lnTo>
                    <a:pt x="501" y="62"/>
                  </a:lnTo>
                  <a:lnTo>
                    <a:pt x="501" y="60"/>
                  </a:lnTo>
                  <a:lnTo>
                    <a:pt x="501" y="57"/>
                  </a:lnTo>
                  <a:lnTo>
                    <a:pt x="501" y="54"/>
                  </a:lnTo>
                  <a:lnTo>
                    <a:pt x="501" y="52"/>
                  </a:lnTo>
                  <a:lnTo>
                    <a:pt x="501" y="49"/>
                  </a:lnTo>
                  <a:lnTo>
                    <a:pt x="501" y="47"/>
                  </a:lnTo>
                  <a:lnTo>
                    <a:pt x="501" y="44"/>
                  </a:lnTo>
                  <a:lnTo>
                    <a:pt x="498" y="41"/>
                  </a:lnTo>
                  <a:lnTo>
                    <a:pt x="498" y="39"/>
                  </a:lnTo>
                  <a:lnTo>
                    <a:pt x="495" y="39"/>
                  </a:lnTo>
                  <a:lnTo>
                    <a:pt x="493" y="36"/>
                  </a:lnTo>
                  <a:lnTo>
                    <a:pt x="490" y="36"/>
                  </a:lnTo>
                  <a:close/>
                  <a:moveTo>
                    <a:pt x="589" y="36"/>
                  </a:moveTo>
                  <a:lnTo>
                    <a:pt x="589" y="36"/>
                  </a:lnTo>
                  <a:lnTo>
                    <a:pt x="586" y="36"/>
                  </a:lnTo>
                  <a:lnTo>
                    <a:pt x="584" y="36"/>
                  </a:lnTo>
                  <a:lnTo>
                    <a:pt x="584" y="39"/>
                  </a:lnTo>
                  <a:lnTo>
                    <a:pt x="581" y="39"/>
                  </a:lnTo>
                  <a:lnTo>
                    <a:pt x="584" y="47"/>
                  </a:lnTo>
                  <a:lnTo>
                    <a:pt x="589" y="65"/>
                  </a:lnTo>
                  <a:lnTo>
                    <a:pt x="599" y="44"/>
                  </a:lnTo>
                  <a:lnTo>
                    <a:pt x="599" y="41"/>
                  </a:lnTo>
                  <a:lnTo>
                    <a:pt x="599" y="39"/>
                  </a:lnTo>
                  <a:lnTo>
                    <a:pt x="597" y="39"/>
                  </a:lnTo>
                  <a:lnTo>
                    <a:pt x="597" y="36"/>
                  </a:lnTo>
                  <a:lnTo>
                    <a:pt x="594" y="36"/>
                  </a:lnTo>
                  <a:lnTo>
                    <a:pt x="591" y="36"/>
                  </a:lnTo>
                  <a:lnTo>
                    <a:pt x="591" y="26"/>
                  </a:lnTo>
                  <a:lnTo>
                    <a:pt x="620" y="26"/>
                  </a:lnTo>
                  <a:lnTo>
                    <a:pt x="620" y="36"/>
                  </a:lnTo>
                  <a:lnTo>
                    <a:pt x="617" y="36"/>
                  </a:lnTo>
                  <a:lnTo>
                    <a:pt x="615" y="36"/>
                  </a:lnTo>
                  <a:lnTo>
                    <a:pt x="615" y="39"/>
                  </a:lnTo>
                  <a:lnTo>
                    <a:pt x="612" y="39"/>
                  </a:lnTo>
                  <a:lnTo>
                    <a:pt x="612" y="41"/>
                  </a:lnTo>
                  <a:lnTo>
                    <a:pt x="609" y="41"/>
                  </a:lnTo>
                  <a:lnTo>
                    <a:pt x="609" y="44"/>
                  </a:lnTo>
                  <a:lnTo>
                    <a:pt x="594" y="86"/>
                  </a:lnTo>
                  <a:lnTo>
                    <a:pt x="581" y="86"/>
                  </a:lnTo>
                  <a:lnTo>
                    <a:pt x="571" y="60"/>
                  </a:lnTo>
                  <a:lnTo>
                    <a:pt x="563" y="86"/>
                  </a:lnTo>
                  <a:lnTo>
                    <a:pt x="550" y="86"/>
                  </a:lnTo>
                  <a:lnTo>
                    <a:pt x="534" y="47"/>
                  </a:lnTo>
                  <a:lnTo>
                    <a:pt x="534" y="44"/>
                  </a:lnTo>
                  <a:lnTo>
                    <a:pt x="532" y="44"/>
                  </a:lnTo>
                  <a:lnTo>
                    <a:pt x="532" y="41"/>
                  </a:lnTo>
                  <a:lnTo>
                    <a:pt x="532" y="39"/>
                  </a:lnTo>
                  <a:lnTo>
                    <a:pt x="529" y="39"/>
                  </a:lnTo>
                  <a:lnTo>
                    <a:pt x="529" y="36"/>
                  </a:lnTo>
                  <a:lnTo>
                    <a:pt x="526" y="36"/>
                  </a:lnTo>
                  <a:lnTo>
                    <a:pt x="524" y="36"/>
                  </a:lnTo>
                  <a:lnTo>
                    <a:pt x="524" y="26"/>
                  </a:lnTo>
                  <a:lnTo>
                    <a:pt x="555" y="26"/>
                  </a:lnTo>
                  <a:lnTo>
                    <a:pt x="555" y="36"/>
                  </a:lnTo>
                  <a:lnTo>
                    <a:pt x="552" y="36"/>
                  </a:lnTo>
                  <a:lnTo>
                    <a:pt x="550" y="36"/>
                  </a:lnTo>
                  <a:lnTo>
                    <a:pt x="550" y="39"/>
                  </a:lnTo>
                  <a:lnTo>
                    <a:pt x="550" y="41"/>
                  </a:lnTo>
                  <a:lnTo>
                    <a:pt x="550" y="44"/>
                  </a:lnTo>
                  <a:lnTo>
                    <a:pt x="550" y="47"/>
                  </a:lnTo>
                  <a:lnTo>
                    <a:pt x="558" y="65"/>
                  </a:lnTo>
                  <a:lnTo>
                    <a:pt x="565" y="41"/>
                  </a:lnTo>
                  <a:lnTo>
                    <a:pt x="565" y="39"/>
                  </a:lnTo>
                  <a:lnTo>
                    <a:pt x="563" y="39"/>
                  </a:lnTo>
                  <a:lnTo>
                    <a:pt x="563" y="36"/>
                  </a:lnTo>
                  <a:lnTo>
                    <a:pt x="560" y="36"/>
                  </a:lnTo>
                  <a:lnTo>
                    <a:pt x="560" y="26"/>
                  </a:lnTo>
                  <a:lnTo>
                    <a:pt x="589" y="26"/>
                  </a:lnTo>
                  <a:lnTo>
                    <a:pt x="589" y="36"/>
                  </a:lnTo>
                  <a:close/>
                  <a:moveTo>
                    <a:pt x="620" y="65"/>
                  </a:moveTo>
                  <a:lnTo>
                    <a:pt x="630" y="65"/>
                  </a:lnTo>
                  <a:lnTo>
                    <a:pt x="633" y="67"/>
                  </a:lnTo>
                  <a:lnTo>
                    <a:pt x="633" y="70"/>
                  </a:lnTo>
                  <a:lnTo>
                    <a:pt x="635" y="70"/>
                  </a:lnTo>
                  <a:lnTo>
                    <a:pt x="638" y="73"/>
                  </a:lnTo>
                  <a:lnTo>
                    <a:pt x="641" y="73"/>
                  </a:lnTo>
                  <a:lnTo>
                    <a:pt x="643" y="75"/>
                  </a:lnTo>
                  <a:lnTo>
                    <a:pt x="646" y="75"/>
                  </a:lnTo>
                  <a:lnTo>
                    <a:pt x="648" y="75"/>
                  </a:lnTo>
                  <a:lnTo>
                    <a:pt x="651" y="75"/>
                  </a:lnTo>
                  <a:lnTo>
                    <a:pt x="654" y="73"/>
                  </a:lnTo>
                  <a:lnTo>
                    <a:pt x="656" y="73"/>
                  </a:lnTo>
                  <a:lnTo>
                    <a:pt x="656" y="70"/>
                  </a:lnTo>
                  <a:lnTo>
                    <a:pt x="656" y="67"/>
                  </a:lnTo>
                  <a:lnTo>
                    <a:pt x="654" y="65"/>
                  </a:lnTo>
                  <a:lnTo>
                    <a:pt x="651" y="65"/>
                  </a:lnTo>
                  <a:lnTo>
                    <a:pt x="648" y="65"/>
                  </a:lnTo>
                  <a:lnTo>
                    <a:pt x="646" y="65"/>
                  </a:lnTo>
                  <a:lnTo>
                    <a:pt x="641" y="62"/>
                  </a:lnTo>
                  <a:lnTo>
                    <a:pt x="638" y="62"/>
                  </a:lnTo>
                  <a:lnTo>
                    <a:pt x="635" y="62"/>
                  </a:lnTo>
                  <a:lnTo>
                    <a:pt x="633" y="62"/>
                  </a:lnTo>
                  <a:lnTo>
                    <a:pt x="630" y="60"/>
                  </a:lnTo>
                  <a:lnTo>
                    <a:pt x="628" y="60"/>
                  </a:lnTo>
                  <a:lnTo>
                    <a:pt x="628" y="57"/>
                  </a:lnTo>
                  <a:lnTo>
                    <a:pt x="625" y="57"/>
                  </a:lnTo>
                  <a:lnTo>
                    <a:pt x="625" y="54"/>
                  </a:lnTo>
                  <a:lnTo>
                    <a:pt x="622" y="54"/>
                  </a:lnTo>
                  <a:lnTo>
                    <a:pt x="622" y="52"/>
                  </a:lnTo>
                  <a:lnTo>
                    <a:pt x="622" y="49"/>
                  </a:lnTo>
                  <a:lnTo>
                    <a:pt x="622" y="47"/>
                  </a:lnTo>
                  <a:lnTo>
                    <a:pt x="622" y="44"/>
                  </a:lnTo>
                  <a:lnTo>
                    <a:pt x="622" y="41"/>
                  </a:lnTo>
                  <a:lnTo>
                    <a:pt x="622" y="39"/>
                  </a:lnTo>
                  <a:lnTo>
                    <a:pt x="625" y="36"/>
                  </a:lnTo>
                  <a:lnTo>
                    <a:pt x="625" y="33"/>
                  </a:lnTo>
                  <a:lnTo>
                    <a:pt x="628" y="33"/>
                  </a:lnTo>
                  <a:lnTo>
                    <a:pt x="628" y="31"/>
                  </a:lnTo>
                  <a:lnTo>
                    <a:pt x="630" y="28"/>
                  </a:lnTo>
                  <a:lnTo>
                    <a:pt x="633" y="28"/>
                  </a:lnTo>
                  <a:lnTo>
                    <a:pt x="635" y="26"/>
                  </a:lnTo>
                  <a:lnTo>
                    <a:pt x="638" y="26"/>
                  </a:lnTo>
                  <a:lnTo>
                    <a:pt x="641" y="26"/>
                  </a:lnTo>
                  <a:lnTo>
                    <a:pt x="643" y="26"/>
                  </a:lnTo>
                  <a:lnTo>
                    <a:pt x="646" y="26"/>
                  </a:lnTo>
                  <a:lnTo>
                    <a:pt x="648" y="26"/>
                  </a:lnTo>
                  <a:lnTo>
                    <a:pt x="651" y="26"/>
                  </a:lnTo>
                  <a:lnTo>
                    <a:pt x="654" y="26"/>
                  </a:lnTo>
                  <a:lnTo>
                    <a:pt x="656" y="28"/>
                  </a:lnTo>
                  <a:lnTo>
                    <a:pt x="659" y="28"/>
                  </a:lnTo>
                  <a:lnTo>
                    <a:pt x="661" y="26"/>
                  </a:lnTo>
                  <a:lnTo>
                    <a:pt x="669" y="26"/>
                  </a:lnTo>
                  <a:lnTo>
                    <a:pt x="669" y="44"/>
                  </a:lnTo>
                  <a:lnTo>
                    <a:pt x="661" y="44"/>
                  </a:lnTo>
                  <a:lnTo>
                    <a:pt x="659" y="44"/>
                  </a:lnTo>
                  <a:lnTo>
                    <a:pt x="659" y="41"/>
                  </a:lnTo>
                  <a:lnTo>
                    <a:pt x="656" y="41"/>
                  </a:lnTo>
                  <a:lnTo>
                    <a:pt x="656" y="39"/>
                  </a:lnTo>
                  <a:lnTo>
                    <a:pt x="654" y="39"/>
                  </a:lnTo>
                  <a:lnTo>
                    <a:pt x="654" y="36"/>
                  </a:lnTo>
                  <a:lnTo>
                    <a:pt x="651" y="36"/>
                  </a:lnTo>
                  <a:lnTo>
                    <a:pt x="648" y="36"/>
                  </a:lnTo>
                  <a:lnTo>
                    <a:pt x="646" y="36"/>
                  </a:lnTo>
                  <a:lnTo>
                    <a:pt x="643" y="36"/>
                  </a:lnTo>
                  <a:lnTo>
                    <a:pt x="641" y="36"/>
                  </a:lnTo>
                  <a:lnTo>
                    <a:pt x="641" y="39"/>
                  </a:lnTo>
                  <a:lnTo>
                    <a:pt x="638" y="39"/>
                  </a:lnTo>
                  <a:lnTo>
                    <a:pt x="638" y="41"/>
                  </a:lnTo>
                  <a:lnTo>
                    <a:pt x="638" y="44"/>
                  </a:lnTo>
                  <a:lnTo>
                    <a:pt x="641" y="44"/>
                  </a:lnTo>
                  <a:lnTo>
                    <a:pt x="643" y="44"/>
                  </a:lnTo>
                  <a:lnTo>
                    <a:pt x="646" y="47"/>
                  </a:lnTo>
                  <a:lnTo>
                    <a:pt x="648" y="47"/>
                  </a:lnTo>
                  <a:lnTo>
                    <a:pt x="651" y="47"/>
                  </a:lnTo>
                  <a:lnTo>
                    <a:pt x="654" y="47"/>
                  </a:lnTo>
                  <a:lnTo>
                    <a:pt x="656" y="47"/>
                  </a:lnTo>
                  <a:lnTo>
                    <a:pt x="659" y="49"/>
                  </a:lnTo>
                  <a:lnTo>
                    <a:pt x="661" y="49"/>
                  </a:lnTo>
                  <a:lnTo>
                    <a:pt x="664" y="49"/>
                  </a:lnTo>
                  <a:lnTo>
                    <a:pt x="667" y="49"/>
                  </a:lnTo>
                  <a:lnTo>
                    <a:pt x="667" y="52"/>
                  </a:lnTo>
                  <a:lnTo>
                    <a:pt x="669" y="52"/>
                  </a:lnTo>
                  <a:lnTo>
                    <a:pt x="669" y="54"/>
                  </a:lnTo>
                  <a:lnTo>
                    <a:pt x="672" y="54"/>
                  </a:lnTo>
                  <a:lnTo>
                    <a:pt x="672" y="57"/>
                  </a:lnTo>
                  <a:lnTo>
                    <a:pt x="674" y="60"/>
                  </a:lnTo>
                  <a:lnTo>
                    <a:pt x="674" y="62"/>
                  </a:lnTo>
                  <a:lnTo>
                    <a:pt x="674" y="65"/>
                  </a:lnTo>
                  <a:lnTo>
                    <a:pt x="674" y="67"/>
                  </a:lnTo>
                  <a:lnTo>
                    <a:pt x="674" y="70"/>
                  </a:lnTo>
                  <a:lnTo>
                    <a:pt x="672" y="73"/>
                  </a:lnTo>
                  <a:lnTo>
                    <a:pt x="672" y="75"/>
                  </a:lnTo>
                  <a:lnTo>
                    <a:pt x="669" y="78"/>
                  </a:lnTo>
                  <a:lnTo>
                    <a:pt x="667" y="78"/>
                  </a:lnTo>
                  <a:lnTo>
                    <a:pt x="667" y="80"/>
                  </a:lnTo>
                  <a:lnTo>
                    <a:pt x="664" y="80"/>
                  </a:lnTo>
                  <a:lnTo>
                    <a:pt x="661" y="83"/>
                  </a:lnTo>
                  <a:lnTo>
                    <a:pt x="659" y="83"/>
                  </a:lnTo>
                  <a:lnTo>
                    <a:pt x="656" y="86"/>
                  </a:lnTo>
                  <a:lnTo>
                    <a:pt x="654" y="86"/>
                  </a:lnTo>
                  <a:lnTo>
                    <a:pt x="651" y="86"/>
                  </a:lnTo>
                  <a:lnTo>
                    <a:pt x="648" y="86"/>
                  </a:lnTo>
                  <a:lnTo>
                    <a:pt x="646" y="86"/>
                  </a:lnTo>
                  <a:lnTo>
                    <a:pt x="643" y="86"/>
                  </a:lnTo>
                  <a:lnTo>
                    <a:pt x="641" y="86"/>
                  </a:lnTo>
                  <a:lnTo>
                    <a:pt x="641" y="83"/>
                  </a:lnTo>
                  <a:lnTo>
                    <a:pt x="638" y="83"/>
                  </a:lnTo>
                  <a:lnTo>
                    <a:pt x="635" y="83"/>
                  </a:lnTo>
                  <a:lnTo>
                    <a:pt x="633" y="83"/>
                  </a:lnTo>
                  <a:lnTo>
                    <a:pt x="633" y="86"/>
                  </a:lnTo>
                  <a:lnTo>
                    <a:pt x="625" y="86"/>
                  </a:lnTo>
                  <a:lnTo>
                    <a:pt x="620" y="65"/>
                  </a:lnTo>
                  <a:close/>
                  <a:moveTo>
                    <a:pt x="680" y="5"/>
                  </a:moveTo>
                  <a:lnTo>
                    <a:pt x="682" y="5"/>
                  </a:lnTo>
                  <a:lnTo>
                    <a:pt x="685" y="5"/>
                  </a:lnTo>
                  <a:lnTo>
                    <a:pt x="687" y="5"/>
                  </a:lnTo>
                  <a:lnTo>
                    <a:pt x="690" y="5"/>
                  </a:lnTo>
                  <a:lnTo>
                    <a:pt x="692" y="5"/>
                  </a:lnTo>
                  <a:lnTo>
                    <a:pt x="695" y="5"/>
                  </a:lnTo>
                  <a:lnTo>
                    <a:pt x="695" y="2"/>
                  </a:lnTo>
                  <a:lnTo>
                    <a:pt x="698" y="2"/>
                  </a:lnTo>
                  <a:lnTo>
                    <a:pt x="700" y="2"/>
                  </a:lnTo>
                  <a:lnTo>
                    <a:pt x="703" y="0"/>
                  </a:lnTo>
                  <a:lnTo>
                    <a:pt x="708" y="0"/>
                  </a:lnTo>
                  <a:lnTo>
                    <a:pt x="708" y="49"/>
                  </a:lnTo>
                  <a:lnTo>
                    <a:pt x="711" y="47"/>
                  </a:lnTo>
                  <a:lnTo>
                    <a:pt x="713" y="44"/>
                  </a:lnTo>
                  <a:lnTo>
                    <a:pt x="713" y="41"/>
                  </a:lnTo>
                  <a:lnTo>
                    <a:pt x="716" y="41"/>
                  </a:lnTo>
                  <a:lnTo>
                    <a:pt x="716" y="39"/>
                  </a:lnTo>
                  <a:lnTo>
                    <a:pt x="718" y="39"/>
                  </a:lnTo>
                  <a:lnTo>
                    <a:pt x="716" y="36"/>
                  </a:lnTo>
                  <a:lnTo>
                    <a:pt x="713" y="36"/>
                  </a:lnTo>
                  <a:lnTo>
                    <a:pt x="713" y="26"/>
                  </a:lnTo>
                  <a:lnTo>
                    <a:pt x="747" y="26"/>
                  </a:lnTo>
                  <a:lnTo>
                    <a:pt x="747" y="36"/>
                  </a:lnTo>
                  <a:lnTo>
                    <a:pt x="744" y="36"/>
                  </a:lnTo>
                  <a:lnTo>
                    <a:pt x="742" y="36"/>
                  </a:lnTo>
                  <a:lnTo>
                    <a:pt x="739" y="39"/>
                  </a:lnTo>
                  <a:lnTo>
                    <a:pt x="737" y="39"/>
                  </a:lnTo>
                  <a:lnTo>
                    <a:pt x="734" y="41"/>
                  </a:lnTo>
                  <a:lnTo>
                    <a:pt x="731" y="44"/>
                  </a:lnTo>
                  <a:lnTo>
                    <a:pt x="729" y="44"/>
                  </a:lnTo>
                  <a:lnTo>
                    <a:pt x="729" y="47"/>
                  </a:lnTo>
                  <a:lnTo>
                    <a:pt x="726" y="47"/>
                  </a:lnTo>
                  <a:lnTo>
                    <a:pt x="739" y="67"/>
                  </a:lnTo>
                  <a:lnTo>
                    <a:pt x="742" y="70"/>
                  </a:lnTo>
                  <a:lnTo>
                    <a:pt x="744" y="73"/>
                  </a:lnTo>
                  <a:lnTo>
                    <a:pt x="747" y="73"/>
                  </a:lnTo>
                  <a:lnTo>
                    <a:pt x="747" y="75"/>
                  </a:lnTo>
                  <a:lnTo>
                    <a:pt x="750" y="75"/>
                  </a:lnTo>
                  <a:lnTo>
                    <a:pt x="752" y="75"/>
                  </a:lnTo>
                  <a:lnTo>
                    <a:pt x="752" y="86"/>
                  </a:lnTo>
                  <a:lnTo>
                    <a:pt x="718" y="86"/>
                  </a:lnTo>
                  <a:lnTo>
                    <a:pt x="718" y="75"/>
                  </a:lnTo>
                  <a:lnTo>
                    <a:pt x="721" y="75"/>
                  </a:lnTo>
                  <a:lnTo>
                    <a:pt x="721" y="73"/>
                  </a:lnTo>
                  <a:lnTo>
                    <a:pt x="721" y="70"/>
                  </a:lnTo>
                  <a:lnTo>
                    <a:pt x="718" y="70"/>
                  </a:lnTo>
                  <a:lnTo>
                    <a:pt x="718" y="67"/>
                  </a:lnTo>
                  <a:lnTo>
                    <a:pt x="711" y="60"/>
                  </a:lnTo>
                  <a:lnTo>
                    <a:pt x="708" y="62"/>
                  </a:lnTo>
                  <a:lnTo>
                    <a:pt x="708" y="65"/>
                  </a:lnTo>
                  <a:lnTo>
                    <a:pt x="708" y="67"/>
                  </a:lnTo>
                  <a:lnTo>
                    <a:pt x="708" y="70"/>
                  </a:lnTo>
                  <a:lnTo>
                    <a:pt x="708" y="73"/>
                  </a:lnTo>
                  <a:lnTo>
                    <a:pt x="711" y="73"/>
                  </a:lnTo>
                  <a:lnTo>
                    <a:pt x="711" y="75"/>
                  </a:lnTo>
                  <a:lnTo>
                    <a:pt x="713" y="75"/>
                  </a:lnTo>
                  <a:lnTo>
                    <a:pt x="716" y="75"/>
                  </a:lnTo>
                  <a:lnTo>
                    <a:pt x="716" y="86"/>
                  </a:lnTo>
                  <a:lnTo>
                    <a:pt x="680" y="86"/>
                  </a:lnTo>
                  <a:lnTo>
                    <a:pt x="680" y="75"/>
                  </a:lnTo>
                  <a:lnTo>
                    <a:pt x="682" y="75"/>
                  </a:lnTo>
                  <a:lnTo>
                    <a:pt x="685" y="75"/>
                  </a:lnTo>
                  <a:lnTo>
                    <a:pt x="685" y="73"/>
                  </a:lnTo>
                  <a:lnTo>
                    <a:pt x="687" y="73"/>
                  </a:lnTo>
                  <a:lnTo>
                    <a:pt x="690" y="73"/>
                  </a:lnTo>
                  <a:lnTo>
                    <a:pt x="690" y="70"/>
                  </a:lnTo>
                  <a:lnTo>
                    <a:pt x="690" y="67"/>
                  </a:lnTo>
                  <a:lnTo>
                    <a:pt x="690" y="23"/>
                  </a:lnTo>
                  <a:lnTo>
                    <a:pt x="690" y="20"/>
                  </a:lnTo>
                  <a:lnTo>
                    <a:pt x="690" y="18"/>
                  </a:lnTo>
                  <a:lnTo>
                    <a:pt x="687" y="18"/>
                  </a:lnTo>
                  <a:lnTo>
                    <a:pt x="687" y="15"/>
                  </a:lnTo>
                  <a:lnTo>
                    <a:pt x="685" y="15"/>
                  </a:lnTo>
                  <a:lnTo>
                    <a:pt x="682" y="15"/>
                  </a:lnTo>
                  <a:lnTo>
                    <a:pt x="680" y="15"/>
                  </a:lnTo>
                  <a:lnTo>
                    <a:pt x="680" y="5"/>
                  </a:lnTo>
                  <a:close/>
                  <a:moveTo>
                    <a:pt x="791" y="57"/>
                  </a:moveTo>
                  <a:lnTo>
                    <a:pt x="788" y="57"/>
                  </a:lnTo>
                  <a:lnTo>
                    <a:pt x="786" y="57"/>
                  </a:lnTo>
                  <a:lnTo>
                    <a:pt x="783" y="60"/>
                  </a:lnTo>
                  <a:lnTo>
                    <a:pt x="781" y="60"/>
                  </a:lnTo>
                  <a:lnTo>
                    <a:pt x="778" y="62"/>
                  </a:lnTo>
                  <a:lnTo>
                    <a:pt x="778" y="65"/>
                  </a:lnTo>
                  <a:lnTo>
                    <a:pt x="775" y="65"/>
                  </a:lnTo>
                  <a:lnTo>
                    <a:pt x="775" y="67"/>
                  </a:lnTo>
                  <a:lnTo>
                    <a:pt x="778" y="70"/>
                  </a:lnTo>
                  <a:lnTo>
                    <a:pt x="778" y="73"/>
                  </a:lnTo>
                  <a:lnTo>
                    <a:pt x="781" y="73"/>
                  </a:lnTo>
                  <a:lnTo>
                    <a:pt x="783" y="73"/>
                  </a:lnTo>
                  <a:lnTo>
                    <a:pt x="786" y="73"/>
                  </a:lnTo>
                  <a:lnTo>
                    <a:pt x="788" y="73"/>
                  </a:lnTo>
                  <a:lnTo>
                    <a:pt x="788" y="70"/>
                  </a:lnTo>
                  <a:lnTo>
                    <a:pt x="791" y="70"/>
                  </a:lnTo>
                  <a:lnTo>
                    <a:pt x="791" y="67"/>
                  </a:lnTo>
                  <a:lnTo>
                    <a:pt x="791" y="57"/>
                  </a:lnTo>
                  <a:close/>
                  <a:moveTo>
                    <a:pt x="791" y="49"/>
                  </a:moveTo>
                  <a:lnTo>
                    <a:pt x="791" y="47"/>
                  </a:lnTo>
                  <a:lnTo>
                    <a:pt x="791" y="44"/>
                  </a:lnTo>
                  <a:lnTo>
                    <a:pt x="791" y="41"/>
                  </a:lnTo>
                  <a:lnTo>
                    <a:pt x="791" y="39"/>
                  </a:lnTo>
                  <a:lnTo>
                    <a:pt x="788" y="39"/>
                  </a:lnTo>
                  <a:lnTo>
                    <a:pt x="788" y="36"/>
                  </a:lnTo>
                  <a:lnTo>
                    <a:pt x="786" y="36"/>
                  </a:lnTo>
                  <a:lnTo>
                    <a:pt x="783" y="36"/>
                  </a:lnTo>
                  <a:lnTo>
                    <a:pt x="781" y="36"/>
                  </a:lnTo>
                  <a:lnTo>
                    <a:pt x="778" y="36"/>
                  </a:lnTo>
                  <a:lnTo>
                    <a:pt x="778" y="39"/>
                  </a:lnTo>
                  <a:lnTo>
                    <a:pt x="775" y="39"/>
                  </a:lnTo>
                  <a:lnTo>
                    <a:pt x="775" y="41"/>
                  </a:lnTo>
                  <a:lnTo>
                    <a:pt x="775" y="44"/>
                  </a:lnTo>
                  <a:lnTo>
                    <a:pt x="775" y="47"/>
                  </a:lnTo>
                  <a:lnTo>
                    <a:pt x="773" y="47"/>
                  </a:lnTo>
                  <a:lnTo>
                    <a:pt x="773" y="49"/>
                  </a:lnTo>
                  <a:lnTo>
                    <a:pt x="770" y="49"/>
                  </a:lnTo>
                  <a:lnTo>
                    <a:pt x="768" y="49"/>
                  </a:lnTo>
                  <a:lnTo>
                    <a:pt x="765" y="49"/>
                  </a:lnTo>
                  <a:lnTo>
                    <a:pt x="763" y="49"/>
                  </a:lnTo>
                  <a:lnTo>
                    <a:pt x="763" y="47"/>
                  </a:lnTo>
                  <a:lnTo>
                    <a:pt x="760" y="47"/>
                  </a:lnTo>
                  <a:lnTo>
                    <a:pt x="760" y="44"/>
                  </a:lnTo>
                  <a:lnTo>
                    <a:pt x="760" y="41"/>
                  </a:lnTo>
                  <a:lnTo>
                    <a:pt x="760" y="39"/>
                  </a:lnTo>
                  <a:lnTo>
                    <a:pt x="760" y="36"/>
                  </a:lnTo>
                  <a:lnTo>
                    <a:pt x="760" y="33"/>
                  </a:lnTo>
                  <a:lnTo>
                    <a:pt x="763" y="33"/>
                  </a:lnTo>
                  <a:lnTo>
                    <a:pt x="763" y="31"/>
                  </a:lnTo>
                  <a:lnTo>
                    <a:pt x="765" y="31"/>
                  </a:lnTo>
                  <a:lnTo>
                    <a:pt x="768" y="28"/>
                  </a:lnTo>
                  <a:lnTo>
                    <a:pt x="770" y="28"/>
                  </a:lnTo>
                  <a:lnTo>
                    <a:pt x="773" y="26"/>
                  </a:lnTo>
                  <a:lnTo>
                    <a:pt x="775" y="26"/>
                  </a:lnTo>
                  <a:lnTo>
                    <a:pt x="778" y="26"/>
                  </a:lnTo>
                  <a:lnTo>
                    <a:pt x="781" y="26"/>
                  </a:lnTo>
                  <a:lnTo>
                    <a:pt x="783" y="26"/>
                  </a:lnTo>
                  <a:lnTo>
                    <a:pt x="786" y="26"/>
                  </a:lnTo>
                  <a:lnTo>
                    <a:pt x="788" y="26"/>
                  </a:lnTo>
                  <a:lnTo>
                    <a:pt x="791" y="26"/>
                  </a:lnTo>
                  <a:lnTo>
                    <a:pt x="794" y="26"/>
                  </a:lnTo>
                  <a:lnTo>
                    <a:pt x="796" y="26"/>
                  </a:lnTo>
                  <a:lnTo>
                    <a:pt x="799" y="28"/>
                  </a:lnTo>
                  <a:lnTo>
                    <a:pt x="801" y="28"/>
                  </a:lnTo>
                  <a:lnTo>
                    <a:pt x="804" y="31"/>
                  </a:lnTo>
                  <a:lnTo>
                    <a:pt x="807" y="31"/>
                  </a:lnTo>
                  <a:lnTo>
                    <a:pt x="807" y="33"/>
                  </a:lnTo>
                  <a:lnTo>
                    <a:pt x="809" y="36"/>
                  </a:lnTo>
                  <a:lnTo>
                    <a:pt x="809" y="39"/>
                  </a:lnTo>
                  <a:lnTo>
                    <a:pt x="809" y="41"/>
                  </a:lnTo>
                  <a:lnTo>
                    <a:pt x="809" y="44"/>
                  </a:lnTo>
                  <a:lnTo>
                    <a:pt x="809" y="70"/>
                  </a:lnTo>
                  <a:lnTo>
                    <a:pt x="809" y="73"/>
                  </a:lnTo>
                  <a:lnTo>
                    <a:pt x="812" y="73"/>
                  </a:lnTo>
                  <a:lnTo>
                    <a:pt x="814" y="73"/>
                  </a:lnTo>
                  <a:lnTo>
                    <a:pt x="822" y="80"/>
                  </a:lnTo>
                  <a:lnTo>
                    <a:pt x="820" y="80"/>
                  </a:lnTo>
                  <a:lnTo>
                    <a:pt x="817" y="83"/>
                  </a:lnTo>
                  <a:lnTo>
                    <a:pt x="814" y="83"/>
                  </a:lnTo>
                  <a:lnTo>
                    <a:pt x="812" y="86"/>
                  </a:lnTo>
                  <a:lnTo>
                    <a:pt x="809" y="86"/>
                  </a:lnTo>
                  <a:lnTo>
                    <a:pt x="807" y="86"/>
                  </a:lnTo>
                  <a:lnTo>
                    <a:pt x="804" y="86"/>
                  </a:lnTo>
                  <a:lnTo>
                    <a:pt x="801" y="86"/>
                  </a:lnTo>
                  <a:lnTo>
                    <a:pt x="799" y="86"/>
                  </a:lnTo>
                  <a:lnTo>
                    <a:pt x="799" y="83"/>
                  </a:lnTo>
                  <a:lnTo>
                    <a:pt x="796" y="83"/>
                  </a:lnTo>
                  <a:lnTo>
                    <a:pt x="796" y="80"/>
                  </a:lnTo>
                  <a:lnTo>
                    <a:pt x="794" y="80"/>
                  </a:lnTo>
                  <a:lnTo>
                    <a:pt x="791" y="80"/>
                  </a:lnTo>
                  <a:lnTo>
                    <a:pt x="788" y="83"/>
                  </a:lnTo>
                  <a:lnTo>
                    <a:pt x="786" y="83"/>
                  </a:lnTo>
                  <a:lnTo>
                    <a:pt x="783" y="83"/>
                  </a:lnTo>
                  <a:lnTo>
                    <a:pt x="783" y="86"/>
                  </a:lnTo>
                  <a:lnTo>
                    <a:pt x="781" y="86"/>
                  </a:lnTo>
                  <a:lnTo>
                    <a:pt x="778" y="86"/>
                  </a:lnTo>
                  <a:lnTo>
                    <a:pt x="775" y="86"/>
                  </a:lnTo>
                  <a:lnTo>
                    <a:pt x="773" y="86"/>
                  </a:lnTo>
                  <a:lnTo>
                    <a:pt x="770" y="86"/>
                  </a:lnTo>
                  <a:lnTo>
                    <a:pt x="768" y="86"/>
                  </a:lnTo>
                  <a:lnTo>
                    <a:pt x="768" y="83"/>
                  </a:lnTo>
                  <a:lnTo>
                    <a:pt x="765" y="83"/>
                  </a:lnTo>
                  <a:lnTo>
                    <a:pt x="763" y="83"/>
                  </a:lnTo>
                  <a:lnTo>
                    <a:pt x="763" y="80"/>
                  </a:lnTo>
                  <a:lnTo>
                    <a:pt x="760" y="80"/>
                  </a:lnTo>
                  <a:lnTo>
                    <a:pt x="760" y="78"/>
                  </a:lnTo>
                  <a:lnTo>
                    <a:pt x="757" y="78"/>
                  </a:lnTo>
                  <a:lnTo>
                    <a:pt x="757" y="75"/>
                  </a:lnTo>
                  <a:lnTo>
                    <a:pt x="757" y="73"/>
                  </a:lnTo>
                  <a:lnTo>
                    <a:pt x="757" y="70"/>
                  </a:lnTo>
                  <a:lnTo>
                    <a:pt x="757" y="67"/>
                  </a:lnTo>
                  <a:lnTo>
                    <a:pt x="757" y="65"/>
                  </a:lnTo>
                  <a:lnTo>
                    <a:pt x="757" y="62"/>
                  </a:lnTo>
                  <a:lnTo>
                    <a:pt x="760" y="60"/>
                  </a:lnTo>
                  <a:lnTo>
                    <a:pt x="763" y="57"/>
                  </a:lnTo>
                  <a:lnTo>
                    <a:pt x="765" y="54"/>
                  </a:lnTo>
                  <a:lnTo>
                    <a:pt x="770" y="52"/>
                  </a:lnTo>
                  <a:lnTo>
                    <a:pt x="773" y="52"/>
                  </a:lnTo>
                  <a:lnTo>
                    <a:pt x="775" y="49"/>
                  </a:lnTo>
                  <a:lnTo>
                    <a:pt x="778" y="49"/>
                  </a:lnTo>
                  <a:lnTo>
                    <a:pt x="783" y="49"/>
                  </a:lnTo>
                  <a:lnTo>
                    <a:pt x="786" y="49"/>
                  </a:lnTo>
                  <a:lnTo>
                    <a:pt x="788" y="49"/>
                  </a:lnTo>
                  <a:lnTo>
                    <a:pt x="791" y="49"/>
                  </a:lnTo>
                  <a:close/>
                  <a:moveTo>
                    <a:pt x="0" y="141"/>
                  </a:moveTo>
                  <a:lnTo>
                    <a:pt x="65" y="141"/>
                  </a:lnTo>
                  <a:lnTo>
                    <a:pt x="75" y="167"/>
                  </a:lnTo>
                  <a:lnTo>
                    <a:pt x="67" y="169"/>
                  </a:lnTo>
                  <a:lnTo>
                    <a:pt x="65" y="167"/>
                  </a:lnTo>
                  <a:lnTo>
                    <a:pt x="62" y="164"/>
                  </a:lnTo>
                  <a:lnTo>
                    <a:pt x="62" y="161"/>
                  </a:lnTo>
                  <a:lnTo>
                    <a:pt x="60" y="161"/>
                  </a:lnTo>
                  <a:lnTo>
                    <a:pt x="60" y="159"/>
                  </a:lnTo>
                  <a:lnTo>
                    <a:pt x="57" y="159"/>
                  </a:lnTo>
                  <a:lnTo>
                    <a:pt x="54" y="156"/>
                  </a:lnTo>
                  <a:lnTo>
                    <a:pt x="52" y="156"/>
                  </a:lnTo>
                  <a:lnTo>
                    <a:pt x="49" y="154"/>
                  </a:lnTo>
                  <a:lnTo>
                    <a:pt x="47" y="154"/>
                  </a:lnTo>
                  <a:lnTo>
                    <a:pt x="44" y="154"/>
                  </a:lnTo>
                  <a:lnTo>
                    <a:pt x="41" y="154"/>
                  </a:lnTo>
                  <a:lnTo>
                    <a:pt x="39" y="154"/>
                  </a:lnTo>
                  <a:lnTo>
                    <a:pt x="36" y="154"/>
                  </a:lnTo>
                  <a:lnTo>
                    <a:pt x="34" y="154"/>
                  </a:lnTo>
                  <a:lnTo>
                    <a:pt x="31" y="154"/>
                  </a:lnTo>
                  <a:lnTo>
                    <a:pt x="31" y="156"/>
                  </a:lnTo>
                  <a:lnTo>
                    <a:pt x="28" y="156"/>
                  </a:lnTo>
                  <a:lnTo>
                    <a:pt x="28" y="159"/>
                  </a:lnTo>
                  <a:lnTo>
                    <a:pt x="28" y="174"/>
                  </a:lnTo>
                  <a:lnTo>
                    <a:pt x="31" y="174"/>
                  </a:lnTo>
                  <a:lnTo>
                    <a:pt x="34" y="174"/>
                  </a:lnTo>
                  <a:lnTo>
                    <a:pt x="36" y="174"/>
                  </a:lnTo>
                  <a:lnTo>
                    <a:pt x="39" y="172"/>
                  </a:lnTo>
                  <a:lnTo>
                    <a:pt x="41" y="172"/>
                  </a:lnTo>
                  <a:lnTo>
                    <a:pt x="41" y="169"/>
                  </a:lnTo>
                  <a:lnTo>
                    <a:pt x="44" y="167"/>
                  </a:lnTo>
                  <a:lnTo>
                    <a:pt x="44" y="164"/>
                  </a:lnTo>
                  <a:lnTo>
                    <a:pt x="44" y="161"/>
                  </a:lnTo>
                  <a:lnTo>
                    <a:pt x="52" y="161"/>
                  </a:lnTo>
                  <a:lnTo>
                    <a:pt x="52" y="198"/>
                  </a:lnTo>
                  <a:lnTo>
                    <a:pt x="44" y="198"/>
                  </a:lnTo>
                  <a:lnTo>
                    <a:pt x="44" y="195"/>
                  </a:lnTo>
                  <a:lnTo>
                    <a:pt x="44" y="193"/>
                  </a:lnTo>
                  <a:lnTo>
                    <a:pt x="41" y="193"/>
                  </a:lnTo>
                  <a:lnTo>
                    <a:pt x="41" y="190"/>
                  </a:lnTo>
                  <a:lnTo>
                    <a:pt x="41" y="188"/>
                  </a:lnTo>
                  <a:lnTo>
                    <a:pt x="39" y="188"/>
                  </a:lnTo>
                  <a:lnTo>
                    <a:pt x="39" y="185"/>
                  </a:lnTo>
                  <a:lnTo>
                    <a:pt x="36" y="185"/>
                  </a:lnTo>
                  <a:lnTo>
                    <a:pt x="34" y="185"/>
                  </a:lnTo>
                  <a:lnTo>
                    <a:pt x="31" y="185"/>
                  </a:lnTo>
                  <a:lnTo>
                    <a:pt x="28" y="185"/>
                  </a:lnTo>
                  <a:lnTo>
                    <a:pt x="28" y="201"/>
                  </a:lnTo>
                  <a:lnTo>
                    <a:pt x="28" y="203"/>
                  </a:lnTo>
                  <a:lnTo>
                    <a:pt x="28" y="206"/>
                  </a:lnTo>
                  <a:lnTo>
                    <a:pt x="31" y="208"/>
                  </a:lnTo>
                  <a:lnTo>
                    <a:pt x="34" y="211"/>
                  </a:lnTo>
                  <a:lnTo>
                    <a:pt x="36" y="211"/>
                  </a:lnTo>
                  <a:lnTo>
                    <a:pt x="39" y="211"/>
                  </a:lnTo>
                  <a:lnTo>
                    <a:pt x="39" y="221"/>
                  </a:lnTo>
                  <a:lnTo>
                    <a:pt x="0" y="221"/>
                  </a:lnTo>
                  <a:lnTo>
                    <a:pt x="0" y="211"/>
                  </a:lnTo>
                  <a:lnTo>
                    <a:pt x="3" y="211"/>
                  </a:lnTo>
                  <a:lnTo>
                    <a:pt x="5" y="211"/>
                  </a:lnTo>
                  <a:lnTo>
                    <a:pt x="5" y="208"/>
                  </a:lnTo>
                  <a:lnTo>
                    <a:pt x="8" y="208"/>
                  </a:lnTo>
                  <a:lnTo>
                    <a:pt x="8" y="206"/>
                  </a:lnTo>
                  <a:lnTo>
                    <a:pt x="8" y="203"/>
                  </a:lnTo>
                  <a:lnTo>
                    <a:pt x="8" y="201"/>
                  </a:lnTo>
                  <a:lnTo>
                    <a:pt x="8" y="161"/>
                  </a:lnTo>
                  <a:lnTo>
                    <a:pt x="8" y="159"/>
                  </a:lnTo>
                  <a:lnTo>
                    <a:pt x="8" y="156"/>
                  </a:lnTo>
                  <a:lnTo>
                    <a:pt x="8" y="154"/>
                  </a:lnTo>
                  <a:lnTo>
                    <a:pt x="5" y="154"/>
                  </a:lnTo>
                  <a:lnTo>
                    <a:pt x="5" y="151"/>
                  </a:lnTo>
                  <a:lnTo>
                    <a:pt x="3" y="151"/>
                  </a:lnTo>
                  <a:lnTo>
                    <a:pt x="0" y="151"/>
                  </a:lnTo>
                  <a:lnTo>
                    <a:pt x="0" y="141"/>
                  </a:lnTo>
                  <a:close/>
                  <a:moveTo>
                    <a:pt x="99" y="161"/>
                  </a:moveTo>
                  <a:lnTo>
                    <a:pt x="104" y="161"/>
                  </a:lnTo>
                  <a:lnTo>
                    <a:pt x="104" y="201"/>
                  </a:lnTo>
                  <a:lnTo>
                    <a:pt x="104" y="203"/>
                  </a:lnTo>
                  <a:lnTo>
                    <a:pt x="104" y="206"/>
                  </a:lnTo>
                  <a:lnTo>
                    <a:pt x="106" y="206"/>
                  </a:lnTo>
                  <a:lnTo>
                    <a:pt x="106" y="208"/>
                  </a:lnTo>
                  <a:lnTo>
                    <a:pt x="109" y="208"/>
                  </a:lnTo>
                  <a:lnTo>
                    <a:pt x="109" y="211"/>
                  </a:lnTo>
                  <a:lnTo>
                    <a:pt x="111" y="211"/>
                  </a:lnTo>
                  <a:lnTo>
                    <a:pt x="111" y="208"/>
                  </a:lnTo>
                  <a:lnTo>
                    <a:pt x="114" y="208"/>
                  </a:lnTo>
                  <a:lnTo>
                    <a:pt x="117" y="208"/>
                  </a:lnTo>
                  <a:lnTo>
                    <a:pt x="119" y="206"/>
                  </a:lnTo>
                  <a:lnTo>
                    <a:pt x="122" y="206"/>
                  </a:lnTo>
                  <a:lnTo>
                    <a:pt x="122" y="182"/>
                  </a:lnTo>
                  <a:lnTo>
                    <a:pt x="122" y="180"/>
                  </a:lnTo>
                  <a:lnTo>
                    <a:pt x="122" y="177"/>
                  </a:lnTo>
                  <a:lnTo>
                    <a:pt x="119" y="177"/>
                  </a:lnTo>
                  <a:lnTo>
                    <a:pt x="119" y="174"/>
                  </a:lnTo>
                  <a:lnTo>
                    <a:pt x="117" y="174"/>
                  </a:lnTo>
                  <a:lnTo>
                    <a:pt x="114" y="174"/>
                  </a:lnTo>
                  <a:lnTo>
                    <a:pt x="114" y="167"/>
                  </a:lnTo>
                  <a:lnTo>
                    <a:pt x="135" y="161"/>
                  </a:lnTo>
                  <a:lnTo>
                    <a:pt x="143" y="161"/>
                  </a:lnTo>
                  <a:lnTo>
                    <a:pt x="143" y="203"/>
                  </a:lnTo>
                  <a:lnTo>
                    <a:pt x="143" y="206"/>
                  </a:lnTo>
                  <a:lnTo>
                    <a:pt x="143" y="208"/>
                  </a:lnTo>
                  <a:lnTo>
                    <a:pt x="143" y="211"/>
                  </a:lnTo>
                  <a:lnTo>
                    <a:pt x="145" y="211"/>
                  </a:lnTo>
                  <a:lnTo>
                    <a:pt x="148" y="211"/>
                  </a:lnTo>
                  <a:lnTo>
                    <a:pt x="150" y="211"/>
                  </a:lnTo>
                  <a:lnTo>
                    <a:pt x="150" y="221"/>
                  </a:lnTo>
                  <a:lnTo>
                    <a:pt x="124" y="221"/>
                  </a:lnTo>
                  <a:lnTo>
                    <a:pt x="124" y="216"/>
                  </a:lnTo>
                  <a:lnTo>
                    <a:pt x="122" y="216"/>
                  </a:lnTo>
                  <a:lnTo>
                    <a:pt x="122" y="219"/>
                  </a:lnTo>
                  <a:lnTo>
                    <a:pt x="119" y="219"/>
                  </a:lnTo>
                  <a:lnTo>
                    <a:pt x="117" y="219"/>
                  </a:lnTo>
                  <a:lnTo>
                    <a:pt x="114" y="219"/>
                  </a:lnTo>
                  <a:lnTo>
                    <a:pt x="114" y="221"/>
                  </a:lnTo>
                  <a:lnTo>
                    <a:pt x="111" y="221"/>
                  </a:lnTo>
                  <a:lnTo>
                    <a:pt x="109" y="221"/>
                  </a:lnTo>
                  <a:lnTo>
                    <a:pt x="106" y="221"/>
                  </a:lnTo>
                  <a:lnTo>
                    <a:pt x="104" y="221"/>
                  </a:lnTo>
                  <a:lnTo>
                    <a:pt x="101" y="221"/>
                  </a:lnTo>
                  <a:lnTo>
                    <a:pt x="99" y="221"/>
                  </a:lnTo>
                  <a:lnTo>
                    <a:pt x="96" y="221"/>
                  </a:lnTo>
                  <a:lnTo>
                    <a:pt x="96" y="219"/>
                  </a:lnTo>
                  <a:lnTo>
                    <a:pt x="93" y="219"/>
                  </a:lnTo>
                  <a:lnTo>
                    <a:pt x="91" y="219"/>
                  </a:lnTo>
                  <a:lnTo>
                    <a:pt x="91" y="216"/>
                  </a:lnTo>
                  <a:lnTo>
                    <a:pt x="88" y="216"/>
                  </a:lnTo>
                  <a:lnTo>
                    <a:pt x="88" y="214"/>
                  </a:lnTo>
                  <a:lnTo>
                    <a:pt x="88" y="211"/>
                  </a:lnTo>
                  <a:lnTo>
                    <a:pt x="86" y="208"/>
                  </a:lnTo>
                  <a:lnTo>
                    <a:pt x="86" y="206"/>
                  </a:lnTo>
                  <a:lnTo>
                    <a:pt x="86" y="203"/>
                  </a:lnTo>
                  <a:lnTo>
                    <a:pt x="86" y="182"/>
                  </a:lnTo>
                  <a:lnTo>
                    <a:pt x="86" y="180"/>
                  </a:lnTo>
                  <a:lnTo>
                    <a:pt x="86" y="177"/>
                  </a:lnTo>
                  <a:lnTo>
                    <a:pt x="83" y="177"/>
                  </a:lnTo>
                  <a:lnTo>
                    <a:pt x="83" y="174"/>
                  </a:lnTo>
                  <a:lnTo>
                    <a:pt x="80" y="174"/>
                  </a:lnTo>
                  <a:lnTo>
                    <a:pt x="78" y="174"/>
                  </a:lnTo>
                  <a:lnTo>
                    <a:pt x="78" y="167"/>
                  </a:lnTo>
                  <a:lnTo>
                    <a:pt x="99" y="161"/>
                  </a:lnTo>
                  <a:close/>
                  <a:moveTo>
                    <a:pt x="153" y="167"/>
                  </a:moveTo>
                  <a:lnTo>
                    <a:pt x="174" y="161"/>
                  </a:lnTo>
                  <a:lnTo>
                    <a:pt x="179" y="161"/>
                  </a:lnTo>
                  <a:lnTo>
                    <a:pt x="179" y="167"/>
                  </a:lnTo>
                  <a:lnTo>
                    <a:pt x="182" y="167"/>
                  </a:lnTo>
                  <a:lnTo>
                    <a:pt x="184" y="164"/>
                  </a:lnTo>
                  <a:lnTo>
                    <a:pt x="187" y="164"/>
                  </a:lnTo>
                  <a:lnTo>
                    <a:pt x="189" y="161"/>
                  </a:lnTo>
                  <a:lnTo>
                    <a:pt x="192" y="161"/>
                  </a:lnTo>
                  <a:lnTo>
                    <a:pt x="194" y="161"/>
                  </a:lnTo>
                  <a:lnTo>
                    <a:pt x="197" y="161"/>
                  </a:lnTo>
                  <a:lnTo>
                    <a:pt x="200" y="161"/>
                  </a:lnTo>
                  <a:lnTo>
                    <a:pt x="202" y="161"/>
                  </a:lnTo>
                  <a:lnTo>
                    <a:pt x="205" y="161"/>
                  </a:lnTo>
                  <a:lnTo>
                    <a:pt x="207" y="164"/>
                  </a:lnTo>
                  <a:lnTo>
                    <a:pt x="210" y="164"/>
                  </a:lnTo>
                  <a:lnTo>
                    <a:pt x="213" y="167"/>
                  </a:lnTo>
                  <a:lnTo>
                    <a:pt x="215" y="169"/>
                  </a:lnTo>
                  <a:lnTo>
                    <a:pt x="215" y="172"/>
                  </a:lnTo>
                  <a:lnTo>
                    <a:pt x="218" y="172"/>
                  </a:lnTo>
                  <a:lnTo>
                    <a:pt x="218" y="174"/>
                  </a:lnTo>
                  <a:lnTo>
                    <a:pt x="218" y="177"/>
                  </a:lnTo>
                  <a:lnTo>
                    <a:pt x="218" y="203"/>
                  </a:lnTo>
                  <a:lnTo>
                    <a:pt x="218" y="206"/>
                  </a:lnTo>
                  <a:lnTo>
                    <a:pt x="218" y="208"/>
                  </a:lnTo>
                  <a:lnTo>
                    <a:pt x="220" y="208"/>
                  </a:lnTo>
                  <a:lnTo>
                    <a:pt x="220" y="211"/>
                  </a:lnTo>
                  <a:lnTo>
                    <a:pt x="223" y="211"/>
                  </a:lnTo>
                  <a:lnTo>
                    <a:pt x="226" y="211"/>
                  </a:lnTo>
                  <a:lnTo>
                    <a:pt x="226" y="221"/>
                  </a:lnTo>
                  <a:lnTo>
                    <a:pt x="192" y="221"/>
                  </a:lnTo>
                  <a:lnTo>
                    <a:pt x="192" y="211"/>
                  </a:lnTo>
                  <a:lnTo>
                    <a:pt x="194" y="211"/>
                  </a:lnTo>
                  <a:lnTo>
                    <a:pt x="197" y="211"/>
                  </a:lnTo>
                  <a:lnTo>
                    <a:pt x="197" y="208"/>
                  </a:lnTo>
                  <a:lnTo>
                    <a:pt x="197" y="206"/>
                  </a:lnTo>
                  <a:lnTo>
                    <a:pt x="197" y="203"/>
                  </a:lnTo>
                  <a:lnTo>
                    <a:pt x="197" y="182"/>
                  </a:lnTo>
                  <a:lnTo>
                    <a:pt x="197" y="180"/>
                  </a:lnTo>
                  <a:lnTo>
                    <a:pt x="197" y="177"/>
                  </a:lnTo>
                  <a:lnTo>
                    <a:pt x="197" y="174"/>
                  </a:lnTo>
                  <a:lnTo>
                    <a:pt x="194" y="174"/>
                  </a:lnTo>
                  <a:lnTo>
                    <a:pt x="192" y="174"/>
                  </a:lnTo>
                  <a:lnTo>
                    <a:pt x="189" y="174"/>
                  </a:lnTo>
                  <a:lnTo>
                    <a:pt x="187" y="174"/>
                  </a:lnTo>
                  <a:lnTo>
                    <a:pt x="187" y="177"/>
                  </a:lnTo>
                  <a:lnTo>
                    <a:pt x="184" y="177"/>
                  </a:lnTo>
                  <a:lnTo>
                    <a:pt x="182" y="180"/>
                  </a:lnTo>
                  <a:lnTo>
                    <a:pt x="182" y="201"/>
                  </a:lnTo>
                  <a:lnTo>
                    <a:pt x="182" y="203"/>
                  </a:lnTo>
                  <a:lnTo>
                    <a:pt x="182" y="206"/>
                  </a:lnTo>
                  <a:lnTo>
                    <a:pt x="182" y="208"/>
                  </a:lnTo>
                  <a:lnTo>
                    <a:pt x="184" y="208"/>
                  </a:lnTo>
                  <a:lnTo>
                    <a:pt x="184" y="211"/>
                  </a:lnTo>
                  <a:lnTo>
                    <a:pt x="187" y="211"/>
                  </a:lnTo>
                  <a:lnTo>
                    <a:pt x="187" y="221"/>
                  </a:lnTo>
                  <a:lnTo>
                    <a:pt x="153" y="221"/>
                  </a:lnTo>
                  <a:lnTo>
                    <a:pt x="153" y="211"/>
                  </a:lnTo>
                  <a:lnTo>
                    <a:pt x="156" y="211"/>
                  </a:lnTo>
                  <a:lnTo>
                    <a:pt x="158" y="211"/>
                  </a:lnTo>
                  <a:lnTo>
                    <a:pt x="158" y="208"/>
                  </a:lnTo>
                  <a:lnTo>
                    <a:pt x="161" y="208"/>
                  </a:lnTo>
                  <a:lnTo>
                    <a:pt x="161" y="206"/>
                  </a:lnTo>
                  <a:lnTo>
                    <a:pt x="161" y="203"/>
                  </a:lnTo>
                  <a:lnTo>
                    <a:pt x="161" y="201"/>
                  </a:lnTo>
                  <a:lnTo>
                    <a:pt x="161" y="182"/>
                  </a:lnTo>
                  <a:lnTo>
                    <a:pt x="161" y="180"/>
                  </a:lnTo>
                  <a:lnTo>
                    <a:pt x="161" y="177"/>
                  </a:lnTo>
                  <a:lnTo>
                    <a:pt x="158" y="177"/>
                  </a:lnTo>
                  <a:lnTo>
                    <a:pt x="158" y="174"/>
                  </a:lnTo>
                  <a:lnTo>
                    <a:pt x="156" y="174"/>
                  </a:lnTo>
                  <a:lnTo>
                    <a:pt x="153" y="174"/>
                  </a:lnTo>
                  <a:lnTo>
                    <a:pt x="153" y="167"/>
                  </a:lnTo>
                  <a:close/>
                  <a:moveTo>
                    <a:pt x="262" y="141"/>
                  </a:moveTo>
                  <a:lnTo>
                    <a:pt x="265" y="141"/>
                  </a:lnTo>
                  <a:lnTo>
                    <a:pt x="267" y="141"/>
                  </a:lnTo>
                  <a:lnTo>
                    <a:pt x="270" y="141"/>
                  </a:lnTo>
                  <a:lnTo>
                    <a:pt x="272" y="141"/>
                  </a:lnTo>
                  <a:lnTo>
                    <a:pt x="275" y="141"/>
                  </a:lnTo>
                  <a:lnTo>
                    <a:pt x="277" y="141"/>
                  </a:lnTo>
                  <a:lnTo>
                    <a:pt x="280" y="138"/>
                  </a:lnTo>
                  <a:lnTo>
                    <a:pt x="283" y="138"/>
                  </a:lnTo>
                  <a:lnTo>
                    <a:pt x="285" y="135"/>
                  </a:lnTo>
                  <a:lnTo>
                    <a:pt x="290" y="135"/>
                  </a:lnTo>
                  <a:lnTo>
                    <a:pt x="290" y="198"/>
                  </a:lnTo>
                  <a:lnTo>
                    <a:pt x="290" y="201"/>
                  </a:lnTo>
                  <a:lnTo>
                    <a:pt x="290" y="203"/>
                  </a:lnTo>
                  <a:lnTo>
                    <a:pt x="290" y="206"/>
                  </a:lnTo>
                  <a:lnTo>
                    <a:pt x="293" y="206"/>
                  </a:lnTo>
                  <a:lnTo>
                    <a:pt x="293" y="208"/>
                  </a:lnTo>
                  <a:lnTo>
                    <a:pt x="296" y="211"/>
                  </a:lnTo>
                  <a:lnTo>
                    <a:pt x="298" y="211"/>
                  </a:lnTo>
                  <a:lnTo>
                    <a:pt x="301" y="211"/>
                  </a:lnTo>
                  <a:lnTo>
                    <a:pt x="301" y="221"/>
                  </a:lnTo>
                  <a:lnTo>
                    <a:pt x="275" y="221"/>
                  </a:lnTo>
                  <a:lnTo>
                    <a:pt x="275" y="216"/>
                  </a:lnTo>
                  <a:lnTo>
                    <a:pt x="272" y="216"/>
                  </a:lnTo>
                  <a:lnTo>
                    <a:pt x="272" y="219"/>
                  </a:lnTo>
                  <a:lnTo>
                    <a:pt x="270" y="219"/>
                  </a:lnTo>
                  <a:lnTo>
                    <a:pt x="267" y="219"/>
                  </a:lnTo>
                  <a:lnTo>
                    <a:pt x="267" y="221"/>
                  </a:lnTo>
                  <a:lnTo>
                    <a:pt x="265" y="221"/>
                  </a:lnTo>
                  <a:lnTo>
                    <a:pt x="262" y="221"/>
                  </a:lnTo>
                  <a:lnTo>
                    <a:pt x="259" y="221"/>
                  </a:lnTo>
                  <a:lnTo>
                    <a:pt x="257" y="221"/>
                  </a:lnTo>
                  <a:lnTo>
                    <a:pt x="254" y="221"/>
                  </a:lnTo>
                  <a:lnTo>
                    <a:pt x="252" y="221"/>
                  </a:lnTo>
                  <a:lnTo>
                    <a:pt x="249" y="219"/>
                  </a:lnTo>
                  <a:lnTo>
                    <a:pt x="246" y="219"/>
                  </a:lnTo>
                  <a:lnTo>
                    <a:pt x="244" y="219"/>
                  </a:lnTo>
                  <a:lnTo>
                    <a:pt x="241" y="216"/>
                  </a:lnTo>
                  <a:lnTo>
                    <a:pt x="239" y="214"/>
                  </a:lnTo>
                  <a:lnTo>
                    <a:pt x="239" y="211"/>
                  </a:lnTo>
                  <a:lnTo>
                    <a:pt x="236" y="208"/>
                  </a:lnTo>
                  <a:lnTo>
                    <a:pt x="233" y="206"/>
                  </a:lnTo>
                  <a:lnTo>
                    <a:pt x="233" y="203"/>
                  </a:lnTo>
                  <a:lnTo>
                    <a:pt x="233" y="201"/>
                  </a:lnTo>
                  <a:lnTo>
                    <a:pt x="233" y="198"/>
                  </a:lnTo>
                  <a:lnTo>
                    <a:pt x="231" y="193"/>
                  </a:lnTo>
                  <a:lnTo>
                    <a:pt x="231" y="190"/>
                  </a:lnTo>
                  <a:lnTo>
                    <a:pt x="233" y="188"/>
                  </a:lnTo>
                  <a:lnTo>
                    <a:pt x="233" y="185"/>
                  </a:lnTo>
                  <a:lnTo>
                    <a:pt x="233" y="182"/>
                  </a:lnTo>
                  <a:lnTo>
                    <a:pt x="233" y="180"/>
                  </a:lnTo>
                  <a:lnTo>
                    <a:pt x="236" y="177"/>
                  </a:lnTo>
                  <a:lnTo>
                    <a:pt x="236" y="174"/>
                  </a:lnTo>
                  <a:lnTo>
                    <a:pt x="239" y="172"/>
                  </a:lnTo>
                  <a:lnTo>
                    <a:pt x="241" y="169"/>
                  </a:lnTo>
                  <a:lnTo>
                    <a:pt x="244" y="167"/>
                  </a:lnTo>
                  <a:lnTo>
                    <a:pt x="246" y="164"/>
                  </a:lnTo>
                  <a:lnTo>
                    <a:pt x="249" y="164"/>
                  </a:lnTo>
                  <a:lnTo>
                    <a:pt x="252" y="161"/>
                  </a:lnTo>
                  <a:lnTo>
                    <a:pt x="257" y="161"/>
                  </a:lnTo>
                  <a:lnTo>
                    <a:pt x="259" y="161"/>
                  </a:lnTo>
                  <a:lnTo>
                    <a:pt x="262" y="161"/>
                  </a:lnTo>
                  <a:lnTo>
                    <a:pt x="265" y="161"/>
                  </a:lnTo>
                  <a:lnTo>
                    <a:pt x="267" y="161"/>
                  </a:lnTo>
                  <a:lnTo>
                    <a:pt x="267" y="164"/>
                  </a:lnTo>
                  <a:lnTo>
                    <a:pt x="270" y="164"/>
                  </a:lnTo>
                  <a:lnTo>
                    <a:pt x="272" y="164"/>
                  </a:lnTo>
                  <a:lnTo>
                    <a:pt x="272" y="159"/>
                  </a:lnTo>
                  <a:lnTo>
                    <a:pt x="272" y="156"/>
                  </a:lnTo>
                  <a:lnTo>
                    <a:pt x="272" y="154"/>
                  </a:lnTo>
                  <a:lnTo>
                    <a:pt x="270" y="154"/>
                  </a:lnTo>
                  <a:lnTo>
                    <a:pt x="270" y="151"/>
                  </a:lnTo>
                  <a:lnTo>
                    <a:pt x="267" y="151"/>
                  </a:lnTo>
                  <a:lnTo>
                    <a:pt x="265" y="151"/>
                  </a:lnTo>
                  <a:lnTo>
                    <a:pt x="262" y="151"/>
                  </a:lnTo>
                  <a:lnTo>
                    <a:pt x="262" y="141"/>
                  </a:lnTo>
                  <a:close/>
                  <a:moveTo>
                    <a:pt x="272" y="180"/>
                  </a:moveTo>
                  <a:lnTo>
                    <a:pt x="272" y="177"/>
                  </a:lnTo>
                  <a:lnTo>
                    <a:pt x="270" y="177"/>
                  </a:lnTo>
                  <a:lnTo>
                    <a:pt x="270" y="174"/>
                  </a:lnTo>
                  <a:lnTo>
                    <a:pt x="267" y="174"/>
                  </a:lnTo>
                  <a:lnTo>
                    <a:pt x="265" y="174"/>
                  </a:lnTo>
                  <a:lnTo>
                    <a:pt x="265" y="172"/>
                  </a:lnTo>
                  <a:lnTo>
                    <a:pt x="262" y="172"/>
                  </a:lnTo>
                  <a:lnTo>
                    <a:pt x="259" y="174"/>
                  </a:lnTo>
                  <a:lnTo>
                    <a:pt x="257" y="174"/>
                  </a:lnTo>
                  <a:lnTo>
                    <a:pt x="257" y="177"/>
                  </a:lnTo>
                  <a:lnTo>
                    <a:pt x="254" y="177"/>
                  </a:lnTo>
                  <a:lnTo>
                    <a:pt x="254" y="180"/>
                  </a:lnTo>
                  <a:lnTo>
                    <a:pt x="254" y="182"/>
                  </a:lnTo>
                  <a:lnTo>
                    <a:pt x="252" y="182"/>
                  </a:lnTo>
                  <a:lnTo>
                    <a:pt x="252" y="185"/>
                  </a:lnTo>
                  <a:lnTo>
                    <a:pt x="252" y="188"/>
                  </a:lnTo>
                  <a:lnTo>
                    <a:pt x="252" y="190"/>
                  </a:lnTo>
                  <a:lnTo>
                    <a:pt x="252" y="193"/>
                  </a:lnTo>
                  <a:lnTo>
                    <a:pt x="252" y="195"/>
                  </a:lnTo>
                  <a:lnTo>
                    <a:pt x="252" y="198"/>
                  </a:lnTo>
                  <a:lnTo>
                    <a:pt x="252" y="201"/>
                  </a:lnTo>
                  <a:lnTo>
                    <a:pt x="254" y="203"/>
                  </a:lnTo>
                  <a:lnTo>
                    <a:pt x="254" y="206"/>
                  </a:lnTo>
                  <a:lnTo>
                    <a:pt x="257" y="208"/>
                  </a:lnTo>
                  <a:lnTo>
                    <a:pt x="259" y="208"/>
                  </a:lnTo>
                  <a:lnTo>
                    <a:pt x="259" y="211"/>
                  </a:lnTo>
                  <a:lnTo>
                    <a:pt x="262" y="211"/>
                  </a:lnTo>
                  <a:lnTo>
                    <a:pt x="265" y="208"/>
                  </a:lnTo>
                  <a:lnTo>
                    <a:pt x="267" y="208"/>
                  </a:lnTo>
                  <a:lnTo>
                    <a:pt x="270" y="208"/>
                  </a:lnTo>
                  <a:lnTo>
                    <a:pt x="270" y="206"/>
                  </a:lnTo>
                  <a:lnTo>
                    <a:pt x="272" y="206"/>
                  </a:lnTo>
                  <a:lnTo>
                    <a:pt x="272" y="203"/>
                  </a:lnTo>
                  <a:lnTo>
                    <a:pt x="272" y="180"/>
                  </a:lnTo>
                  <a:close/>
                  <a:moveTo>
                    <a:pt x="340" y="193"/>
                  </a:moveTo>
                  <a:lnTo>
                    <a:pt x="337" y="193"/>
                  </a:lnTo>
                  <a:lnTo>
                    <a:pt x="335" y="195"/>
                  </a:lnTo>
                  <a:lnTo>
                    <a:pt x="332" y="195"/>
                  </a:lnTo>
                  <a:lnTo>
                    <a:pt x="329" y="195"/>
                  </a:lnTo>
                  <a:lnTo>
                    <a:pt x="329" y="198"/>
                  </a:lnTo>
                  <a:lnTo>
                    <a:pt x="327" y="198"/>
                  </a:lnTo>
                  <a:lnTo>
                    <a:pt x="327" y="201"/>
                  </a:lnTo>
                  <a:lnTo>
                    <a:pt x="324" y="201"/>
                  </a:lnTo>
                  <a:lnTo>
                    <a:pt x="324" y="203"/>
                  </a:lnTo>
                  <a:lnTo>
                    <a:pt x="324" y="206"/>
                  </a:lnTo>
                  <a:lnTo>
                    <a:pt x="327" y="206"/>
                  </a:lnTo>
                  <a:lnTo>
                    <a:pt x="327" y="208"/>
                  </a:lnTo>
                  <a:lnTo>
                    <a:pt x="329" y="208"/>
                  </a:lnTo>
                  <a:lnTo>
                    <a:pt x="332" y="208"/>
                  </a:lnTo>
                  <a:lnTo>
                    <a:pt x="335" y="208"/>
                  </a:lnTo>
                  <a:lnTo>
                    <a:pt x="337" y="208"/>
                  </a:lnTo>
                  <a:lnTo>
                    <a:pt x="337" y="206"/>
                  </a:lnTo>
                  <a:lnTo>
                    <a:pt x="340" y="206"/>
                  </a:lnTo>
                  <a:lnTo>
                    <a:pt x="340" y="193"/>
                  </a:lnTo>
                  <a:close/>
                  <a:moveTo>
                    <a:pt x="340" y="185"/>
                  </a:moveTo>
                  <a:lnTo>
                    <a:pt x="340" y="182"/>
                  </a:lnTo>
                  <a:lnTo>
                    <a:pt x="340" y="180"/>
                  </a:lnTo>
                  <a:lnTo>
                    <a:pt x="340" y="177"/>
                  </a:lnTo>
                  <a:lnTo>
                    <a:pt x="340" y="174"/>
                  </a:lnTo>
                  <a:lnTo>
                    <a:pt x="337" y="174"/>
                  </a:lnTo>
                  <a:lnTo>
                    <a:pt x="337" y="172"/>
                  </a:lnTo>
                  <a:lnTo>
                    <a:pt x="335" y="172"/>
                  </a:lnTo>
                  <a:lnTo>
                    <a:pt x="332" y="172"/>
                  </a:lnTo>
                  <a:lnTo>
                    <a:pt x="329" y="172"/>
                  </a:lnTo>
                  <a:lnTo>
                    <a:pt x="327" y="172"/>
                  </a:lnTo>
                  <a:lnTo>
                    <a:pt x="327" y="174"/>
                  </a:lnTo>
                  <a:lnTo>
                    <a:pt x="324" y="174"/>
                  </a:lnTo>
                  <a:lnTo>
                    <a:pt x="324" y="177"/>
                  </a:lnTo>
                  <a:lnTo>
                    <a:pt x="324" y="180"/>
                  </a:lnTo>
                  <a:lnTo>
                    <a:pt x="324" y="182"/>
                  </a:lnTo>
                  <a:lnTo>
                    <a:pt x="322" y="182"/>
                  </a:lnTo>
                  <a:lnTo>
                    <a:pt x="322" y="185"/>
                  </a:lnTo>
                  <a:lnTo>
                    <a:pt x="319" y="185"/>
                  </a:lnTo>
                  <a:lnTo>
                    <a:pt x="316" y="185"/>
                  </a:lnTo>
                  <a:lnTo>
                    <a:pt x="314" y="185"/>
                  </a:lnTo>
                  <a:lnTo>
                    <a:pt x="311" y="185"/>
                  </a:lnTo>
                  <a:lnTo>
                    <a:pt x="311" y="182"/>
                  </a:lnTo>
                  <a:lnTo>
                    <a:pt x="309" y="182"/>
                  </a:lnTo>
                  <a:lnTo>
                    <a:pt x="309" y="180"/>
                  </a:lnTo>
                  <a:lnTo>
                    <a:pt x="309" y="177"/>
                  </a:lnTo>
                  <a:lnTo>
                    <a:pt x="309" y="174"/>
                  </a:lnTo>
                  <a:lnTo>
                    <a:pt x="309" y="172"/>
                  </a:lnTo>
                  <a:lnTo>
                    <a:pt x="309" y="169"/>
                  </a:lnTo>
                  <a:lnTo>
                    <a:pt x="311" y="169"/>
                  </a:lnTo>
                  <a:lnTo>
                    <a:pt x="311" y="167"/>
                  </a:lnTo>
                  <a:lnTo>
                    <a:pt x="314" y="167"/>
                  </a:lnTo>
                  <a:lnTo>
                    <a:pt x="316" y="164"/>
                  </a:lnTo>
                  <a:lnTo>
                    <a:pt x="319" y="164"/>
                  </a:lnTo>
                  <a:lnTo>
                    <a:pt x="322" y="161"/>
                  </a:lnTo>
                  <a:lnTo>
                    <a:pt x="324" y="161"/>
                  </a:lnTo>
                  <a:lnTo>
                    <a:pt x="327" y="161"/>
                  </a:lnTo>
                  <a:lnTo>
                    <a:pt x="329" y="161"/>
                  </a:lnTo>
                  <a:lnTo>
                    <a:pt x="332" y="161"/>
                  </a:lnTo>
                  <a:lnTo>
                    <a:pt x="335" y="161"/>
                  </a:lnTo>
                  <a:lnTo>
                    <a:pt x="337" y="161"/>
                  </a:lnTo>
                  <a:lnTo>
                    <a:pt x="340" y="161"/>
                  </a:lnTo>
                  <a:lnTo>
                    <a:pt x="342" y="161"/>
                  </a:lnTo>
                  <a:lnTo>
                    <a:pt x="345" y="161"/>
                  </a:lnTo>
                  <a:lnTo>
                    <a:pt x="348" y="164"/>
                  </a:lnTo>
                  <a:lnTo>
                    <a:pt x="350" y="164"/>
                  </a:lnTo>
                  <a:lnTo>
                    <a:pt x="353" y="167"/>
                  </a:lnTo>
                  <a:lnTo>
                    <a:pt x="355" y="169"/>
                  </a:lnTo>
                  <a:lnTo>
                    <a:pt x="355" y="172"/>
                  </a:lnTo>
                  <a:lnTo>
                    <a:pt x="358" y="172"/>
                  </a:lnTo>
                  <a:lnTo>
                    <a:pt x="358" y="174"/>
                  </a:lnTo>
                  <a:lnTo>
                    <a:pt x="358" y="177"/>
                  </a:lnTo>
                  <a:lnTo>
                    <a:pt x="358" y="180"/>
                  </a:lnTo>
                  <a:lnTo>
                    <a:pt x="358" y="206"/>
                  </a:lnTo>
                  <a:lnTo>
                    <a:pt x="358" y="208"/>
                  </a:lnTo>
                  <a:lnTo>
                    <a:pt x="360" y="208"/>
                  </a:lnTo>
                  <a:lnTo>
                    <a:pt x="363" y="208"/>
                  </a:lnTo>
                  <a:lnTo>
                    <a:pt x="371" y="216"/>
                  </a:lnTo>
                  <a:lnTo>
                    <a:pt x="368" y="216"/>
                  </a:lnTo>
                  <a:lnTo>
                    <a:pt x="366" y="219"/>
                  </a:lnTo>
                  <a:lnTo>
                    <a:pt x="363" y="219"/>
                  </a:lnTo>
                  <a:lnTo>
                    <a:pt x="363" y="221"/>
                  </a:lnTo>
                  <a:lnTo>
                    <a:pt x="360" y="221"/>
                  </a:lnTo>
                  <a:lnTo>
                    <a:pt x="358" y="221"/>
                  </a:lnTo>
                  <a:lnTo>
                    <a:pt x="355" y="221"/>
                  </a:lnTo>
                  <a:lnTo>
                    <a:pt x="353" y="221"/>
                  </a:lnTo>
                  <a:lnTo>
                    <a:pt x="350" y="221"/>
                  </a:lnTo>
                  <a:lnTo>
                    <a:pt x="348" y="221"/>
                  </a:lnTo>
                  <a:lnTo>
                    <a:pt x="348" y="219"/>
                  </a:lnTo>
                  <a:lnTo>
                    <a:pt x="345" y="219"/>
                  </a:lnTo>
                  <a:lnTo>
                    <a:pt x="342" y="216"/>
                  </a:lnTo>
                  <a:lnTo>
                    <a:pt x="340" y="216"/>
                  </a:lnTo>
                  <a:lnTo>
                    <a:pt x="340" y="219"/>
                  </a:lnTo>
                  <a:lnTo>
                    <a:pt x="337" y="219"/>
                  </a:lnTo>
                  <a:lnTo>
                    <a:pt x="335" y="219"/>
                  </a:lnTo>
                  <a:lnTo>
                    <a:pt x="332" y="221"/>
                  </a:lnTo>
                  <a:lnTo>
                    <a:pt x="329" y="221"/>
                  </a:lnTo>
                  <a:lnTo>
                    <a:pt x="327" y="221"/>
                  </a:lnTo>
                  <a:lnTo>
                    <a:pt x="324" y="221"/>
                  </a:lnTo>
                  <a:lnTo>
                    <a:pt x="322" y="221"/>
                  </a:lnTo>
                  <a:lnTo>
                    <a:pt x="319" y="221"/>
                  </a:lnTo>
                  <a:lnTo>
                    <a:pt x="316" y="221"/>
                  </a:lnTo>
                  <a:lnTo>
                    <a:pt x="314" y="219"/>
                  </a:lnTo>
                  <a:lnTo>
                    <a:pt x="311" y="219"/>
                  </a:lnTo>
                  <a:lnTo>
                    <a:pt x="311" y="216"/>
                  </a:lnTo>
                  <a:lnTo>
                    <a:pt x="309" y="216"/>
                  </a:lnTo>
                  <a:lnTo>
                    <a:pt x="306" y="214"/>
                  </a:lnTo>
                  <a:lnTo>
                    <a:pt x="306" y="211"/>
                  </a:lnTo>
                  <a:lnTo>
                    <a:pt x="306" y="208"/>
                  </a:lnTo>
                  <a:lnTo>
                    <a:pt x="306" y="206"/>
                  </a:lnTo>
                  <a:lnTo>
                    <a:pt x="306" y="203"/>
                  </a:lnTo>
                  <a:lnTo>
                    <a:pt x="306" y="201"/>
                  </a:lnTo>
                  <a:lnTo>
                    <a:pt x="306" y="198"/>
                  </a:lnTo>
                  <a:lnTo>
                    <a:pt x="309" y="195"/>
                  </a:lnTo>
                  <a:lnTo>
                    <a:pt x="311" y="195"/>
                  </a:lnTo>
                  <a:lnTo>
                    <a:pt x="311" y="193"/>
                  </a:lnTo>
                  <a:lnTo>
                    <a:pt x="314" y="190"/>
                  </a:lnTo>
                  <a:lnTo>
                    <a:pt x="319" y="188"/>
                  </a:lnTo>
                  <a:lnTo>
                    <a:pt x="322" y="188"/>
                  </a:lnTo>
                  <a:lnTo>
                    <a:pt x="324" y="185"/>
                  </a:lnTo>
                  <a:lnTo>
                    <a:pt x="327" y="185"/>
                  </a:lnTo>
                  <a:lnTo>
                    <a:pt x="332" y="185"/>
                  </a:lnTo>
                  <a:lnTo>
                    <a:pt x="335" y="185"/>
                  </a:lnTo>
                  <a:lnTo>
                    <a:pt x="337" y="185"/>
                  </a:lnTo>
                  <a:lnTo>
                    <a:pt x="340" y="185"/>
                  </a:lnTo>
                  <a:close/>
                  <a:moveTo>
                    <a:pt x="423" y="198"/>
                  </a:moveTo>
                  <a:lnTo>
                    <a:pt x="433" y="203"/>
                  </a:lnTo>
                  <a:lnTo>
                    <a:pt x="431" y="206"/>
                  </a:lnTo>
                  <a:lnTo>
                    <a:pt x="431" y="208"/>
                  </a:lnTo>
                  <a:lnTo>
                    <a:pt x="428" y="208"/>
                  </a:lnTo>
                  <a:lnTo>
                    <a:pt x="428" y="211"/>
                  </a:lnTo>
                  <a:lnTo>
                    <a:pt x="425" y="214"/>
                  </a:lnTo>
                  <a:lnTo>
                    <a:pt x="423" y="216"/>
                  </a:lnTo>
                  <a:lnTo>
                    <a:pt x="420" y="216"/>
                  </a:lnTo>
                  <a:lnTo>
                    <a:pt x="418" y="219"/>
                  </a:lnTo>
                  <a:lnTo>
                    <a:pt x="415" y="219"/>
                  </a:lnTo>
                  <a:lnTo>
                    <a:pt x="412" y="221"/>
                  </a:lnTo>
                  <a:lnTo>
                    <a:pt x="410" y="221"/>
                  </a:lnTo>
                  <a:lnTo>
                    <a:pt x="407" y="221"/>
                  </a:lnTo>
                  <a:lnTo>
                    <a:pt x="405" y="221"/>
                  </a:lnTo>
                  <a:lnTo>
                    <a:pt x="402" y="221"/>
                  </a:lnTo>
                  <a:lnTo>
                    <a:pt x="399" y="221"/>
                  </a:lnTo>
                  <a:lnTo>
                    <a:pt x="397" y="221"/>
                  </a:lnTo>
                  <a:lnTo>
                    <a:pt x="394" y="221"/>
                  </a:lnTo>
                  <a:lnTo>
                    <a:pt x="392" y="219"/>
                  </a:lnTo>
                  <a:lnTo>
                    <a:pt x="389" y="219"/>
                  </a:lnTo>
                  <a:lnTo>
                    <a:pt x="386" y="219"/>
                  </a:lnTo>
                  <a:lnTo>
                    <a:pt x="386" y="216"/>
                  </a:lnTo>
                  <a:lnTo>
                    <a:pt x="384" y="216"/>
                  </a:lnTo>
                  <a:lnTo>
                    <a:pt x="381" y="216"/>
                  </a:lnTo>
                  <a:lnTo>
                    <a:pt x="381" y="214"/>
                  </a:lnTo>
                  <a:lnTo>
                    <a:pt x="379" y="211"/>
                  </a:lnTo>
                  <a:lnTo>
                    <a:pt x="376" y="208"/>
                  </a:lnTo>
                  <a:lnTo>
                    <a:pt x="376" y="206"/>
                  </a:lnTo>
                  <a:lnTo>
                    <a:pt x="373" y="203"/>
                  </a:lnTo>
                  <a:lnTo>
                    <a:pt x="373" y="201"/>
                  </a:lnTo>
                  <a:lnTo>
                    <a:pt x="373" y="198"/>
                  </a:lnTo>
                  <a:lnTo>
                    <a:pt x="373" y="195"/>
                  </a:lnTo>
                  <a:lnTo>
                    <a:pt x="371" y="193"/>
                  </a:lnTo>
                  <a:lnTo>
                    <a:pt x="371" y="188"/>
                  </a:lnTo>
                  <a:lnTo>
                    <a:pt x="373" y="185"/>
                  </a:lnTo>
                  <a:lnTo>
                    <a:pt x="373" y="182"/>
                  </a:lnTo>
                  <a:lnTo>
                    <a:pt x="373" y="180"/>
                  </a:lnTo>
                  <a:lnTo>
                    <a:pt x="376" y="177"/>
                  </a:lnTo>
                  <a:lnTo>
                    <a:pt x="376" y="174"/>
                  </a:lnTo>
                  <a:lnTo>
                    <a:pt x="379" y="172"/>
                  </a:lnTo>
                  <a:lnTo>
                    <a:pt x="381" y="169"/>
                  </a:lnTo>
                  <a:lnTo>
                    <a:pt x="384" y="167"/>
                  </a:lnTo>
                  <a:lnTo>
                    <a:pt x="386" y="167"/>
                  </a:lnTo>
                  <a:lnTo>
                    <a:pt x="386" y="164"/>
                  </a:lnTo>
                  <a:lnTo>
                    <a:pt x="389" y="164"/>
                  </a:lnTo>
                  <a:lnTo>
                    <a:pt x="392" y="164"/>
                  </a:lnTo>
                  <a:lnTo>
                    <a:pt x="392" y="161"/>
                  </a:lnTo>
                  <a:lnTo>
                    <a:pt x="394" y="161"/>
                  </a:lnTo>
                  <a:lnTo>
                    <a:pt x="397" y="161"/>
                  </a:lnTo>
                  <a:lnTo>
                    <a:pt x="399" y="161"/>
                  </a:lnTo>
                  <a:lnTo>
                    <a:pt x="402" y="161"/>
                  </a:lnTo>
                  <a:lnTo>
                    <a:pt x="405" y="161"/>
                  </a:lnTo>
                  <a:lnTo>
                    <a:pt x="407" y="161"/>
                  </a:lnTo>
                  <a:lnTo>
                    <a:pt x="410" y="161"/>
                  </a:lnTo>
                  <a:lnTo>
                    <a:pt x="412" y="161"/>
                  </a:lnTo>
                  <a:lnTo>
                    <a:pt x="415" y="164"/>
                  </a:lnTo>
                  <a:lnTo>
                    <a:pt x="418" y="164"/>
                  </a:lnTo>
                  <a:lnTo>
                    <a:pt x="420" y="167"/>
                  </a:lnTo>
                  <a:lnTo>
                    <a:pt x="423" y="167"/>
                  </a:lnTo>
                  <a:lnTo>
                    <a:pt x="425" y="169"/>
                  </a:lnTo>
                  <a:lnTo>
                    <a:pt x="425" y="172"/>
                  </a:lnTo>
                  <a:lnTo>
                    <a:pt x="428" y="172"/>
                  </a:lnTo>
                  <a:lnTo>
                    <a:pt x="428" y="174"/>
                  </a:lnTo>
                  <a:lnTo>
                    <a:pt x="428" y="177"/>
                  </a:lnTo>
                  <a:lnTo>
                    <a:pt x="431" y="180"/>
                  </a:lnTo>
                  <a:lnTo>
                    <a:pt x="428" y="180"/>
                  </a:lnTo>
                  <a:lnTo>
                    <a:pt x="428" y="182"/>
                  </a:lnTo>
                  <a:lnTo>
                    <a:pt x="428" y="185"/>
                  </a:lnTo>
                  <a:lnTo>
                    <a:pt x="425" y="185"/>
                  </a:lnTo>
                  <a:lnTo>
                    <a:pt x="425" y="188"/>
                  </a:lnTo>
                  <a:lnTo>
                    <a:pt x="423" y="188"/>
                  </a:lnTo>
                  <a:lnTo>
                    <a:pt x="420" y="188"/>
                  </a:lnTo>
                  <a:lnTo>
                    <a:pt x="418" y="188"/>
                  </a:lnTo>
                  <a:lnTo>
                    <a:pt x="415" y="188"/>
                  </a:lnTo>
                  <a:lnTo>
                    <a:pt x="412" y="185"/>
                  </a:lnTo>
                  <a:lnTo>
                    <a:pt x="412" y="182"/>
                  </a:lnTo>
                  <a:lnTo>
                    <a:pt x="410" y="182"/>
                  </a:lnTo>
                  <a:lnTo>
                    <a:pt x="410" y="180"/>
                  </a:lnTo>
                  <a:lnTo>
                    <a:pt x="410" y="177"/>
                  </a:lnTo>
                  <a:lnTo>
                    <a:pt x="410" y="174"/>
                  </a:lnTo>
                  <a:lnTo>
                    <a:pt x="407" y="172"/>
                  </a:lnTo>
                  <a:lnTo>
                    <a:pt x="405" y="172"/>
                  </a:lnTo>
                  <a:lnTo>
                    <a:pt x="402" y="172"/>
                  </a:lnTo>
                  <a:lnTo>
                    <a:pt x="399" y="172"/>
                  </a:lnTo>
                  <a:lnTo>
                    <a:pt x="399" y="174"/>
                  </a:lnTo>
                  <a:lnTo>
                    <a:pt x="397" y="174"/>
                  </a:lnTo>
                  <a:lnTo>
                    <a:pt x="397" y="177"/>
                  </a:lnTo>
                  <a:lnTo>
                    <a:pt x="394" y="180"/>
                  </a:lnTo>
                  <a:lnTo>
                    <a:pt x="394" y="182"/>
                  </a:lnTo>
                  <a:lnTo>
                    <a:pt x="394" y="185"/>
                  </a:lnTo>
                  <a:lnTo>
                    <a:pt x="394" y="188"/>
                  </a:lnTo>
                  <a:lnTo>
                    <a:pt x="394" y="190"/>
                  </a:lnTo>
                  <a:lnTo>
                    <a:pt x="394" y="193"/>
                  </a:lnTo>
                  <a:lnTo>
                    <a:pt x="394" y="195"/>
                  </a:lnTo>
                  <a:lnTo>
                    <a:pt x="394" y="198"/>
                  </a:lnTo>
                  <a:lnTo>
                    <a:pt x="394" y="201"/>
                  </a:lnTo>
                  <a:lnTo>
                    <a:pt x="394" y="203"/>
                  </a:lnTo>
                  <a:lnTo>
                    <a:pt x="397" y="203"/>
                  </a:lnTo>
                  <a:lnTo>
                    <a:pt x="397" y="206"/>
                  </a:lnTo>
                  <a:lnTo>
                    <a:pt x="399" y="208"/>
                  </a:lnTo>
                  <a:lnTo>
                    <a:pt x="402" y="208"/>
                  </a:lnTo>
                  <a:lnTo>
                    <a:pt x="405" y="208"/>
                  </a:lnTo>
                  <a:lnTo>
                    <a:pt x="407" y="211"/>
                  </a:lnTo>
                  <a:lnTo>
                    <a:pt x="407" y="208"/>
                  </a:lnTo>
                  <a:lnTo>
                    <a:pt x="410" y="208"/>
                  </a:lnTo>
                  <a:lnTo>
                    <a:pt x="412" y="208"/>
                  </a:lnTo>
                  <a:lnTo>
                    <a:pt x="415" y="208"/>
                  </a:lnTo>
                  <a:lnTo>
                    <a:pt x="415" y="206"/>
                  </a:lnTo>
                  <a:lnTo>
                    <a:pt x="418" y="206"/>
                  </a:lnTo>
                  <a:lnTo>
                    <a:pt x="420" y="203"/>
                  </a:lnTo>
                  <a:lnTo>
                    <a:pt x="420" y="201"/>
                  </a:lnTo>
                  <a:lnTo>
                    <a:pt x="423" y="201"/>
                  </a:lnTo>
                  <a:lnTo>
                    <a:pt x="423" y="198"/>
                  </a:lnTo>
                  <a:close/>
                  <a:moveTo>
                    <a:pt x="438" y="167"/>
                  </a:moveTo>
                  <a:lnTo>
                    <a:pt x="459" y="161"/>
                  </a:lnTo>
                  <a:lnTo>
                    <a:pt x="467" y="161"/>
                  </a:lnTo>
                  <a:lnTo>
                    <a:pt x="467" y="224"/>
                  </a:lnTo>
                  <a:lnTo>
                    <a:pt x="467" y="227"/>
                  </a:lnTo>
                  <a:lnTo>
                    <a:pt x="467" y="229"/>
                  </a:lnTo>
                  <a:lnTo>
                    <a:pt x="467" y="232"/>
                  </a:lnTo>
                  <a:lnTo>
                    <a:pt x="464" y="235"/>
                  </a:lnTo>
                  <a:lnTo>
                    <a:pt x="464" y="237"/>
                  </a:lnTo>
                  <a:lnTo>
                    <a:pt x="462" y="237"/>
                  </a:lnTo>
                  <a:lnTo>
                    <a:pt x="459" y="240"/>
                  </a:lnTo>
                  <a:lnTo>
                    <a:pt x="456" y="242"/>
                  </a:lnTo>
                  <a:lnTo>
                    <a:pt x="454" y="245"/>
                  </a:lnTo>
                  <a:lnTo>
                    <a:pt x="451" y="245"/>
                  </a:lnTo>
                  <a:lnTo>
                    <a:pt x="449" y="245"/>
                  </a:lnTo>
                  <a:lnTo>
                    <a:pt x="446" y="245"/>
                  </a:lnTo>
                  <a:lnTo>
                    <a:pt x="443" y="245"/>
                  </a:lnTo>
                  <a:lnTo>
                    <a:pt x="438" y="248"/>
                  </a:lnTo>
                  <a:lnTo>
                    <a:pt x="436" y="245"/>
                  </a:lnTo>
                  <a:lnTo>
                    <a:pt x="433" y="245"/>
                  </a:lnTo>
                  <a:lnTo>
                    <a:pt x="431" y="245"/>
                  </a:lnTo>
                  <a:lnTo>
                    <a:pt x="428" y="245"/>
                  </a:lnTo>
                  <a:lnTo>
                    <a:pt x="428" y="242"/>
                  </a:lnTo>
                  <a:lnTo>
                    <a:pt x="425" y="242"/>
                  </a:lnTo>
                  <a:lnTo>
                    <a:pt x="425" y="240"/>
                  </a:lnTo>
                  <a:lnTo>
                    <a:pt x="425" y="237"/>
                  </a:lnTo>
                  <a:lnTo>
                    <a:pt x="425" y="235"/>
                  </a:lnTo>
                  <a:lnTo>
                    <a:pt x="425" y="232"/>
                  </a:lnTo>
                  <a:lnTo>
                    <a:pt x="428" y="232"/>
                  </a:lnTo>
                  <a:lnTo>
                    <a:pt x="428" y="229"/>
                  </a:lnTo>
                  <a:lnTo>
                    <a:pt x="431" y="229"/>
                  </a:lnTo>
                  <a:lnTo>
                    <a:pt x="433" y="229"/>
                  </a:lnTo>
                  <a:lnTo>
                    <a:pt x="436" y="229"/>
                  </a:lnTo>
                  <a:lnTo>
                    <a:pt x="438" y="229"/>
                  </a:lnTo>
                  <a:lnTo>
                    <a:pt x="438" y="232"/>
                  </a:lnTo>
                  <a:lnTo>
                    <a:pt x="441" y="232"/>
                  </a:lnTo>
                  <a:lnTo>
                    <a:pt x="441" y="235"/>
                  </a:lnTo>
                  <a:lnTo>
                    <a:pt x="443" y="235"/>
                  </a:lnTo>
                  <a:lnTo>
                    <a:pt x="446" y="235"/>
                  </a:lnTo>
                  <a:lnTo>
                    <a:pt x="446" y="232"/>
                  </a:lnTo>
                  <a:lnTo>
                    <a:pt x="449" y="232"/>
                  </a:lnTo>
                  <a:lnTo>
                    <a:pt x="449" y="229"/>
                  </a:lnTo>
                  <a:lnTo>
                    <a:pt x="449" y="227"/>
                  </a:lnTo>
                  <a:lnTo>
                    <a:pt x="449" y="224"/>
                  </a:lnTo>
                  <a:lnTo>
                    <a:pt x="449" y="185"/>
                  </a:lnTo>
                  <a:lnTo>
                    <a:pt x="449" y="182"/>
                  </a:lnTo>
                  <a:lnTo>
                    <a:pt x="449" y="180"/>
                  </a:lnTo>
                  <a:lnTo>
                    <a:pt x="446" y="177"/>
                  </a:lnTo>
                  <a:lnTo>
                    <a:pt x="443" y="177"/>
                  </a:lnTo>
                  <a:lnTo>
                    <a:pt x="443" y="174"/>
                  </a:lnTo>
                  <a:lnTo>
                    <a:pt x="441" y="174"/>
                  </a:lnTo>
                  <a:lnTo>
                    <a:pt x="438" y="174"/>
                  </a:lnTo>
                  <a:lnTo>
                    <a:pt x="438" y="167"/>
                  </a:lnTo>
                  <a:close/>
                  <a:moveTo>
                    <a:pt x="456" y="135"/>
                  </a:moveTo>
                  <a:lnTo>
                    <a:pt x="456" y="135"/>
                  </a:lnTo>
                  <a:lnTo>
                    <a:pt x="459" y="135"/>
                  </a:lnTo>
                  <a:lnTo>
                    <a:pt x="459" y="138"/>
                  </a:lnTo>
                  <a:lnTo>
                    <a:pt x="462" y="138"/>
                  </a:lnTo>
                  <a:lnTo>
                    <a:pt x="464" y="138"/>
                  </a:lnTo>
                  <a:lnTo>
                    <a:pt x="464" y="141"/>
                  </a:lnTo>
                  <a:lnTo>
                    <a:pt x="467" y="143"/>
                  </a:lnTo>
                  <a:lnTo>
                    <a:pt x="467" y="146"/>
                  </a:lnTo>
                  <a:lnTo>
                    <a:pt x="467" y="148"/>
                  </a:lnTo>
                  <a:lnTo>
                    <a:pt x="467" y="151"/>
                  </a:lnTo>
                  <a:lnTo>
                    <a:pt x="467" y="154"/>
                  </a:lnTo>
                  <a:lnTo>
                    <a:pt x="464" y="154"/>
                  </a:lnTo>
                  <a:lnTo>
                    <a:pt x="464" y="156"/>
                  </a:lnTo>
                  <a:lnTo>
                    <a:pt x="462" y="156"/>
                  </a:lnTo>
                  <a:lnTo>
                    <a:pt x="462" y="159"/>
                  </a:lnTo>
                  <a:lnTo>
                    <a:pt x="459" y="159"/>
                  </a:lnTo>
                  <a:lnTo>
                    <a:pt x="456" y="159"/>
                  </a:lnTo>
                  <a:lnTo>
                    <a:pt x="454" y="159"/>
                  </a:lnTo>
                  <a:lnTo>
                    <a:pt x="451" y="159"/>
                  </a:lnTo>
                  <a:lnTo>
                    <a:pt x="451" y="156"/>
                  </a:lnTo>
                  <a:lnTo>
                    <a:pt x="449" y="156"/>
                  </a:lnTo>
                  <a:lnTo>
                    <a:pt x="449" y="154"/>
                  </a:lnTo>
                  <a:lnTo>
                    <a:pt x="446" y="154"/>
                  </a:lnTo>
                  <a:lnTo>
                    <a:pt x="446" y="151"/>
                  </a:lnTo>
                  <a:lnTo>
                    <a:pt x="446" y="148"/>
                  </a:lnTo>
                  <a:lnTo>
                    <a:pt x="446" y="146"/>
                  </a:lnTo>
                  <a:lnTo>
                    <a:pt x="446" y="143"/>
                  </a:lnTo>
                  <a:lnTo>
                    <a:pt x="446" y="141"/>
                  </a:lnTo>
                  <a:lnTo>
                    <a:pt x="449" y="141"/>
                  </a:lnTo>
                  <a:lnTo>
                    <a:pt x="449" y="138"/>
                  </a:lnTo>
                  <a:lnTo>
                    <a:pt x="451" y="138"/>
                  </a:lnTo>
                  <a:lnTo>
                    <a:pt x="454" y="138"/>
                  </a:lnTo>
                  <a:lnTo>
                    <a:pt x="454" y="135"/>
                  </a:lnTo>
                  <a:lnTo>
                    <a:pt x="456" y="135"/>
                  </a:lnTo>
                  <a:close/>
                  <a:moveTo>
                    <a:pt x="511" y="193"/>
                  </a:moveTo>
                  <a:lnTo>
                    <a:pt x="511" y="193"/>
                  </a:lnTo>
                  <a:lnTo>
                    <a:pt x="508" y="193"/>
                  </a:lnTo>
                  <a:lnTo>
                    <a:pt x="506" y="195"/>
                  </a:lnTo>
                  <a:lnTo>
                    <a:pt x="503" y="195"/>
                  </a:lnTo>
                  <a:lnTo>
                    <a:pt x="501" y="195"/>
                  </a:lnTo>
                  <a:lnTo>
                    <a:pt x="501" y="198"/>
                  </a:lnTo>
                  <a:lnTo>
                    <a:pt x="498" y="198"/>
                  </a:lnTo>
                  <a:lnTo>
                    <a:pt x="498" y="201"/>
                  </a:lnTo>
                  <a:lnTo>
                    <a:pt x="498" y="203"/>
                  </a:lnTo>
                  <a:lnTo>
                    <a:pt x="498" y="206"/>
                  </a:lnTo>
                  <a:lnTo>
                    <a:pt x="501" y="208"/>
                  </a:lnTo>
                  <a:lnTo>
                    <a:pt x="503" y="208"/>
                  </a:lnTo>
                  <a:lnTo>
                    <a:pt x="506" y="208"/>
                  </a:lnTo>
                  <a:lnTo>
                    <a:pt x="508" y="208"/>
                  </a:lnTo>
                  <a:lnTo>
                    <a:pt x="511" y="206"/>
                  </a:lnTo>
                  <a:lnTo>
                    <a:pt x="511" y="193"/>
                  </a:lnTo>
                  <a:close/>
                  <a:moveTo>
                    <a:pt x="511" y="185"/>
                  </a:moveTo>
                  <a:lnTo>
                    <a:pt x="511" y="182"/>
                  </a:lnTo>
                  <a:lnTo>
                    <a:pt x="511" y="180"/>
                  </a:lnTo>
                  <a:lnTo>
                    <a:pt x="511" y="177"/>
                  </a:lnTo>
                  <a:lnTo>
                    <a:pt x="511" y="174"/>
                  </a:lnTo>
                  <a:lnTo>
                    <a:pt x="511" y="172"/>
                  </a:lnTo>
                  <a:lnTo>
                    <a:pt x="508" y="172"/>
                  </a:lnTo>
                  <a:lnTo>
                    <a:pt x="506" y="172"/>
                  </a:lnTo>
                  <a:lnTo>
                    <a:pt x="503" y="172"/>
                  </a:lnTo>
                  <a:lnTo>
                    <a:pt x="501" y="172"/>
                  </a:lnTo>
                  <a:lnTo>
                    <a:pt x="498" y="174"/>
                  </a:lnTo>
                  <a:lnTo>
                    <a:pt x="498" y="177"/>
                  </a:lnTo>
                  <a:lnTo>
                    <a:pt x="498" y="180"/>
                  </a:lnTo>
                  <a:lnTo>
                    <a:pt x="495" y="180"/>
                  </a:lnTo>
                  <a:lnTo>
                    <a:pt x="495" y="182"/>
                  </a:lnTo>
                  <a:lnTo>
                    <a:pt x="495" y="185"/>
                  </a:lnTo>
                  <a:lnTo>
                    <a:pt x="493" y="185"/>
                  </a:lnTo>
                  <a:lnTo>
                    <a:pt x="490" y="185"/>
                  </a:lnTo>
                  <a:lnTo>
                    <a:pt x="488" y="185"/>
                  </a:lnTo>
                  <a:lnTo>
                    <a:pt x="485" y="185"/>
                  </a:lnTo>
                  <a:lnTo>
                    <a:pt x="482" y="185"/>
                  </a:lnTo>
                  <a:lnTo>
                    <a:pt x="482" y="182"/>
                  </a:lnTo>
                  <a:lnTo>
                    <a:pt x="480" y="182"/>
                  </a:lnTo>
                  <a:lnTo>
                    <a:pt x="480" y="180"/>
                  </a:lnTo>
                  <a:lnTo>
                    <a:pt x="480" y="177"/>
                  </a:lnTo>
                  <a:lnTo>
                    <a:pt x="480" y="174"/>
                  </a:lnTo>
                  <a:lnTo>
                    <a:pt x="480" y="172"/>
                  </a:lnTo>
                  <a:lnTo>
                    <a:pt x="482" y="169"/>
                  </a:lnTo>
                  <a:lnTo>
                    <a:pt x="485" y="167"/>
                  </a:lnTo>
                  <a:lnTo>
                    <a:pt x="488" y="164"/>
                  </a:lnTo>
                  <a:lnTo>
                    <a:pt x="490" y="164"/>
                  </a:lnTo>
                  <a:lnTo>
                    <a:pt x="493" y="164"/>
                  </a:lnTo>
                  <a:lnTo>
                    <a:pt x="493" y="161"/>
                  </a:lnTo>
                  <a:lnTo>
                    <a:pt x="495" y="161"/>
                  </a:lnTo>
                  <a:lnTo>
                    <a:pt x="498" y="161"/>
                  </a:lnTo>
                  <a:lnTo>
                    <a:pt x="501" y="161"/>
                  </a:lnTo>
                  <a:lnTo>
                    <a:pt x="503" y="161"/>
                  </a:lnTo>
                  <a:lnTo>
                    <a:pt x="506" y="161"/>
                  </a:lnTo>
                  <a:lnTo>
                    <a:pt x="508" y="161"/>
                  </a:lnTo>
                  <a:lnTo>
                    <a:pt x="511" y="161"/>
                  </a:lnTo>
                  <a:lnTo>
                    <a:pt x="514" y="161"/>
                  </a:lnTo>
                  <a:lnTo>
                    <a:pt x="516" y="161"/>
                  </a:lnTo>
                  <a:lnTo>
                    <a:pt x="519" y="161"/>
                  </a:lnTo>
                  <a:lnTo>
                    <a:pt x="519" y="164"/>
                  </a:lnTo>
                  <a:lnTo>
                    <a:pt x="521" y="164"/>
                  </a:lnTo>
                  <a:lnTo>
                    <a:pt x="524" y="164"/>
                  </a:lnTo>
                  <a:lnTo>
                    <a:pt x="524" y="167"/>
                  </a:lnTo>
                  <a:lnTo>
                    <a:pt x="526" y="167"/>
                  </a:lnTo>
                  <a:lnTo>
                    <a:pt x="526" y="169"/>
                  </a:lnTo>
                  <a:lnTo>
                    <a:pt x="529" y="172"/>
                  </a:lnTo>
                  <a:lnTo>
                    <a:pt x="529" y="174"/>
                  </a:lnTo>
                  <a:lnTo>
                    <a:pt x="529" y="177"/>
                  </a:lnTo>
                  <a:lnTo>
                    <a:pt x="532" y="180"/>
                  </a:lnTo>
                  <a:lnTo>
                    <a:pt x="532" y="206"/>
                  </a:lnTo>
                  <a:lnTo>
                    <a:pt x="532" y="208"/>
                  </a:lnTo>
                  <a:lnTo>
                    <a:pt x="534" y="208"/>
                  </a:lnTo>
                  <a:lnTo>
                    <a:pt x="537" y="208"/>
                  </a:lnTo>
                  <a:lnTo>
                    <a:pt x="542" y="216"/>
                  </a:lnTo>
                  <a:lnTo>
                    <a:pt x="539" y="216"/>
                  </a:lnTo>
                  <a:lnTo>
                    <a:pt x="539" y="219"/>
                  </a:lnTo>
                  <a:lnTo>
                    <a:pt x="537" y="219"/>
                  </a:lnTo>
                  <a:lnTo>
                    <a:pt x="534" y="219"/>
                  </a:lnTo>
                  <a:lnTo>
                    <a:pt x="534" y="221"/>
                  </a:lnTo>
                  <a:lnTo>
                    <a:pt x="532" y="221"/>
                  </a:lnTo>
                  <a:lnTo>
                    <a:pt x="529" y="221"/>
                  </a:lnTo>
                  <a:lnTo>
                    <a:pt x="526" y="221"/>
                  </a:lnTo>
                  <a:lnTo>
                    <a:pt x="524" y="221"/>
                  </a:lnTo>
                  <a:lnTo>
                    <a:pt x="521" y="221"/>
                  </a:lnTo>
                  <a:lnTo>
                    <a:pt x="519" y="219"/>
                  </a:lnTo>
                  <a:lnTo>
                    <a:pt x="516" y="219"/>
                  </a:lnTo>
                  <a:lnTo>
                    <a:pt x="516" y="216"/>
                  </a:lnTo>
                  <a:lnTo>
                    <a:pt x="514" y="216"/>
                  </a:lnTo>
                  <a:lnTo>
                    <a:pt x="511" y="219"/>
                  </a:lnTo>
                  <a:lnTo>
                    <a:pt x="508" y="219"/>
                  </a:lnTo>
                  <a:lnTo>
                    <a:pt x="506" y="219"/>
                  </a:lnTo>
                  <a:lnTo>
                    <a:pt x="506" y="221"/>
                  </a:lnTo>
                  <a:lnTo>
                    <a:pt x="503" y="221"/>
                  </a:lnTo>
                  <a:lnTo>
                    <a:pt x="501" y="221"/>
                  </a:lnTo>
                  <a:lnTo>
                    <a:pt x="498" y="221"/>
                  </a:lnTo>
                  <a:lnTo>
                    <a:pt x="495" y="221"/>
                  </a:lnTo>
                  <a:lnTo>
                    <a:pt x="493" y="221"/>
                  </a:lnTo>
                  <a:lnTo>
                    <a:pt x="490" y="221"/>
                  </a:lnTo>
                  <a:lnTo>
                    <a:pt x="488" y="221"/>
                  </a:lnTo>
                  <a:lnTo>
                    <a:pt x="488" y="219"/>
                  </a:lnTo>
                  <a:lnTo>
                    <a:pt x="485" y="219"/>
                  </a:lnTo>
                  <a:lnTo>
                    <a:pt x="482" y="216"/>
                  </a:lnTo>
                  <a:lnTo>
                    <a:pt x="480" y="216"/>
                  </a:lnTo>
                  <a:lnTo>
                    <a:pt x="480" y="214"/>
                  </a:lnTo>
                  <a:lnTo>
                    <a:pt x="480" y="211"/>
                  </a:lnTo>
                  <a:lnTo>
                    <a:pt x="477" y="211"/>
                  </a:lnTo>
                  <a:lnTo>
                    <a:pt x="477" y="208"/>
                  </a:lnTo>
                  <a:lnTo>
                    <a:pt x="477" y="206"/>
                  </a:lnTo>
                  <a:lnTo>
                    <a:pt x="477" y="203"/>
                  </a:lnTo>
                  <a:lnTo>
                    <a:pt x="477" y="201"/>
                  </a:lnTo>
                  <a:lnTo>
                    <a:pt x="480" y="198"/>
                  </a:lnTo>
                  <a:lnTo>
                    <a:pt x="480" y="195"/>
                  </a:lnTo>
                  <a:lnTo>
                    <a:pt x="482" y="195"/>
                  </a:lnTo>
                  <a:lnTo>
                    <a:pt x="485" y="193"/>
                  </a:lnTo>
                  <a:lnTo>
                    <a:pt x="488" y="190"/>
                  </a:lnTo>
                  <a:lnTo>
                    <a:pt x="490" y="188"/>
                  </a:lnTo>
                  <a:lnTo>
                    <a:pt x="493" y="188"/>
                  </a:lnTo>
                  <a:lnTo>
                    <a:pt x="495" y="188"/>
                  </a:lnTo>
                  <a:lnTo>
                    <a:pt x="498" y="185"/>
                  </a:lnTo>
                  <a:lnTo>
                    <a:pt x="501" y="185"/>
                  </a:lnTo>
                  <a:lnTo>
                    <a:pt x="503" y="185"/>
                  </a:lnTo>
                  <a:lnTo>
                    <a:pt x="506" y="185"/>
                  </a:lnTo>
                  <a:lnTo>
                    <a:pt x="508" y="185"/>
                  </a:lnTo>
                  <a:lnTo>
                    <a:pt x="511" y="185"/>
                  </a:lnTo>
                  <a:close/>
                  <a:moveTo>
                    <a:pt x="615" y="190"/>
                  </a:moveTo>
                  <a:lnTo>
                    <a:pt x="615" y="203"/>
                  </a:lnTo>
                  <a:lnTo>
                    <a:pt x="615" y="206"/>
                  </a:lnTo>
                  <a:lnTo>
                    <a:pt x="615" y="208"/>
                  </a:lnTo>
                  <a:lnTo>
                    <a:pt x="617" y="208"/>
                  </a:lnTo>
                  <a:lnTo>
                    <a:pt x="617" y="211"/>
                  </a:lnTo>
                  <a:lnTo>
                    <a:pt x="620" y="211"/>
                  </a:lnTo>
                  <a:lnTo>
                    <a:pt x="622" y="211"/>
                  </a:lnTo>
                  <a:lnTo>
                    <a:pt x="625" y="211"/>
                  </a:lnTo>
                  <a:lnTo>
                    <a:pt x="625" y="221"/>
                  </a:lnTo>
                  <a:lnTo>
                    <a:pt x="584" y="221"/>
                  </a:lnTo>
                  <a:lnTo>
                    <a:pt x="584" y="211"/>
                  </a:lnTo>
                  <a:lnTo>
                    <a:pt x="586" y="211"/>
                  </a:lnTo>
                  <a:lnTo>
                    <a:pt x="589" y="211"/>
                  </a:lnTo>
                  <a:lnTo>
                    <a:pt x="591" y="211"/>
                  </a:lnTo>
                  <a:lnTo>
                    <a:pt x="591" y="208"/>
                  </a:lnTo>
                  <a:lnTo>
                    <a:pt x="594" y="208"/>
                  </a:lnTo>
                  <a:lnTo>
                    <a:pt x="594" y="206"/>
                  </a:lnTo>
                  <a:lnTo>
                    <a:pt x="594" y="203"/>
                  </a:lnTo>
                  <a:lnTo>
                    <a:pt x="594" y="159"/>
                  </a:lnTo>
                  <a:lnTo>
                    <a:pt x="594" y="156"/>
                  </a:lnTo>
                  <a:lnTo>
                    <a:pt x="594" y="154"/>
                  </a:lnTo>
                  <a:lnTo>
                    <a:pt x="591" y="154"/>
                  </a:lnTo>
                  <a:lnTo>
                    <a:pt x="589" y="151"/>
                  </a:lnTo>
                  <a:lnTo>
                    <a:pt x="586" y="151"/>
                  </a:lnTo>
                  <a:lnTo>
                    <a:pt x="584" y="151"/>
                  </a:lnTo>
                  <a:lnTo>
                    <a:pt x="584" y="141"/>
                  </a:lnTo>
                  <a:lnTo>
                    <a:pt x="625" y="141"/>
                  </a:lnTo>
                  <a:lnTo>
                    <a:pt x="625" y="151"/>
                  </a:lnTo>
                  <a:lnTo>
                    <a:pt x="622" y="151"/>
                  </a:lnTo>
                  <a:lnTo>
                    <a:pt x="620" y="151"/>
                  </a:lnTo>
                  <a:lnTo>
                    <a:pt x="620" y="154"/>
                  </a:lnTo>
                  <a:lnTo>
                    <a:pt x="617" y="154"/>
                  </a:lnTo>
                  <a:lnTo>
                    <a:pt x="615" y="154"/>
                  </a:lnTo>
                  <a:lnTo>
                    <a:pt x="615" y="156"/>
                  </a:lnTo>
                  <a:lnTo>
                    <a:pt x="615" y="159"/>
                  </a:lnTo>
                  <a:lnTo>
                    <a:pt x="615" y="177"/>
                  </a:lnTo>
                  <a:lnTo>
                    <a:pt x="635" y="156"/>
                  </a:lnTo>
                  <a:lnTo>
                    <a:pt x="638" y="156"/>
                  </a:lnTo>
                  <a:lnTo>
                    <a:pt x="638" y="154"/>
                  </a:lnTo>
                  <a:lnTo>
                    <a:pt x="638" y="151"/>
                  </a:lnTo>
                  <a:lnTo>
                    <a:pt x="635" y="151"/>
                  </a:lnTo>
                  <a:lnTo>
                    <a:pt x="633" y="151"/>
                  </a:lnTo>
                  <a:lnTo>
                    <a:pt x="630" y="151"/>
                  </a:lnTo>
                  <a:lnTo>
                    <a:pt x="630" y="141"/>
                  </a:lnTo>
                  <a:lnTo>
                    <a:pt x="669" y="141"/>
                  </a:lnTo>
                  <a:lnTo>
                    <a:pt x="669" y="151"/>
                  </a:lnTo>
                  <a:lnTo>
                    <a:pt x="667" y="151"/>
                  </a:lnTo>
                  <a:lnTo>
                    <a:pt x="664" y="151"/>
                  </a:lnTo>
                  <a:lnTo>
                    <a:pt x="661" y="154"/>
                  </a:lnTo>
                  <a:lnTo>
                    <a:pt x="659" y="154"/>
                  </a:lnTo>
                  <a:lnTo>
                    <a:pt x="656" y="156"/>
                  </a:lnTo>
                  <a:lnTo>
                    <a:pt x="654" y="156"/>
                  </a:lnTo>
                  <a:lnTo>
                    <a:pt x="651" y="159"/>
                  </a:lnTo>
                  <a:lnTo>
                    <a:pt x="648" y="159"/>
                  </a:lnTo>
                  <a:lnTo>
                    <a:pt x="648" y="161"/>
                  </a:lnTo>
                  <a:lnTo>
                    <a:pt x="646" y="164"/>
                  </a:lnTo>
                  <a:lnTo>
                    <a:pt x="643" y="164"/>
                  </a:lnTo>
                  <a:lnTo>
                    <a:pt x="641" y="167"/>
                  </a:lnTo>
                  <a:lnTo>
                    <a:pt x="638" y="169"/>
                  </a:lnTo>
                  <a:lnTo>
                    <a:pt x="659" y="203"/>
                  </a:lnTo>
                  <a:lnTo>
                    <a:pt x="661" y="203"/>
                  </a:lnTo>
                  <a:lnTo>
                    <a:pt x="661" y="206"/>
                  </a:lnTo>
                  <a:lnTo>
                    <a:pt x="664" y="206"/>
                  </a:lnTo>
                  <a:lnTo>
                    <a:pt x="664" y="208"/>
                  </a:lnTo>
                  <a:lnTo>
                    <a:pt x="667" y="208"/>
                  </a:lnTo>
                  <a:lnTo>
                    <a:pt x="667" y="211"/>
                  </a:lnTo>
                  <a:lnTo>
                    <a:pt x="669" y="211"/>
                  </a:lnTo>
                  <a:lnTo>
                    <a:pt x="672" y="211"/>
                  </a:lnTo>
                  <a:lnTo>
                    <a:pt x="674" y="211"/>
                  </a:lnTo>
                  <a:lnTo>
                    <a:pt x="674" y="221"/>
                  </a:lnTo>
                  <a:lnTo>
                    <a:pt x="630" y="221"/>
                  </a:lnTo>
                  <a:lnTo>
                    <a:pt x="630" y="211"/>
                  </a:lnTo>
                  <a:lnTo>
                    <a:pt x="633" y="211"/>
                  </a:lnTo>
                  <a:lnTo>
                    <a:pt x="635" y="211"/>
                  </a:lnTo>
                  <a:lnTo>
                    <a:pt x="638" y="211"/>
                  </a:lnTo>
                  <a:lnTo>
                    <a:pt x="638" y="208"/>
                  </a:lnTo>
                  <a:lnTo>
                    <a:pt x="638" y="206"/>
                  </a:lnTo>
                  <a:lnTo>
                    <a:pt x="625" y="182"/>
                  </a:lnTo>
                  <a:lnTo>
                    <a:pt x="615" y="190"/>
                  </a:lnTo>
                  <a:close/>
                  <a:moveTo>
                    <a:pt x="698" y="161"/>
                  </a:moveTo>
                  <a:lnTo>
                    <a:pt x="705" y="161"/>
                  </a:lnTo>
                  <a:lnTo>
                    <a:pt x="705" y="201"/>
                  </a:lnTo>
                  <a:lnTo>
                    <a:pt x="705" y="203"/>
                  </a:lnTo>
                  <a:lnTo>
                    <a:pt x="705" y="206"/>
                  </a:lnTo>
                  <a:lnTo>
                    <a:pt x="705" y="208"/>
                  </a:lnTo>
                  <a:lnTo>
                    <a:pt x="708" y="208"/>
                  </a:lnTo>
                  <a:lnTo>
                    <a:pt x="708" y="211"/>
                  </a:lnTo>
                  <a:lnTo>
                    <a:pt x="711" y="211"/>
                  </a:lnTo>
                  <a:lnTo>
                    <a:pt x="713" y="208"/>
                  </a:lnTo>
                  <a:lnTo>
                    <a:pt x="716" y="208"/>
                  </a:lnTo>
                  <a:lnTo>
                    <a:pt x="718" y="206"/>
                  </a:lnTo>
                  <a:lnTo>
                    <a:pt x="721" y="206"/>
                  </a:lnTo>
                  <a:lnTo>
                    <a:pt x="721" y="182"/>
                  </a:lnTo>
                  <a:lnTo>
                    <a:pt x="721" y="180"/>
                  </a:lnTo>
                  <a:lnTo>
                    <a:pt x="721" y="177"/>
                  </a:lnTo>
                  <a:lnTo>
                    <a:pt x="718" y="177"/>
                  </a:lnTo>
                  <a:lnTo>
                    <a:pt x="718" y="174"/>
                  </a:lnTo>
                  <a:lnTo>
                    <a:pt x="716" y="174"/>
                  </a:lnTo>
                  <a:lnTo>
                    <a:pt x="713" y="174"/>
                  </a:lnTo>
                  <a:lnTo>
                    <a:pt x="713" y="167"/>
                  </a:lnTo>
                  <a:lnTo>
                    <a:pt x="734" y="161"/>
                  </a:lnTo>
                  <a:lnTo>
                    <a:pt x="742" y="161"/>
                  </a:lnTo>
                  <a:lnTo>
                    <a:pt x="742" y="203"/>
                  </a:lnTo>
                  <a:lnTo>
                    <a:pt x="742" y="206"/>
                  </a:lnTo>
                  <a:lnTo>
                    <a:pt x="742" y="208"/>
                  </a:lnTo>
                  <a:lnTo>
                    <a:pt x="744" y="211"/>
                  </a:lnTo>
                  <a:lnTo>
                    <a:pt x="747" y="211"/>
                  </a:lnTo>
                  <a:lnTo>
                    <a:pt x="750" y="211"/>
                  </a:lnTo>
                  <a:lnTo>
                    <a:pt x="750" y="221"/>
                  </a:lnTo>
                  <a:lnTo>
                    <a:pt x="724" y="221"/>
                  </a:lnTo>
                  <a:lnTo>
                    <a:pt x="724" y="216"/>
                  </a:lnTo>
                  <a:lnTo>
                    <a:pt x="721" y="216"/>
                  </a:lnTo>
                  <a:lnTo>
                    <a:pt x="721" y="219"/>
                  </a:lnTo>
                  <a:lnTo>
                    <a:pt x="718" y="219"/>
                  </a:lnTo>
                  <a:lnTo>
                    <a:pt x="716" y="219"/>
                  </a:lnTo>
                  <a:lnTo>
                    <a:pt x="713" y="221"/>
                  </a:lnTo>
                  <a:lnTo>
                    <a:pt x="711" y="221"/>
                  </a:lnTo>
                  <a:lnTo>
                    <a:pt x="708" y="221"/>
                  </a:lnTo>
                  <a:lnTo>
                    <a:pt x="705" y="221"/>
                  </a:lnTo>
                  <a:lnTo>
                    <a:pt x="703" y="221"/>
                  </a:lnTo>
                  <a:lnTo>
                    <a:pt x="700" y="221"/>
                  </a:lnTo>
                  <a:lnTo>
                    <a:pt x="698" y="221"/>
                  </a:lnTo>
                  <a:lnTo>
                    <a:pt x="695" y="221"/>
                  </a:lnTo>
                  <a:lnTo>
                    <a:pt x="695" y="219"/>
                  </a:lnTo>
                  <a:lnTo>
                    <a:pt x="692" y="219"/>
                  </a:lnTo>
                  <a:lnTo>
                    <a:pt x="690" y="216"/>
                  </a:lnTo>
                  <a:lnTo>
                    <a:pt x="687" y="216"/>
                  </a:lnTo>
                  <a:lnTo>
                    <a:pt x="687" y="214"/>
                  </a:lnTo>
                  <a:lnTo>
                    <a:pt x="687" y="211"/>
                  </a:lnTo>
                  <a:lnTo>
                    <a:pt x="687" y="208"/>
                  </a:lnTo>
                  <a:lnTo>
                    <a:pt x="685" y="206"/>
                  </a:lnTo>
                  <a:lnTo>
                    <a:pt x="685" y="203"/>
                  </a:lnTo>
                  <a:lnTo>
                    <a:pt x="685" y="182"/>
                  </a:lnTo>
                  <a:lnTo>
                    <a:pt x="685" y="180"/>
                  </a:lnTo>
                  <a:lnTo>
                    <a:pt x="685" y="177"/>
                  </a:lnTo>
                  <a:lnTo>
                    <a:pt x="682" y="177"/>
                  </a:lnTo>
                  <a:lnTo>
                    <a:pt x="682" y="174"/>
                  </a:lnTo>
                  <a:lnTo>
                    <a:pt x="680" y="174"/>
                  </a:lnTo>
                  <a:lnTo>
                    <a:pt x="677" y="174"/>
                  </a:lnTo>
                  <a:lnTo>
                    <a:pt x="677" y="167"/>
                  </a:lnTo>
                  <a:lnTo>
                    <a:pt x="698" y="161"/>
                  </a:lnTo>
                  <a:close/>
                  <a:moveTo>
                    <a:pt x="752" y="141"/>
                  </a:moveTo>
                  <a:lnTo>
                    <a:pt x="752" y="141"/>
                  </a:lnTo>
                  <a:lnTo>
                    <a:pt x="755" y="141"/>
                  </a:lnTo>
                  <a:lnTo>
                    <a:pt x="757" y="141"/>
                  </a:lnTo>
                  <a:lnTo>
                    <a:pt x="760" y="141"/>
                  </a:lnTo>
                  <a:lnTo>
                    <a:pt x="763" y="141"/>
                  </a:lnTo>
                  <a:lnTo>
                    <a:pt x="765" y="141"/>
                  </a:lnTo>
                  <a:lnTo>
                    <a:pt x="768" y="138"/>
                  </a:lnTo>
                  <a:lnTo>
                    <a:pt x="770" y="138"/>
                  </a:lnTo>
                  <a:lnTo>
                    <a:pt x="773" y="138"/>
                  </a:lnTo>
                  <a:lnTo>
                    <a:pt x="773" y="135"/>
                  </a:lnTo>
                  <a:lnTo>
                    <a:pt x="781" y="135"/>
                  </a:lnTo>
                  <a:lnTo>
                    <a:pt x="781" y="201"/>
                  </a:lnTo>
                  <a:lnTo>
                    <a:pt x="781" y="203"/>
                  </a:lnTo>
                  <a:lnTo>
                    <a:pt x="781" y="206"/>
                  </a:lnTo>
                  <a:lnTo>
                    <a:pt x="781" y="208"/>
                  </a:lnTo>
                  <a:lnTo>
                    <a:pt x="783" y="211"/>
                  </a:lnTo>
                  <a:lnTo>
                    <a:pt x="786" y="211"/>
                  </a:lnTo>
                  <a:lnTo>
                    <a:pt x="786" y="221"/>
                  </a:lnTo>
                  <a:lnTo>
                    <a:pt x="752" y="221"/>
                  </a:lnTo>
                  <a:lnTo>
                    <a:pt x="752" y="211"/>
                  </a:lnTo>
                  <a:lnTo>
                    <a:pt x="755" y="211"/>
                  </a:lnTo>
                  <a:lnTo>
                    <a:pt x="757" y="211"/>
                  </a:lnTo>
                  <a:lnTo>
                    <a:pt x="757" y="208"/>
                  </a:lnTo>
                  <a:lnTo>
                    <a:pt x="760" y="208"/>
                  </a:lnTo>
                  <a:lnTo>
                    <a:pt x="760" y="206"/>
                  </a:lnTo>
                  <a:lnTo>
                    <a:pt x="760" y="203"/>
                  </a:lnTo>
                  <a:lnTo>
                    <a:pt x="760" y="161"/>
                  </a:lnTo>
                  <a:lnTo>
                    <a:pt x="760" y="159"/>
                  </a:lnTo>
                  <a:lnTo>
                    <a:pt x="760" y="156"/>
                  </a:lnTo>
                  <a:lnTo>
                    <a:pt x="760" y="154"/>
                  </a:lnTo>
                  <a:lnTo>
                    <a:pt x="757" y="154"/>
                  </a:lnTo>
                  <a:lnTo>
                    <a:pt x="757" y="151"/>
                  </a:lnTo>
                  <a:lnTo>
                    <a:pt x="755" y="151"/>
                  </a:lnTo>
                  <a:lnTo>
                    <a:pt x="752" y="151"/>
                  </a:lnTo>
                  <a:lnTo>
                    <a:pt x="752" y="141"/>
                  </a:lnTo>
                  <a:close/>
                  <a:moveTo>
                    <a:pt x="791" y="164"/>
                  </a:moveTo>
                  <a:lnTo>
                    <a:pt x="794" y="164"/>
                  </a:lnTo>
                  <a:lnTo>
                    <a:pt x="796" y="161"/>
                  </a:lnTo>
                  <a:lnTo>
                    <a:pt x="799" y="161"/>
                  </a:lnTo>
                  <a:lnTo>
                    <a:pt x="801" y="161"/>
                  </a:lnTo>
                  <a:lnTo>
                    <a:pt x="801" y="159"/>
                  </a:lnTo>
                  <a:lnTo>
                    <a:pt x="804" y="159"/>
                  </a:lnTo>
                  <a:lnTo>
                    <a:pt x="804" y="156"/>
                  </a:lnTo>
                  <a:lnTo>
                    <a:pt x="807" y="154"/>
                  </a:lnTo>
                  <a:lnTo>
                    <a:pt x="807" y="151"/>
                  </a:lnTo>
                  <a:lnTo>
                    <a:pt x="807" y="148"/>
                  </a:lnTo>
                  <a:lnTo>
                    <a:pt x="807" y="146"/>
                  </a:lnTo>
                  <a:lnTo>
                    <a:pt x="807" y="143"/>
                  </a:lnTo>
                  <a:lnTo>
                    <a:pt x="820" y="143"/>
                  </a:lnTo>
                  <a:lnTo>
                    <a:pt x="820" y="161"/>
                  </a:lnTo>
                  <a:lnTo>
                    <a:pt x="835" y="161"/>
                  </a:lnTo>
                  <a:lnTo>
                    <a:pt x="835" y="172"/>
                  </a:lnTo>
                  <a:lnTo>
                    <a:pt x="820" y="172"/>
                  </a:lnTo>
                  <a:lnTo>
                    <a:pt x="820" y="203"/>
                  </a:lnTo>
                  <a:lnTo>
                    <a:pt x="820" y="206"/>
                  </a:lnTo>
                  <a:lnTo>
                    <a:pt x="820" y="208"/>
                  </a:lnTo>
                  <a:lnTo>
                    <a:pt x="822" y="208"/>
                  </a:lnTo>
                  <a:lnTo>
                    <a:pt x="825" y="208"/>
                  </a:lnTo>
                  <a:lnTo>
                    <a:pt x="827" y="208"/>
                  </a:lnTo>
                  <a:lnTo>
                    <a:pt x="827" y="206"/>
                  </a:lnTo>
                  <a:lnTo>
                    <a:pt x="830" y="206"/>
                  </a:lnTo>
                  <a:lnTo>
                    <a:pt x="833" y="206"/>
                  </a:lnTo>
                  <a:lnTo>
                    <a:pt x="833" y="203"/>
                  </a:lnTo>
                  <a:lnTo>
                    <a:pt x="840" y="211"/>
                  </a:lnTo>
                  <a:lnTo>
                    <a:pt x="838" y="214"/>
                  </a:lnTo>
                  <a:lnTo>
                    <a:pt x="835" y="216"/>
                  </a:lnTo>
                  <a:lnTo>
                    <a:pt x="833" y="216"/>
                  </a:lnTo>
                  <a:lnTo>
                    <a:pt x="833" y="219"/>
                  </a:lnTo>
                  <a:lnTo>
                    <a:pt x="830" y="219"/>
                  </a:lnTo>
                  <a:lnTo>
                    <a:pt x="827" y="219"/>
                  </a:lnTo>
                  <a:lnTo>
                    <a:pt x="825" y="221"/>
                  </a:lnTo>
                  <a:lnTo>
                    <a:pt x="822" y="221"/>
                  </a:lnTo>
                  <a:lnTo>
                    <a:pt x="820" y="221"/>
                  </a:lnTo>
                  <a:lnTo>
                    <a:pt x="817" y="221"/>
                  </a:lnTo>
                  <a:lnTo>
                    <a:pt x="814" y="221"/>
                  </a:lnTo>
                  <a:lnTo>
                    <a:pt x="812" y="221"/>
                  </a:lnTo>
                  <a:lnTo>
                    <a:pt x="809" y="221"/>
                  </a:lnTo>
                  <a:lnTo>
                    <a:pt x="807" y="221"/>
                  </a:lnTo>
                  <a:lnTo>
                    <a:pt x="807" y="219"/>
                  </a:lnTo>
                  <a:lnTo>
                    <a:pt x="804" y="219"/>
                  </a:lnTo>
                  <a:lnTo>
                    <a:pt x="801" y="216"/>
                  </a:lnTo>
                  <a:lnTo>
                    <a:pt x="801" y="214"/>
                  </a:lnTo>
                  <a:lnTo>
                    <a:pt x="799" y="211"/>
                  </a:lnTo>
                  <a:lnTo>
                    <a:pt x="799" y="208"/>
                  </a:lnTo>
                  <a:lnTo>
                    <a:pt x="799" y="206"/>
                  </a:lnTo>
                  <a:lnTo>
                    <a:pt x="799" y="172"/>
                  </a:lnTo>
                  <a:lnTo>
                    <a:pt x="791" y="172"/>
                  </a:lnTo>
                  <a:lnTo>
                    <a:pt x="791" y="164"/>
                  </a:lnTo>
                  <a:close/>
                  <a:moveTo>
                    <a:pt x="866" y="161"/>
                  </a:moveTo>
                  <a:lnTo>
                    <a:pt x="871" y="161"/>
                  </a:lnTo>
                  <a:lnTo>
                    <a:pt x="871" y="201"/>
                  </a:lnTo>
                  <a:lnTo>
                    <a:pt x="871" y="203"/>
                  </a:lnTo>
                  <a:lnTo>
                    <a:pt x="871" y="206"/>
                  </a:lnTo>
                  <a:lnTo>
                    <a:pt x="874" y="206"/>
                  </a:lnTo>
                  <a:lnTo>
                    <a:pt x="874" y="208"/>
                  </a:lnTo>
                  <a:lnTo>
                    <a:pt x="877" y="208"/>
                  </a:lnTo>
                  <a:lnTo>
                    <a:pt x="877" y="211"/>
                  </a:lnTo>
                  <a:lnTo>
                    <a:pt x="879" y="211"/>
                  </a:lnTo>
                  <a:lnTo>
                    <a:pt x="879" y="208"/>
                  </a:lnTo>
                  <a:lnTo>
                    <a:pt x="882" y="208"/>
                  </a:lnTo>
                  <a:lnTo>
                    <a:pt x="884" y="208"/>
                  </a:lnTo>
                  <a:lnTo>
                    <a:pt x="887" y="206"/>
                  </a:lnTo>
                  <a:lnTo>
                    <a:pt x="890" y="206"/>
                  </a:lnTo>
                  <a:lnTo>
                    <a:pt x="890" y="182"/>
                  </a:lnTo>
                  <a:lnTo>
                    <a:pt x="890" y="180"/>
                  </a:lnTo>
                  <a:lnTo>
                    <a:pt x="890" y="177"/>
                  </a:lnTo>
                  <a:lnTo>
                    <a:pt x="887" y="177"/>
                  </a:lnTo>
                  <a:lnTo>
                    <a:pt x="884" y="174"/>
                  </a:lnTo>
                  <a:lnTo>
                    <a:pt x="882" y="174"/>
                  </a:lnTo>
                  <a:lnTo>
                    <a:pt x="882" y="167"/>
                  </a:lnTo>
                  <a:lnTo>
                    <a:pt x="903" y="161"/>
                  </a:lnTo>
                  <a:lnTo>
                    <a:pt x="910" y="161"/>
                  </a:lnTo>
                  <a:lnTo>
                    <a:pt x="910" y="203"/>
                  </a:lnTo>
                  <a:lnTo>
                    <a:pt x="910" y="206"/>
                  </a:lnTo>
                  <a:lnTo>
                    <a:pt x="910" y="208"/>
                  </a:lnTo>
                  <a:lnTo>
                    <a:pt x="910" y="211"/>
                  </a:lnTo>
                  <a:lnTo>
                    <a:pt x="913" y="211"/>
                  </a:lnTo>
                  <a:lnTo>
                    <a:pt x="916" y="211"/>
                  </a:lnTo>
                  <a:lnTo>
                    <a:pt x="918" y="211"/>
                  </a:lnTo>
                  <a:lnTo>
                    <a:pt x="918" y="221"/>
                  </a:lnTo>
                  <a:lnTo>
                    <a:pt x="892" y="221"/>
                  </a:lnTo>
                  <a:lnTo>
                    <a:pt x="892" y="216"/>
                  </a:lnTo>
                  <a:lnTo>
                    <a:pt x="890" y="216"/>
                  </a:lnTo>
                  <a:lnTo>
                    <a:pt x="890" y="219"/>
                  </a:lnTo>
                  <a:lnTo>
                    <a:pt x="887" y="219"/>
                  </a:lnTo>
                  <a:lnTo>
                    <a:pt x="884" y="219"/>
                  </a:lnTo>
                  <a:lnTo>
                    <a:pt x="882" y="219"/>
                  </a:lnTo>
                  <a:lnTo>
                    <a:pt x="882" y="221"/>
                  </a:lnTo>
                  <a:lnTo>
                    <a:pt x="879" y="221"/>
                  </a:lnTo>
                  <a:lnTo>
                    <a:pt x="877" y="221"/>
                  </a:lnTo>
                  <a:lnTo>
                    <a:pt x="874" y="221"/>
                  </a:lnTo>
                  <a:lnTo>
                    <a:pt x="871" y="221"/>
                  </a:lnTo>
                  <a:lnTo>
                    <a:pt x="869" y="221"/>
                  </a:lnTo>
                  <a:lnTo>
                    <a:pt x="866" y="221"/>
                  </a:lnTo>
                  <a:lnTo>
                    <a:pt x="864" y="221"/>
                  </a:lnTo>
                  <a:lnTo>
                    <a:pt x="864" y="219"/>
                  </a:lnTo>
                  <a:lnTo>
                    <a:pt x="861" y="219"/>
                  </a:lnTo>
                  <a:lnTo>
                    <a:pt x="858" y="219"/>
                  </a:lnTo>
                  <a:lnTo>
                    <a:pt x="858" y="216"/>
                  </a:lnTo>
                  <a:lnTo>
                    <a:pt x="856" y="216"/>
                  </a:lnTo>
                  <a:lnTo>
                    <a:pt x="856" y="214"/>
                  </a:lnTo>
                  <a:lnTo>
                    <a:pt x="856" y="211"/>
                  </a:lnTo>
                  <a:lnTo>
                    <a:pt x="853" y="211"/>
                  </a:lnTo>
                  <a:lnTo>
                    <a:pt x="853" y="208"/>
                  </a:lnTo>
                  <a:lnTo>
                    <a:pt x="853" y="206"/>
                  </a:lnTo>
                  <a:lnTo>
                    <a:pt x="853" y="203"/>
                  </a:lnTo>
                  <a:lnTo>
                    <a:pt x="853" y="182"/>
                  </a:lnTo>
                  <a:lnTo>
                    <a:pt x="853" y="180"/>
                  </a:lnTo>
                  <a:lnTo>
                    <a:pt x="853" y="177"/>
                  </a:lnTo>
                  <a:lnTo>
                    <a:pt x="851" y="177"/>
                  </a:lnTo>
                  <a:lnTo>
                    <a:pt x="851" y="174"/>
                  </a:lnTo>
                  <a:lnTo>
                    <a:pt x="848" y="174"/>
                  </a:lnTo>
                  <a:lnTo>
                    <a:pt x="846" y="174"/>
                  </a:lnTo>
                  <a:lnTo>
                    <a:pt x="846" y="167"/>
                  </a:lnTo>
                  <a:lnTo>
                    <a:pt x="866" y="161"/>
                  </a:lnTo>
                  <a:close/>
                </a:path>
              </a:pathLst>
            </a:custGeom>
            <a:solidFill>
              <a:srgbClr val="3974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88" name="Freeform 164"/>
            <p:cNvSpPr>
              <a:spLocks noEditPoints="1"/>
            </p:cNvSpPr>
            <p:nvPr/>
          </p:nvSpPr>
          <p:spPr bwMode="auto">
            <a:xfrm>
              <a:off x="934" y="4051"/>
              <a:ext cx="119" cy="85"/>
            </a:xfrm>
            <a:custGeom>
              <a:avLst/>
              <a:gdLst>
                <a:gd name="T0" fmla="*/ 26 w 119"/>
                <a:gd name="T1" fmla="*/ 6 h 84"/>
                <a:gd name="T2" fmla="*/ 28 w 119"/>
                <a:gd name="T3" fmla="*/ 6 h 84"/>
                <a:gd name="T4" fmla="*/ 36 w 119"/>
                <a:gd name="T5" fmla="*/ 3 h 84"/>
                <a:gd name="T6" fmla="*/ 44 w 119"/>
                <a:gd name="T7" fmla="*/ 3 h 84"/>
                <a:gd name="T8" fmla="*/ 49 w 119"/>
                <a:gd name="T9" fmla="*/ 6 h 84"/>
                <a:gd name="T10" fmla="*/ 49 w 119"/>
                <a:gd name="T11" fmla="*/ 11 h 84"/>
                <a:gd name="T12" fmla="*/ 49 w 119"/>
                <a:gd name="T13" fmla="*/ 16 h 84"/>
                <a:gd name="T14" fmla="*/ 44 w 119"/>
                <a:gd name="T15" fmla="*/ 19 h 84"/>
                <a:gd name="T16" fmla="*/ 41 w 119"/>
                <a:gd name="T17" fmla="*/ 19 h 84"/>
                <a:gd name="T18" fmla="*/ 39 w 119"/>
                <a:gd name="T19" fmla="*/ 19 h 84"/>
                <a:gd name="T20" fmla="*/ 36 w 119"/>
                <a:gd name="T21" fmla="*/ 19 h 84"/>
                <a:gd name="T22" fmla="*/ 33 w 119"/>
                <a:gd name="T23" fmla="*/ 16 h 84"/>
                <a:gd name="T24" fmla="*/ 31 w 119"/>
                <a:gd name="T25" fmla="*/ 16 h 84"/>
                <a:gd name="T26" fmla="*/ 28 w 119"/>
                <a:gd name="T27" fmla="*/ 16 h 84"/>
                <a:gd name="T28" fmla="*/ 28 w 119"/>
                <a:gd name="T29" fmla="*/ 55 h 84"/>
                <a:gd name="T30" fmla="*/ 28 w 119"/>
                <a:gd name="T31" fmla="*/ 57 h 84"/>
                <a:gd name="T32" fmla="*/ 28 w 119"/>
                <a:gd name="T33" fmla="*/ 57 h 84"/>
                <a:gd name="T34" fmla="*/ 31 w 119"/>
                <a:gd name="T35" fmla="*/ 60 h 84"/>
                <a:gd name="T36" fmla="*/ 33 w 119"/>
                <a:gd name="T37" fmla="*/ 60 h 84"/>
                <a:gd name="T38" fmla="*/ 36 w 119"/>
                <a:gd name="T39" fmla="*/ 70 h 84"/>
                <a:gd name="T40" fmla="*/ 2 w 119"/>
                <a:gd name="T41" fmla="*/ 60 h 84"/>
                <a:gd name="T42" fmla="*/ 2 w 119"/>
                <a:gd name="T43" fmla="*/ 60 h 84"/>
                <a:gd name="T44" fmla="*/ 5 w 119"/>
                <a:gd name="T45" fmla="*/ 57 h 84"/>
                <a:gd name="T46" fmla="*/ 8 w 119"/>
                <a:gd name="T47" fmla="*/ 57 h 84"/>
                <a:gd name="T48" fmla="*/ 8 w 119"/>
                <a:gd name="T49" fmla="*/ 55 h 84"/>
                <a:gd name="T50" fmla="*/ 8 w 119"/>
                <a:gd name="T51" fmla="*/ 21 h 84"/>
                <a:gd name="T52" fmla="*/ 8 w 119"/>
                <a:gd name="T53" fmla="*/ 19 h 84"/>
                <a:gd name="T54" fmla="*/ 8 w 119"/>
                <a:gd name="T55" fmla="*/ 16 h 84"/>
                <a:gd name="T56" fmla="*/ 8 w 119"/>
                <a:gd name="T57" fmla="*/ 16 h 84"/>
                <a:gd name="T58" fmla="*/ 5 w 119"/>
                <a:gd name="T59" fmla="*/ 13 h 84"/>
                <a:gd name="T60" fmla="*/ 0 w 119"/>
                <a:gd name="T61" fmla="*/ 13 h 84"/>
                <a:gd name="T62" fmla="*/ 85 w 119"/>
                <a:gd name="T63" fmla="*/ 11 h 84"/>
                <a:gd name="T64" fmla="*/ 80 w 119"/>
                <a:gd name="T65" fmla="*/ 11 h 84"/>
                <a:gd name="T66" fmla="*/ 80 w 119"/>
                <a:gd name="T67" fmla="*/ 11 h 84"/>
                <a:gd name="T68" fmla="*/ 78 w 119"/>
                <a:gd name="T69" fmla="*/ 13 h 84"/>
                <a:gd name="T70" fmla="*/ 80 w 119"/>
                <a:gd name="T71" fmla="*/ 16 h 84"/>
                <a:gd name="T72" fmla="*/ 80 w 119"/>
                <a:gd name="T73" fmla="*/ 19 h 84"/>
                <a:gd name="T74" fmla="*/ 96 w 119"/>
                <a:gd name="T75" fmla="*/ 16 h 84"/>
                <a:gd name="T76" fmla="*/ 96 w 119"/>
                <a:gd name="T77" fmla="*/ 16 h 84"/>
                <a:gd name="T78" fmla="*/ 96 w 119"/>
                <a:gd name="T79" fmla="*/ 11 h 84"/>
                <a:gd name="T80" fmla="*/ 119 w 119"/>
                <a:gd name="T81" fmla="*/ 0 h 84"/>
                <a:gd name="T82" fmla="*/ 114 w 119"/>
                <a:gd name="T83" fmla="*/ 13 h 84"/>
                <a:gd name="T84" fmla="*/ 111 w 119"/>
                <a:gd name="T85" fmla="*/ 16 h 84"/>
                <a:gd name="T86" fmla="*/ 91 w 119"/>
                <a:gd name="T87" fmla="*/ 70 h 84"/>
                <a:gd name="T88" fmla="*/ 85 w 119"/>
                <a:gd name="T89" fmla="*/ 81 h 84"/>
                <a:gd name="T90" fmla="*/ 80 w 119"/>
                <a:gd name="T91" fmla="*/ 89 h 84"/>
                <a:gd name="T92" fmla="*/ 75 w 119"/>
                <a:gd name="T93" fmla="*/ 94 h 84"/>
                <a:gd name="T94" fmla="*/ 62 w 119"/>
                <a:gd name="T95" fmla="*/ 94 h 84"/>
                <a:gd name="T96" fmla="*/ 57 w 119"/>
                <a:gd name="T97" fmla="*/ 94 h 84"/>
                <a:gd name="T98" fmla="*/ 52 w 119"/>
                <a:gd name="T99" fmla="*/ 89 h 84"/>
                <a:gd name="T100" fmla="*/ 54 w 119"/>
                <a:gd name="T101" fmla="*/ 81 h 84"/>
                <a:gd name="T102" fmla="*/ 62 w 119"/>
                <a:gd name="T103" fmla="*/ 76 h 84"/>
                <a:gd name="T104" fmla="*/ 65 w 119"/>
                <a:gd name="T105" fmla="*/ 76 h 84"/>
                <a:gd name="T106" fmla="*/ 67 w 119"/>
                <a:gd name="T107" fmla="*/ 78 h 84"/>
                <a:gd name="T108" fmla="*/ 70 w 119"/>
                <a:gd name="T109" fmla="*/ 78 h 84"/>
                <a:gd name="T110" fmla="*/ 75 w 119"/>
                <a:gd name="T111" fmla="*/ 76 h 84"/>
                <a:gd name="T112" fmla="*/ 78 w 119"/>
                <a:gd name="T113" fmla="*/ 70 h 84"/>
                <a:gd name="T114" fmla="*/ 59 w 119"/>
                <a:gd name="T115" fmla="*/ 16 h 84"/>
                <a:gd name="T116" fmla="*/ 57 w 119"/>
                <a:gd name="T117" fmla="*/ 13 h 84"/>
                <a:gd name="T118" fmla="*/ 52 w 119"/>
                <a:gd name="T119" fmla="*/ 11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9" h="84">
                  <a:moveTo>
                    <a:pt x="0" y="6"/>
                  </a:moveTo>
                  <a:lnTo>
                    <a:pt x="20" y="0"/>
                  </a:lnTo>
                  <a:lnTo>
                    <a:pt x="26" y="0"/>
                  </a:lnTo>
                  <a:lnTo>
                    <a:pt x="26" y="8"/>
                  </a:lnTo>
                  <a:lnTo>
                    <a:pt x="26" y="6"/>
                  </a:lnTo>
                  <a:lnTo>
                    <a:pt x="28" y="6"/>
                  </a:lnTo>
                  <a:lnTo>
                    <a:pt x="31" y="3"/>
                  </a:lnTo>
                  <a:lnTo>
                    <a:pt x="33" y="3"/>
                  </a:lnTo>
                  <a:lnTo>
                    <a:pt x="36" y="3"/>
                  </a:lnTo>
                  <a:lnTo>
                    <a:pt x="39" y="0"/>
                  </a:lnTo>
                  <a:lnTo>
                    <a:pt x="41" y="0"/>
                  </a:lnTo>
                  <a:lnTo>
                    <a:pt x="41" y="3"/>
                  </a:lnTo>
                  <a:lnTo>
                    <a:pt x="44" y="3"/>
                  </a:lnTo>
                  <a:lnTo>
                    <a:pt x="46" y="3"/>
                  </a:lnTo>
                  <a:lnTo>
                    <a:pt x="46" y="6"/>
                  </a:lnTo>
                  <a:lnTo>
                    <a:pt x="49" y="6"/>
                  </a:lnTo>
                  <a:lnTo>
                    <a:pt x="49" y="8"/>
                  </a:lnTo>
                  <a:lnTo>
                    <a:pt x="49" y="11"/>
                  </a:lnTo>
                  <a:lnTo>
                    <a:pt x="49" y="13"/>
                  </a:lnTo>
                  <a:lnTo>
                    <a:pt x="49" y="16"/>
                  </a:lnTo>
                  <a:lnTo>
                    <a:pt x="46" y="16"/>
                  </a:lnTo>
                  <a:lnTo>
                    <a:pt x="46" y="19"/>
                  </a:lnTo>
                  <a:lnTo>
                    <a:pt x="44" y="19"/>
                  </a:lnTo>
                  <a:lnTo>
                    <a:pt x="41" y="19"/>
                  </a:lnTo>
                  <a:lnTo>
                    <a:pt x="39" y="19"/>
                  </a:lnTo>
                  <a:lnTo>
                    <a:pt x="36" y="19"/>
                  </a:lnTo>
                  <a:lnTo>
                    <a:pt x="33" y="16"/>
                  </a:lnTo>
                  <a:lnTo>
                    <a:pt x="31" y="16"/>
                  </a:lnTo>
                  <a:lnTo>
                    <a:pt x="28" y="16"/>
                  </a:lnTo>
                  <a:lnTo>
                    <a:pt x="28" y="19"/>
                  </a:lnTo>
                  <a:lnTo>
                    <a:pt x="28" y="40"/>
                  </a:lnTo>
                  <a:lnTo>
                    <a:pt x="28" y="42"/>
                  </a:lnTo>
                  <a:lnTo>
                    <a:pt x="28" y="45"/>
                  </a:lnTo>
                  <a:lnTo>
                    <a:pt x="28" y="47"/>
                  </a:lnTo>
                  <a:lnTo>
                    <a:pt x="31" y="47"/>
                  </a:lnTo>
                  <a:lnTo>
                    <a:pt x="31" y="50"/>
                  </a:lnTo>
                  <a:lnTo>
                    <a:pt x="33" y="50"/>
                  </a:lnTo>
                  <a:lnTo>
                    <a:pt x="36" y="50"/>
                  </a:lnTo>
                  <a:lnTo>
                    <a:pt x="36" y="60"/>
                  </a:lnTo>
                  <a:lnTo>
                    <a:pt x="0" y="60"/>
                  </a:lnTo>
                  <a:lnTo>
                    <a:pt x="0" y="50"/>
                  </a:lnTo>
                  <a:lnTo>
                    <a:pt x="2" y="50"/>
                  </a:lnTo>
                  <a:lnTo>
                    <a:pt x="5" y="50"/>
                  </a:lnTo>
                  <a:lnTo>
                    <a:pt x="5" y="47"/>
                  </a:lnTo>
                  <a:lnTo>
                    <a:pt x="8" y="47"/>
                  </a:lnTo>
                  <a:lnTo>
                    <a:pt x="8" y="45"/>
                  </a:lnTo>
                  <a:lnTo>
                    <a:pt x="8" y="42"/>
                  </a:lnTo>
                  <a:lnTo>
                    <a:pt x="8" y="24"/>
                  </a:lnTo>
                  <a:lnTo>
                    <a:pt x="8" y="21"/>
                  </a:lnTo>
                  <a:lnTo>
                    <a:pt x="8" y="19"/>
                  </a:lnTo>
                  <a:lnTo>
                    <a:pt x="8" y="16"/>
                  </a:lnTo>
                  <a:lnTo>
                    <a:pt x="5" y="16"/>
                  </a:lnTo>
                  <a:lnTo>
                    <a:pt x="5" y="13"/>
                  </a:lnTo>
                  <a:lnTo>
                    <a:pt x="2" y="13"/>
                  </a:lnTo>
                  <a:lnTo>
                    <a:pt x="0" y="13"/>
                  </a:lnTo>
                  <a:lnTo>
                    <a:pt x="0" y="6"/>
                  </a:lnTo>
                  <a:close/>
                  <a:moveTo>
                    <a:pt x="52" y="0"/>
                  </a:moveTo>
                  <a:lnTo>
                    <a:pt x="85" y="0"/>
                  </a:lnTo>
                  <a:lnTo>
                    <a:pt x="85" y="11"/>
                  </a:lnTo>
                  <a:lnTo>
                    <a:pt x="83" y="11"/>
                  </a:lnTo>
                  <a:lnTo>
                    <a:pt x="80" y="11"/>
                  </a:lnTo>
                  <a:lnTo>
                    <a:pt x="80" y="13"/>
                  </a:lnTo>
                  <a:lnTo>
                    <a:pt x="78" y="13"/>
                  </a:lnTo>
                  <a:lnTo>
                    <a:pt x="80" y="16"/>
                  </a:lnTo>
                  <a:lnTo>
                    <a:pt x="80" y="19"/>
                  </a:lnTo>
                  <a:lnTo>
                    <a:pt x="88" y="37"/>
                  </a:lnTo>
                  <a:lnTo>
                    <a:pt x="96" y="16"/>
                  </a:lnTo>
                  <a:lnTo>
                    <a:pt x="96" y="13"/>
                  </a:lnTo>
                  <a:lnTo>
                    <a:pt x="96" y="11"/>
                  </a:lnTo>
                  <a:lnTo>
                    <a:pt x="93" y="11"/>
                  </a:lnTo>
                  <a:lnTo>
                    <a:pt x="91" y="11"/>
                  </a:lnTo>
                  <a:lnTo>
                    <a:pt x="91" y="0"/>
                  </a:lnTo>
                  <a:lnTo>
                    <a:pt x="119" y="0"/>
                  </a:lnTo>
                  <a:lnTo>
                    <a:pt x="119" y="11"/>
                  </a:lnTo>
                  <a:lnTo>
                    <a:pt x="116" y="11"/>
                  </a:lnTo>
                  <a:lnTo>
                    <a:pt x="116" y="13"/>
                  </a:lnTo>
                  <a:lnTo>
                    <a:pt x="114" y="13"/>
                  </a:lnTo>
                  <a:lnTo>
                    <a:pt x="111" y="13"/>
                  </a:lnTo>
                  <a:lnTo>
                    <a:pt x="111" y="16"/>
                  </a:lnTo>
                  <a:lnTo>
                    <a:pt x="109" y="19"/>
                  </a:lnTo>
                  <a:lnTo>
                    <a:pt x="109" y="21"/>
                  </a:lnTo>
                  <a:lnTo>
                    <a:pt x="91" y="60"/>
                  </a:lnTo>
                  <a:lnTo>
                    <a:pt x="91" y="63"/>
                  </a:lnTo>
                  <a:lnTo>
                    <a:pt x="88" y="63"/>
                  </a:lnTo>
                  <a:lnTo>
                    <a:pt x="88" y="66"/>
                  </a:lnTo>
                  <a:lnTo>
                    <a:pt x="88" y="68"/>
                  </a:lnTo>
                  <a:lnTo>
                    <a:pt x="85" y="68"/>
                  </a:lnTo>
                  <a:lnTo>
                    <a:pt x="85" y="71"/>
                  </a:lnTo>
                  <a:lnTo>
                    <a:pt x="83" y="74"/>
                  </a:lnTo>
                  <a:lnTo>
                    <a:pt x="83" y="76"/>
                  </a:lnTo>
                  <a:lnTo>
                    <a:pt x="80" y="79"/>
                  </a:lnTo>
                  <a:lnTo>
                    <a:pt x="78" y="81"/>
                  </a:lnTo>
                  <a:lnTo>
                    <a:pt x="75" y="81"/>
                  </a:lnTo>
                  <a:lnTo>
                    <a:pt x="75" y="84"/>
                  </a:lnTo>
                  <a:lnTo>
                    <a:pt x="72" y="84"/>
                  </a:lnTo>
                  <a:lnTo>
                    <a:pt x="70" y="84"/>
                  </a:lnTo>
                  <a:lnTo>
                    <a:pt x="67" y="84"/>
                  </a:lnTo>
                  <a:lnTo>
                    <a:pt x="65" y="84"/>
                  </a:lnTo>
                  <a:lnTo>
                    <a:pt x="62" y="84"/>
                  </a:lnTo>
                  <a:lnTo>
                    <a:pt x="59" y="84"/>
                  </a:lnTo>
                  <a:lnTo>
                    <a:pt x="57" y="84"/>
                  </a:lnTo>
                  <a:lnTo>
                    <a:pt x="54" y="81"/>
                  </a:lnTo>
                  <a:lnTo>
                    <a:pt x="54" y="79"/>
                  </a:lnTo>
                  <a:lnTo>
                    <a:pt x="52" y="79"/>
                  </a:lnTo>
                  <a:lnTo>
                    <a:pt x="52" y="76"/>
                  </a:lnTo>
                  <a:lnTo>
                    <a:pt x="52" y="74"/>
                  </a:lnTo>
                  <a:lnTo>
                    <a:pt x="52" y="71"/>
                  </a:lnTo>
                  <a:lnTo>
                    <a:pt x="54" y="71"/>
                  </a:lnTo>
                  <a:lnTo>
                    <a:pt x="54" y="68"/>
                  </a:lnTo>
                  <a:lnTo>
                    <a:pt x="57" y="66"/>
                  </a:lnTo>
                  <a:lnTo>
                    <a:pt x="59" y="66"/>
                  </a:lnTo>
                  <a:lnTo>
                    <a:pt x="62" y="66"/>
                  </a:lnTo>
                  <a:lnTo>
                    <a:pt x="65" y="66"/>
                  </a:lnTo>
                  <a:lnTo>
                    <a:pt x="67" y="66"/>
                  </a:lnTo>
                  <a:lnTo>
                    <a:pt x="67" y="68"/>
                  </a:lnTo>
                  <a:lnTo>
                    <a:pt x="70" y="68"/>
                  </a:lnTo>
                  <a:lnTo>
                    <a:pt x="70" y="71"/>
                  </a:lnTo>
                  <a:lnTo>
                    <a:pt x="70" y="68"/>
                  </a:lnTo>
                  <a:lnTo>
                    <a:pt x="72" y="68"/>
                  </a:lnTo>
                  <a:lnTo>
                    <a:pt x="75" y="66"/>
                  </a:lnTo>
                  <a:lnTo>
                    <a:pt x="75" y="63"/>
                  </a:lnTo>
                  <a:lnTo>
                    <a:pt x="78" y="60"/>
                  </a:lnTo>
                  <a:lnTo>
                    <a:pt x="78" y="58"/>
                  </a:lnTo>
                  <a:lnTo>
                    <a:pt x="59" y="19"/>
                  </a:lnTo>
                  <a:lnTo>
                    <a:pt x="59" y="16"/>
                  </a:lnTo>
                  <a:lnTo>
                    <a:pt x="59" y="13"/>
                  </a:lnTo>
                  <a:lnTo>
                    <a:pt x="57" y="13"/>
                  </a:lnTo>
                  <a:lnTo>
                    <a:pt x="54" y="11"/>
                  </a:lnTo>
                  <a:lnTo>
                    <a:pt x="52" y="11"/>
                  </a:lnTo>
                  <a:lnTo>
                    <a:pt x="52" y="0"/>
                  </a:lnTo>
                  <a:close/>
                </a:path>
              </a:pathLst>
            </a:custGeom>
            <a:solidFill>
              <a:srgbClr val="3974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Tree>
  </p:cSld>
  <p:clrMap bg1="lt1" tx1="dk1" bg2="lt2" tx2="dk2" accent1="accent1" accent2="accent2" accent3="accent3" accent4="accent4" accent5="accent5" accent6="accent6" hlink="hlink" folHlink="folHlink"/>
  <p:sldLayoutIdLst>
    <p:sldLayoutId id="2147486429" r:id="rId1"/>
    <p:sldLayoutId id="2147486415" r:id="rId2"/>
    <p:sldLayoutId id="2147486416" r:id="rId3"/>
    <p:sldLayoutId id="2147486417" r:id="rId4"/>
    <p:sldLayoutId id="2147486418" r:id="rId5"/>
    <p:sldLayoutId id="2147486419" r:id="rId6"/>
    <p:sldLayoutId id="2147486420" r:id="rId7"/>
    <p:sldLayoutId id="2147486421" r:id="rId8"/>
    <p:sldLayoutId id="2147486422" r:id="rId9"/>
    <p:sldLayoutId id="2147486423" r:id="rId10"/>
    <p:sldLayoutId id="2147486424" r:id="rId11"/>
    <p:sldLayoutId id="2147486430" r:id="rId12"/>
    <p:sldLayoutId id="2147486431" r:id="rId13"/>
  </p:sldLayoutIdLst>
  <p:transition spd="slow">
    <p:cover/>
  </p:transition>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grpSp>
        <p:nvGrpSpPr>
          <p:cNvPr id="2050" name="Group 13"/>
          <p:cNvGrpSpPr>
            <a:grpSpLocks/>
          </p:cNvGrpSpPr>
          <p:nvPr/>
        </p:nvGrpSpPr>
        <p:grpSpPr bwMode="auto">
          <a:xfrm>
            <a:off x="0" y="0"/>
            <a:ext cx="2132013" cy="6858000"/>
            <a:chOff x="0" y="0"/>
            <a:chExt cx="2132013" cy="6858001"/>
          </a:xfrm>
        </p:grpSpPr>
        <p:sp>
          <p:nvSpPr>
            <p:cNvPr id="2056" name="Freeform 6"/>
            <p:cNvSpPr>
              <a:spLocks/>
            </p:cNvSpPr>
            <p:nvPr/>
          </p:nvSpPr>
          <p:spPr bwMode="auto">
            <a:xfrm>
              <a:off x="0" y="0"/>
              <a:ext cx="1073150" cy="5291138"/>
            </a:xfrm>
            <a:custGeom>
              <a:avLst/>
              <a:gdLst>
                <a:gd name="T0" fmla="*/ 0 w 676"/>
                <a:gd name="T1" fmla="*/ 2147483647 h 3333"/>
                <a:gd name="T2" fmla="*/ 0 w 676"/>
                <a:gd name="T3" fmla="*/ 2147483647 h 3333"/>
                <a:gd name="T4" fmla="*/ 2147483647 w 676"/>
                <a:gd name="T5" fmla="*/ 2147483647 h 3333"/>
                <a:gd name="T6" fmla="*/ 2147483647 w 676"/>
                <a:gd name="T7" fmla="*/ 0 h 3333"/>
                <a:gd name="T8" fmla="*/ 2147483647 w 676"/>
                <a:gd name="T9" fmla="*/ 0 h 3333"/>
                <a:gd name="T10" fmla="*/ 0 w 676"/>
                <a:gd name="T11" fmla="*/ 2147483647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051" name="Title Placeholder 1"/>
          <p:cNvSpPr>
            <a:spLocks noGrp="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2052" name="Text Placeholder 2"/>
          <p:cNvSpPr>
            <a:spLocks noGrp="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4"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a:defRPr/>
            </a:pPr>
            <a:fld id="{C959A27A-AF21-40DF-89B3-ECBD942B94A7}" type="datetimeFigureOut">
              <a:rPr lang="en-US"/>
              <a:pPr>
                <a:defRPr/>
              </a:pPr>
              <a:t>1/27/2017</a:t>
            </a:fld>
            <a:endParaRPr lang="en-US"/>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0">
                <a:latin typeface="Corbel" pitchFamily="34" charset="0"/>
                <a:cs typeface="Arial" charset="0"/>
              </a:defRPr>
            </a:lvl1pPr>
          </a:lstStyle>
          <a:p>
            <a:pPr>
              <a:defRPr/>
            </a:pPr>
            <a:fld id="{187F8867-7F4E-4944-B569-84E760B4918A}"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6432" r:id="rId1"/>
    <p:sldLayoutId id="2147486433" r:id="rId2"/>
    <p:sldLayoutId id="2147486434" r:id="rId3"/>
    <p:sldLayoutId id="2147486435" r:id="rId4"/>
    <p:sldLayoutId id="2147486436" r:id="rId5"/>
    <p:sldLayoutId id="2147486437" r:id="rId6"/>
    <p:sldLayoutId id="2147486438" r:id="rId7"/>
    <p:sldLayoutId id="2147486439" r:id="rId8"/>
    <p:sldLayoutId id="2147486440" r:id="rId9"/>
    <p:sldLayoutId id="2147486425" r:id="rId10"/>
    <p:sldLayoutId id="2147486426" r:id="rId11"/>
    <p:sldLayoutId id="2147486441" r:id="rId12"/>
    <p:sldLayoutId id="2147486427" r:id="rId13"/>
    <p:sldLayoutId id="2147486442" r:id="rId14"/>
    <p:sldLayoutId id="2147486428" r:id="rId15"/>
    <p:sldLayoutId id="2147486443" r:id="rId16"/>
    <p:sldLayoutId id="2147486444" r:id="rId17"/>
  </p:sldLayoutIdLst>
  <p:transition spd="slow">
    <p:cover/>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8D1515"/>
        </a:buClr>
        <a:buSzPct val="145000"/>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8D1515"/>
        </a:buClr>
        <a:buSzPct val="145000"/>
        <a:buFont typeface="Arial"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8D1515"/>
        </a:buClr>
        <a:buSzPct val="145000"/>
        <a:buFont typeface="Arial"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8D1515"/>
        </a:buClr>
        <a:buSzPct val="145000"/>
        <a:buFont typeface="Arial"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8D1515"/>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5" Type="http://schemas.openxmlformats.org/officeDocument/2006/relationships/chart" Target="../charts/chart10.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5" Type="http://schemas.openxmlformats.org/officeDocument/2006/relationships/chart" Target="../charts/chart12.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5" Type="http://schemas.openxmlformats.org/officeDocument/2006/relationships/chart" Target="../charts/chart14.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5" Type="http://schemas.openxmlformats.org/officeDocument/2006/relationships/chart" Target="../charts/chart16.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 Id="rId5" Type="http://schemas.openxmlformats.org/officeDocument/2006/relationships/chart" Target="../charts/chart18.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to1"/>
          <p:cNvPicPr>
            <a:picLocks noChangeAspect="1" noChangeArrowheads="1"/>
          </p:cNvPicPr>
          <p:nvPr/>
        </p:nvPicPr>
        <p:blipFill rotWithShape="1">
          <a:blip r:embed="rId3" cstate="print">
            <a:lum bright="8000" contrast="8000"/>
          </a:blip>
          <a:srcRect l="2792" r="2705" b="4248"/>
          <a:stretch/>
        </p:blipFill>
        <p:spPr bwMode="auto">
          <a:xfrm>
            <a:off x="5508104" y="2122381"/>
            <a:ext cx="3224594" cy="3310150"/>
          </a:xfrm>
          <a:prstGeom prst="rect">
            <a:avLst/>
          </a:prstGeom>
          <a:ln w="38100" cap="sq">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8441" name="Rectangle 9"/>
          <p:cNvSpPr>
            <a:spLocks noChangeArrowheads="1"/>
          </p:cNvSpPr>
          <p:nvPr/>
        </p:nvSpPr>
        <p:spPr bwMode="auto">
          <a:xfrm>
            <a:off x="0" y="2701925"/>
            <a:ext cx="9144000" cy="0"/>
          </a:xfrm>
          <a:prstGeom prst="rect">
            <a:avLst/>
          </a:prstGeom>
          <a:noFill/>
          <a:ln w="57150" algn="ctr">
            <a:noFill/>
            <a:miter lim="800000"/>
            <a:headEnd/>
            <a:tailEnd/>
          </a:ln>
          <a:effectLst/>
        </p:spPr>
        <p:txBody>
          <a:bodyPr wrap="none" anchor="ctr">
            <a:spAutoFit/>
          </a:bodyPr>
          <a:lstStyle/>
          <a:p>
            <a:pPr algn="ctr" eaLnBrk="1" hangingPunct="1">
              <a:spcBef>
                <a:spcPct val="50000"/>
              </a:spcBef>
              <a:defRPr/>
            </a:pPr>
            <a:endParaRPr lang="pl-PL">
              <a:effectLst>
                <a:outerShdw blurRad="38100" dist="38100" dir="2700000" algn="tl">
                  <a:srgbClr val="000000">
                    <a:alpha val="43137"/>
                  </a:srgbClr>
                </a:outerShdw>
              </a:effectLst>
              <a:cs typeface="Arial" pitchFamily="34" charset="0"/>
            </a:endParaRPr>
          </a:p>
        </p:txBody>
      </p:sp>
      <p:sp>
        <p:nvSpPr>
          <p:cNvPr id="7" name="Rectangle 4"/>
          <p:cNvSpPr>
            <a:spLocks noChangeArrowheads="1"/>
          </p:cNvSpPr>
          <p:nvPr/>
        </p:nvSpPr>
        <p:spPr bwMode="auto">
          <a:xfrm>
            <a:off x="431032" y="5564098"/>
            <a:ext cx="8712968" cy="1200329"/>
          </a:xfrm>
          <a:prstGeom prst="rect">
            <a:avLst/>
          </a:prstGeom>
          <a:solidFill>
            <a:srgbClr val="B2B2B2"/>
          </a:solidFill>
          <a:ln/>
          <a:scene3d>
            <a:camera prst="orthographicFront"/>
            <a:lightRig rig="threePt" dir="t"/>
          </a:scene3d>
          <a:sp3d>
            <a:bevelT w="114300" prst="artDeco"/>
          </a:sp3d>
          <a:extLst/>
        </p:spPr>
        <p:style>
          <a:lnRef idx="1">
            <a:schemeClr val="dk1"/>
          </a:lnRef>
          <a:fillRef idx="2">
            <a:schemeClr val="dk1"/>
          </a:fillRef>
          <a:effectRef idx="1">
            <a:schemeClr val="dk1"/>
          </a:effectRef>
          <a:fontRef idx="minor">
            <a:schemeClr val="dk1"/>
          </a:fontRef>
        </p:style>
        <p:txBody>
          <a:bodyPr>
            <a:spAutoFit/>
          </a:bodyPr>
          <a:lstStyle/>
          <a:p>
            <a:pPr eaLnBrk="1" hangingPunct="1">
              <a:spcBef>
                <a:spcPct val="50000"/>
              </a:spcBef>
              <a:defRPr/>
            </a:pPr>
            <a:r>
              <a:rPr lang="pl-PL" sz="1800" dirty="0">
                <a:solidFill>
                  <a:srgbClr val="0D0D0D"/>
                </a:solidFill>
                <a:effectLst>
                  <a:outerShdw blurRad="38100" dist="38100" dir="2700000" algn="tl">
                    <a:srgbClr val="C0C0C0"/>
                  </a:outerShdw>
                </a:effectLst>
                <a:latin typeface="Calibri" pitchFamily="34" charset="0"/>
                <a:cs typeface="Arial" pitchFamily="34" charset="0"/>
              </a:rPr>
              <a:t>Stanisław Lis - Prezes Zarządu </a:t>
            </a:r>
            <a:br>
              <a:rPr lang="pl-PL" sz="1800" dirty="0">
                <a:solidFill>
                  <a:srgbClr val="0D0D0D"/>
                </a:solidFill>
                <a:effectLst>
                  <a:outerShdw blurRad="38100" dist="38100" dir="2700000" algn="tl">
                    <a:srgbClr val="C0C0C0"/>
                  </a:outerShdw>
                </a:effectLst>
                <a:latin typeface="Calibri" pitchFamily="34" charset="0"/>
                <a:cs typeface="Arial" pitchFamily="34" charset="0"/>
              </a:rPr>
            </a:br>
            <a:r>
              <a:rPr lang="pl-PL" sz="1800" dirty="0">
                <a:solidFill>
                  <a:srgbClr val="0D0D0D"/>
                </a:solidFill>
                <a:effectLst>
                  <a:outerShdw blurRad="38100" dist="38100" dir="2700000" algn="tl">
                    <a:srgbClr val="C0C0C0"/>
                  </a:outerShdw>
                </a:effectLst>
                <a:latin typeface="Calibri" pitchFamily="34" charset="0"/>
                <a:cs typeface="Arial" pitchFamily="34" charset="0"/>
              </a:rPr>
              <a:t>Instytutu Strategii i Współpracy </a:t>
            </a:r>
            <a:r>
              <a:rPr lang="pl-PL" sz="1800" dirty="0" err="1">
                <a:solidFill>
                  <a:srgbClr val="0D0D0D"/>
                </a:solidFill>
                <a:effectLst>
                  <a:outerShdw blurRad="38100" dist="38100" dir="2700000" algn="tl">
                    <a:srgbClr val="C0C0C0"/>
                  </a:outerShdw>
                </a:effectLst>
                <a:latin typeface="Calibri" pitchFamily="34" charset="0"/>
                <a:cs typeface="Arial" pitchFamily="34" charset="0"/>
              </a:rPr>
              <a:t>INTERcharrette</a:t>
            </a:r>
            <a:r>
              <a:rPr lang="pl-PL" sz="1800" dirty="0">
                <a:solidFill>
                  <a:srgbClr val="0D0D0D"/>
                </a:solidFill>
                <a:effectLst>
                  <a:outerShdw blurRad="38100" dist="38100" dir="2700000" algn="tl">
                    <a:srgbClr val="C0C0C0"/>
                  </a:outerShdw>
                </a:effectLst>
                <a:latin typeface="Calibri" pitchFamily="34" charset="0"/>
                <a:cs typeface="Arial" pitchFamily="34" charset="0"/>
              </a:rPr>
              <a:t> sp. z o.o. </a:t>
            </a:r>
            <a:br>
              <a:rPr lang="pl-PL" sz="1800" dirty="0">
                <a:solidFill>
                  <a:srgbClr val="0D0D0D"/>
                </a:solidFill>
                <a:effectLst>
                  <a:outerShdw blurRad="38100" dist="38100" dir="2700000" algn="tl">
                    <a:srgbClr val="C0C0C0"/>
                  </a:outerShdw>
                </a:effectLst>
                <a:latin typeface="Calibri" pitchFamily="34" charset="0"/>
                <a:cs typeface="Arial" pitchFamily="34" charset="0"/>
              </a:rPr>
            </a:br>
            <a:r>
              <a:rPr lang="pl-PL" sz="1800" dirty="0">
                <a:solidFill>
                  <a:srgbClr val="0D0D0D"/>
                </a:solidFill>
                <a:effectLst>
                  <a:outerShdw blurRad="38100" dist="38100" dir="2700000" algn="tl">
                    <a:srgbClr val="C0C0C0"/>
                  </a:outerShdw>
                </a:effectLst>
                <a:latin typeface="Calibri" pitchFamily="34" charset="0"/>
                <a:cs typeface="Arial" pitchFamily="34" charset="0"/>
              </a:rPr>
              <a:t>Ekspert ds. polityki regionalnej, funduszy UE, EOG </a:t>
            </a:r>
            <a:br>
              <a:rPr lang="pl-PL" sz="1800" dirty="0">
                <a:solidFill>
                  <a:srgbClr val="0D0D0D"/>
                </a:solidFill>
                <a:effectLst>
                  <a:outerShdw blurRad="38100" dist="38100" dir="2700000" algn="tl">
                    <a:srgbClr val="C0C0C0"/>
                  </a:outerShdw>
                </a:effectLst>
                <a:latin typeface="Calibri" pitchFamily="34" charset="0"/>
                <a:cs typeface="Arial" pitchFamily="34" charset="0"/>
              </a:rPr>
            </a:br>
            <a:r>
              <a:rPr lang="pl-PL" sz="1800" dirty="0">
                <a:solidFill>
                  <a:srgbClr val="0D0D0D"/>
                </a:solidFill>
                <a:effectLst>
                  <a:outerShdw blurRad="38100" dist="38100" dir="2700000" algn="tl">
                    <a:srgbClr val="C0C0C0"/>
                  </a:outerShdw>
                </a:effectLst>
                <a:latin typeface="Calibri" pitchFamily="34" charset="0"/>
                <a:cs typeface="Arial" pitchFamily="34" charset="0"/>
              </a:rPr>
              <a:t>i Partnerstwa Publiczno-Prywatnego ( PPP)</a:t>
            </a:r>
          </a:p>
        </p:txBody>
      </p:sp>
      <p:pic>
        <p:nvPicPr>
          <p:cNvPr id="8" name="Picture 3"/>
          <p:cNvPicPr>
            <a:picLocks noChangeAspect="1" noChangeArrowheads="1"/>
          </p:cNvPicPr>
          <p:nvPr/>
        </p:nvPicPr>
        <p:blipFill>
          <a:blip r:embed="rId4" cstate="print"/>
          <a:srcRect/>
          <a:stretch>
            <a:fillRect/>
          </a:stretch>
        </p:blipFill>
        <p:spPr bwMode="auto">
          <a:xfrm>
            <a:off x="6516688" y="5667375"/>
            <a:ext cx="2232025" cy="993775"/>
          </a:xfrm>
          <a:prstGeom prst="rect">
            <a:avLst/>
          </a:prstGeom>
          <a:noFill/>
          <a:ln>
            <a:noFill/>
          </a:ln>
          <a:effectLst>
            <a:outerShdw blurRad="63500" sx="102000" sy="102000" algn="ctr" rotWithShape="0">
              <a:prstClr val="black">
                <a:alpha val="40000"/>
              </a:prstClr>
            </a:outerShdw>
          </a:effectLst>
          <a:extLst/>
        </p:spPr>
      </p:pic>
      <p:sp>
        <p:nvSpPr>
          <p:cNvPr id="19464" name="Prostokąt 1"/>
          <p:cNvSpPr>
            <a:spLocks noChangeArrowheads="1"/>
          </p:cNvSpPr>
          <p:nvPr/>
        </p:nvSpPr>
        <p:spPr bwMode="auto">
          <a:xfrm>
            <a:off x="900113" y="982663"/>
            <a:ext cx="7416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Black" pitchFamily="34" charset="0"/>
                <a:cs typeface="Arial" charset="0"/>
              </a:defRPr>
            </a:lvl1pPr>
            <a:lvl2pPr marL="742950" indent="-285750">
              <a:defRPr sz="3600" b="1">
                <a:solidFill>
                  <a:schemeClr val="tx1"/>
                </a:solidFill>
                <a:latin typeface="Arial Black" pitchFamily="34" charset="0"/>
                <a:cs typeface="Arial" charset="0"/>
              </a:defRPr>
            </a:lvl2pPr>
            <a:lvl3pPr marL="1143000" indent="-228600">
              <a:defRPr sz="3600" b="1">
                <a:solidFill>
                  <a:schemeClr val="tx1"/>
                </a:solidFill>
                <a:latin typeface="Arial Black" pitchFamily="34" charset="0"/>
                <a:cs typeface="Arial" charset="0"/>
              </a:defRPr>
            </a:lvl3pPr>
            <a:lvl4pPr marL="1600200" indent="-228600">
              <a:defRPr sz="3600" b="1">
                <a:solidFill>
                  <a:schemeClr val="tx1"/>
                </a:solidFill>
                <a:latin typeface="Arial Black" pitchFamily="34" charset="0"/>
                <a:cs typeface="Arial" charset="0"/>
              </a:defRPr>
            </a:lvl4pPr>
            <a:lvl5pPr marL="2057400" indent="-228600">
              <a:defRPr sz="3600" b="1">
                <a:solidFill>
                  <a:schemeClr val="tx1"/>
                </a:solidFill>
                <a:latin typeface="Arial Black" pitchFamily="34" charset="0"/>
                <a:cs typeface="Arial" charset="0"/>
              </a:defRPr>
            </a:lvl5pPr>
            <a:lvl6pPr marL="2514600" indent="-228600" eaLnBrk="0" fontAlgn="base" hangingPunct="0">
              <a:spcBef>
                <a:spcPct val="0"/>
              </a:spcBef>
              <a:spcAft>
                <a:spcPct val="0"/>
              </a:spcAft>
              <a:defRPr sz="3600" b="1">
                <a:solidFill>
                  <a:schemeClr val="tx1"/>
                </a:solidFill>
                <a:latin typeface="Arial Black" pitchFamily="34" charset="0"/>
                <a:cs typeface="Arial" charset="0"/>
              </a:defRPr>
            </a:lvl6pPr>
            <a:lvl7pPr marL="2971800" indent="-228600" eaLnBrk="0" fontAlgn="base" hangingPunct="0">
              <a:spcBef>
                <a:spcPct val="0"/>
              </a:spcBef>
              <a:spcAft>
                <a:spcPct val="0"/>
              </a:spcAft>
              <a:defRPr sz="3600" b="1">
                <a:solidFill>
                  <a:schemeClr val="tx1"/>
                </a:solidFill>
                <a:latin typeface="Arial Black" pitchFamily="34" charset="0"/>
                <a:cs typeface="Arial" charset="0"/>
              </a:defRPr>
            </a:lvl7pPr>
            <a:lvl8pPr marL="3429000" indent="-228600" eaLnBrk="0" fontAlgn="base" hangingPunct="0">
              <a:spcBef>
                <a:spcPct val="0"/>
              </a:spcBef>
              <a:spcAft>
                <a:spcPct val="0"/>
              </a:spcAft>
              <a:defRPr sz="3600" b="1">
                <a:solidFill>
                  <a:schemeClr val="tx1"/>
                </a:solidFill>
                <a:latin typeface="Arial Black" pitchFamily="34" charset="0"/>
                <a:cs typeface="Arial" charset="0"/>
              </a:defRPr>
            </a:lvl8pPr>
            <a:lvl9pPr marL="3886200" indent="-228600" eaLnBrk="0" fontAlgn="base" hangingPunct="0">
              <a:spcBef>
                <a:spcPct val="0"/>
              </a:spcBef>
              <a:spcAft>
                <a:spcPct val="0"/>
              </a:spcAft>
              <a:defRPr sz="3600" b="1">
                <a:solidFill>
                  <a:schemeClr val="tx1"/>
                </a:solidFill>
                <a:latin typeface="Arial Black" pitchFamily="34" charset="0"/>
                <a:cs typeface="Arial" charset="0"/>
              </a:defRPr>
            </a:lvl9pPr>
          </a:lstStyle>
          <a:p>
            <a:r>
              <a:rPr lang="pl-PL" altLang="pl-PL" sz="2700" dirty="0" smtClean="0"/>
              <a:t>PROGRAM  </a:t>
            </a:r>
            <a:r>
              <a:rPr lang="pl-PL" altLang="pl-PL" sz="2700" dirty="0"/>
              <a:t>REWITALIZACJI </a:t>
            </a:r>
            <a:r>
              <a:rPr lang="pl-PL" altLang="pl-PL" sz="2700" dirty="0" smtClean="0"/>
              <a:t/>
            </a:r>
            <a:br>
              <a:rPr lang="pl-PL" altLang="pl-PL" sz="2700" dirty="0" smtClean="0"/>
            </a:br>
            <a:r>
              <a:rPr lang="pl-PL" altLang="pl-PL" sz="2700" dirty="0" smtClean="0"/>
              <a:t>dla GMINY  ŻARY na </a:t>
            </a:r>
            <a:r>
              <a:rPr lang="pl-PL" altLang="pl-PL" sz="2700" dirty="0"/>
              <a:t>lata </a:t>
            </a:r>
            <a:r>
              <a:rPr lang="pl-PL" altLang="pl-PL" sz="2700" dirty="0" smtClean="0"/>
              <a:t>2016-2020 </a:t>
            </a:r>
            <a:endParaRPr lang="pl-PL" altLang="pl-PL" sz="2700" dirty="0"/>
          </a:p>
        </p:txBody>
      </p:sp>
      <p:pic>
        <p:nvPicPr>
          <p:cNvPr id="1946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82675" y="2175453"/>
            <a:ext cx="1976438" cy="20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fade">
                                      <p:cBhvr>
                                        <p:cTn id="7" dur="1000"/>
                                        <p:tgtEl>
                                          <p:spTgt spid="19464"/>
                                        </p:tgtEl>
                                      </p:cBhvr>
                                    </p:animEffect>
                                    <p:anim calcmode="lin" valueType="num">
                                      <p:cBhvr>
                                        <p:cTn id="8" dur="1000" fill="hold"/>
                                        <p:tgtEl>
                                          <p:spTgt spid="19464"/>
                                        </p:tgtEl>
                                        <p:attrNameLst>
                                          <p:attrName>ppt_x</p:attrName>
                                        </p:attrNameLst>
                                      </p:cBhvr>
                                      <p:tavLst>
                                        <p:tav tm="0">
                                          <p:val>
                                            <p:strVal val="#ppt_x"/>
                                          </p:val>
                                        </p:tav>
                                        <p:tav tm="100000">
                                          <p:val>
                                            <p:strVal val="#ppt_x"/>
                                          </p:val>
                                        </p:tav>
                                      </p:tavLst>
                                    </p:anim>
                                    <p:anim calcmode="lin" valueType="num">
                                      <p:cBhvr>
                                        <p:cTn id="9"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465"/>
                                        </p:tgtEl>
                                        <p:attrNameLst>
                                          <p:attrName>style.visibility</p:attrName>
                                        </p:attrNameLst>
                                      </p:cBhvr>
                                      <p:to>
                                        <p:strVal val="visible"/>
                                      </p:to>
                                    </p:set>
                                    <p:animEffect transition="in" filter="fade">
                                      <p:cBhvr>
                                        <p:cTn id="14" dur="1000"/>
                                        <p:tgtEl>
                                          <p:spTgt spid="19465"/>
                                        </p:tgtEl>
                                      </p:cBhvr>
                                    </p:animEffect>
                                    <p:anim calcmode="lin" valueType="num">
                                      <p:cBhvr>
                                        <p:cTn id="15" dur="1000" fill="hold"/>
                                        <p:tgtEl>
                                          <p:spTgt spid="19465"/>
                                        </p:tgtEl>
                                        <p:attrNameLst>
                                          <p:attrName>ppt_x</p:attrName>
                                        </p:attrNameLst>
                                      </p:cBhvr>
                                      <p:tavLst>
                                        <p:tav tm="0">
                                          <p:val>
                                            <p:strVal val="#ppt_x"/>
                                          </p:val>
                                        </p:tav>
                                        <p:tav tm="100000">
                                          <p:val>
                                            <p:strVal val="#ppt_x"/>
                                          </p:val>
                                        </p:tav>
                                      </p:tavLst>
                                    </p:anim>
                                    <p:anim calcmode="lin" valueType="num">
                                      <p:cBhvr>
                                        <p:cTn id="16" dur="1000" fill="hold"/>
                                        <p:tgtEl>
                                          <p:spTgt spid="1946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Black" pitchFamily="34" charset="0"/>
                <a:cs typeface="Arial" charset="0"/>
              </a:defRPr>
            </a:lvl1pPr>
            <a:lvl2pPr marL="742950" indent="-285750">
              <a:defRPr sz="3600" b="1">
                <a:solidFill>
                  <a:schemeClr val="tx1"/>
                </a:solidFill>
                <a:latin typeface="Arial Black" pitchFamily="34" charset="0"/>
                <a:cs typeface="Arial" charset="0"/>
              </a:defRPr>
            </a:lvl2pPr>
            <a:lvl3pPr marL="1143000" indent="-228600">
              <a:defRPr sz="3600" b="1">
                <a:solidFill>
                  <a:schemeClr val="tx1"/>
                </a:solidFill>
                <a:latin typeface="Arial Black" pitchFamily="34" charset="0"/>
                <a:cs typeface="Arial" charset="0"/>
              </a:defRPr>
            </a:lvl3pPr>
            <a:lvl4pPr marL="1600200" indent="-228600">
              <a:defRPr sz="3600" b="1">
                <a:solidFill>
                  <a:schemeClr val="tx1"/>
                </a:solidFill>
                <a:latin typeface="Arial Black" pitchFamily="34" charset="0"/>
                <a:cs typeface="Arial" charset="0"/>
              </a:defRPr>
            </a:lvl4pPr>
            <a:lvl5pPr marL="2057400" indent="-228600">
              <a:defRPr sz="3600" b="1">
                <a:solidFill>
                  <a:schemeClr val="tx1"/>
                </a:solidFill>
                <a:latin typeface="Arial Black" pitchFamily="34" charset="0"/>
                <a:cs typeface="Arial" charset="0"/>
              </a:defRPr>
            </a:lvl5pPr>
            <a:lvl6pPr marL="2514600" indent="-228600" eaLnBrk="0" fontAlgn="base" hangingPunct="0">
              <a:spcBef>
                <a:spcPct val="0"/>
              </a:spcBef>
              <a:spcAft>
                <a:spcPct val="0"/>
              </a:spcAft>
              <a:defRPr sz="3600" b="1">
                <a:solidFill>
                  <a:schemeClr val="tx1"/>
                </a:solidFill>
                <a:latin typeface="Arial Black" pitchFamily="34" charset="0"/>
                <a:cs typeface="Arial" charset="0"/>
              </a:defRPr>
            </a:lvl6pPr>
            <a:lvl7pPr marL="2971800" indent="-228600" eaLnBrk="0" fontAlgn="base" hangingPunct="0">
              <a:spcBef>
                <a:spcPct val="0"/>
              </a:spcBef>
              <a:spcAft>
                <a:spcPct val="0"/>
              </a:spcAft>
              <a:defRPr sz="3600" b="1">
                <a:solidFill>
                  <a:schemeClr val="tx1"/>
                </a:solidFill>
                <a:latin typeface="Arial Black" pitchFamily="34" charset="0"/>
                <a:cs typeface="Arial" charset="0"/>
              </a:defRPr>
            </a:lvl7pPr>
            <a:lvl8pPr marL="3429000" indent="-228600" eaLnBrk="0" fontAlgn="base" hangingPunct="0">
              <a:spcBef>
                <a:spcPct val="0"/>
              </a:spcBef>
              <a:spcAft>
                <a:spcPct val="0"/>
              </a:spcAft>
              <a:defRPr sz="3600" b="1">
                <a:solidFill>
                  <a:schemeClr val="tx1"/>
                </a:solidFill>
                <a:latin typeface="Arial Black" pitchFamily="34" charset="0"/>
                <a:cs typeface="Arial" charset="0"/>
              </a:defRPr>
            </a:lvl8pPr>
            <a:lvl9pPr marL="3886200" indent="-228600" eaLnBrk="0" fontAlgn="base" hangingPunct="0">
              <a:spcBef>
                <a:spcPct val="0"/>
              </a:spcBef>
              <a:spcAft>
                <a:spcPct val="0"/>
              </a:spcAft>
              <a:defRPr sz="3600" b="1">
                <a:solidFill>
                  <a:schemeClr val="tx1"/>
                </a:solidFill>
                <a:latin typeface="Arial Black" pitchFamily="34" charset="0"/>
                <a:cs typeface="Arial" charset="0"/>
              </a:defRPr>
            </a:lvl9pPr>
          </a:lstStyle>
          <a:p>
            <a:fld id="{4ECE90FF-1FDA-4E18-ACB1-016B3DCCF045}" type="slidenum">
              <a:rPr lang="pl-PL" altLang="pl-PL" sz="1000" b="0" smtClean="0">
                <a:latin typeface="Corbel" pitchFamily="34" charset="0"/>
              </a:rPr>
              <a:pPr/>
              <a:t>10</a:t>
            </a:fld>
            <a:endParaRPr lang="pl-PL" altLang="pl-PL" sz="1000" b="0" smtClean="0">
              <a:latin typeface="Corbel" pitchFamily="34" charset="0"/>
            </a:endParaRPr>
          </a:p>
        </p:txBody>
      </p:sp>
      <p:pic>
        <p:nvPicPr>
          <p:cNvPr id="2170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spTree>
    <p:extLst>
      <p:ext uri="{BB962C8B-B14F-4D97-AF65-F5344CB8AC3E}">
        <p14:creationId xmlns:p14="http://schemas.microsoft.com/office/powerpoint/2010/main" val="2700800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4"/>
          <p:cNvGraphicFramePr>
            <a:graphicFrameLocks/>
          </p:cNvGraphicFramePr>
          <p:nvPr/>
        </p:nvGraphicFramePr>
        <p:xfrm>
          <a:off x="467544" y="1700808"/>
          <a:ext cx="7739063"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611560" y="908720"/>
          <a:ext cx="7354887" cy="649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1914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331640" y="53975"/>
            <a:ext cx="589353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5" name="Picture 6"/>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524328" y="53975"/>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1560" y="1376474"/>
            <a:ext cx="3478376" cy="666886"/>
          </a:xfrm>
          <a:prstGeom prst="roundRect">
            <a:avLst>
              <a:gd name="adj" fmla="val 16667"/>
            </a:avLst>
          </a:prstGeom>
          <a:ln>
            <a:headEnd/>
            <a:tailEnd/>
          </a:ln>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algn="ctr"/>
            <a:r>
              <a:rPr lang="pl-PL" sz="3200" b="1" dirty="0" smtClean="0">
                <a:solidFill>
                  <a:srgbClr val="000000"/>
                </a:solidFill>
                <a:latin typeface="Calibri"/>
              </a:rPr>
              <a:t>Wizja </a:t>
            </a:r>
            <a:r>
              <a:rPr lang="pl-PL" sz="3200" b="1" dirty="0">
                <a:solidFill>
                  <a:srgbClr val="000000"/>
                </a:solidFill>
                <a:latin typeface="Calibri"/>
              </a:rPr>
              <a:t>	</a:t>
            </a:r>
          </a:p>
        </p:txBody>
      </p:sp>
      <p:sp>
        <p:nvSpPr>
          <p:cNvPr id="5" name="pole tekstowe 4"/>
          <p:cNvSpPr txBox="1"/>
          <p:nvPr/>
        </p:nvSpPr>
        <p:spPr>
          <a:xfrm>
            <a:off x="611560" y="2132856"/>
            <a:ext cx="7056784" cy="163121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l-PL" sz="2000" dirty="0" smtClean="0"/>
              <a:t>Gmina </a:t>
            </a:r>
            <a:r>
              <a:rPr lang="pl-PL" sz="2000" b="0" dirty="0"/>
              <a:t>Ż</a:t>
            </a:r>
            <a:r>
              <a:rPr lang="pl-PL" sz="2000" dirty="0"/>
              <a:t>ary  </a:t>
            </a:r>
            <a:r>
              <a:rPr lang="pl-PL" sz="2000" dirty="0" smtClean="0"/>
              <a:t>miejscem zintegrowanej społeczno</a:t>
            </a:r>
            <a:r>
              <a:rPr lang="pl-PL" sz="2000" b="0" dirty="0" smtClean="0"/>
              <a:t>ś</a:t>
            </a:r>
            <a:r>
              <a:rPr lang="pl-PL" sz="2000" dirty="0" smtClean="0"/>
              <a:t>ci, </a:t>
            </a:r>
            <a:r>
              <a:rPr lang="pl-PL" sz="2000" dirty="0"/>
              <a:t>efektywnie wykorzystuj</a:t>
            </a:r>
            <a:r>
              <a:rPr lang="pl-PL" sz="2000" b="0" dirty="0"/>
              <a:t>ą</a:t>
            </a:r>
            <a:r>
              <a:rPr lang="pl-PL" sz="2000" dirty="0"/>
              <a:t>cej swój </a:t>
            </a:r>
            <a:r>
              <a:rPr lang="pl-PL" sz="2000" dirty="0" smtClean="0"/>
              <a:t>potencjał.</a:t>
            </a:r>
          </a:p>
          <a:p>
            <a:r>
              <a:rPr lang="pl-PL" sz="2000" dirty="0" smtClean="0"/>
              <a:t>Stwarza </a:t>
            </a:r>
            <a:r>
              <a:rPr lang="pl-PL" sz="2000" dirty="0"/>
              <a:t>dogodne warunki do rozwoju lokalnej </a:t>
            </a:r>
            <a:r>
              <a:rPr lang="pl-PL" sz="2000" dirty="0" smtClean="0"/>
              <a:t>przedsi</a:t>
            </a:r>
            <a:r>
              <a:rPr lang="pl-PL" sz="2000" b="0" dirty="0" smtClean="0"/>
              <a:t>ę</a:t>
            </a:r>
            <a:r>
              <a:rPr lang="pl-PL" sz="2000" dirty="0" smtClean="0"/>
              <a:t>biorczo</a:t>
            </a:r>
            <a:r>
              <a:rPr lang="pl-PL" sz="2000" b="0" dirty="0" smtClean="0"/>
              <a:t>ś</a:t>
            </a:r>
            <a:r>
              <a:rPr lang="pl-PL" sz="2000" dirty="0" smtClean="0"/>
              <a:t>ci oraz posiada szeroki </a:t>
            </a:r>
            <a:r>
              <a:rPr lang="pl-PL" sz="2000" dirty="0"/>
              <a:t>wachlarz ofert spędzania czasu </a:t>
            </a:r>
            <a:r>
              <a:rPr lang="pl-PL" sz="2000" dirty="0" smtClean="0"/>
              <a:t>wolnego.  </a:t>
            </a:r>
            <a:endParaRPr lang="pl-PL" sz="2000" dirty="0"/>
          </a:p>
        </p:txBody>
      </p:sp>
      <p:sp>
        <p:nvSpPr>
          <p:cNvPr id="6" name="AutoShape 2"/>
          <p:cNvSpPr>
            <a:spLocks noChangeArrowheads="1"/>
          </p:cNvSpPr>
          <p:nvPr/>
        </p:nvSpPr>
        <p:spPr bwMode="auto">
          <a:xfrm>
            <a:off x="660568" y="4293096"/>
            <a:ext cx="3441200" cy="648072"/>
          </a:xfrm>
          <a:prstGeom prst="roundRect">
            <a:avLst>
              <a:gd name="adj" fmla="val 16667"/>
            </a:avLst>
          </a:prstGeom>
          <a:ln>
            <a:headEnd/>
            <a:tailEnd/>
          </a:ln>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pl-PL" sz="3200" b="1" dirty="0" smtClean="0">
                <a:solidFill>
                  <a:srgbClr val="000000"/>
                </a:solidFill>
                <a:latin typeface="Calibri"/>
              </a:rPr>
              <a:t>Deklaracja Wizji</a:t>
            </a:r>
            <a:r>
              <a:rPr lang="pl-PL" dirty="0">
                <a:solidFill>
                  <a:srgbClr val="000000"/>
                </a:solidFill>
                <a:latin typeface="Calibri"/>
              </a:rPr>
              <a:t>	</a:t>
            </a:r>
          </a:p>
        </p:txBody>
      </p:sp>
      <p:sp>
        <p:nvSpPr>
          <p:cNvPr id="7" name="pole tekstowe 6"/>
          <p:cNvSpPr txBox="1"/>
          <p:nvPr/>
        </p:nvSpPr>
        <p:spPr>
          <a:xfrm>
            <a:off x="648736" y="5013175"/>
            <a:ext cx="7056784"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pl-PL" sz="2000" b="1" dirty="0">
                <a:solidFill>
                  <a:schemeClr val="bg1"/>
                </a:solidFill>
              </a:rPr>
              <a:t>Wyprowadzony z kryzysu obszar rewitalizacji, będzie tworzył dodatkową przestrzeń do aktywizacji społecznej i gospodarczej dla mieszkańców całej Gminy </a:t>
            </a:r>
            <a:r>
              <a:rPr lang="pl-PL" sz="2000" dirty="0" smtClean="0">
                <a:solidFill>
                  <a:schemeClr val="bg1"/>
                </a:solidFill>
              </a:rPr>
              <a:t>Żary</a:t>
            </a:r>
            <a:r>
              <a:rPr lang="pl-PL" sz="2000" b="1" dirty="0" smtClean="0">
                <a:solidFill>
                  <a:schemeClr val="bg1"/>
                </a:solidFill>
              </a:rPr>
              <a:t>.</a:t>
            </a:r>
            <a:endParaRPr lang="pl-PL" sz="2000" dirty="0"/>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7911222" cy="950897"/>
          </a:xfrm>
          <a:prstGeom prst="rect">
            <a:avLst/>
          </a:prstGeom>
        </p:spPr>
      </p:pic>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51210" y="313655"/>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Tree>
    <p:extLst>
      <p:ext uri="{BB962C8B-B14F-4D97-AF65-F5344CB8AC3E}">
        <p14:creationId xmlns:p14="http://schemas.microsoft.com/office/powerpoint/2010/main" val="27377348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1560" y="1268759"/>
            <a:ext cx="3421327" cy="638301"/>
          </a:xfrm>
          <a:prstGeom prst="roundRect">
            <a:avLst>
              <a:gd name="adj" fmla="val 16667"/>
            </a:avLst>
          </a:prstGeom>
          <a:ln>
            <a:headEnd/>
            <a:tailEnd/>
          </a:ln>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ctr"/>
            <a:r>
              <a:rPr lang="pl-PL" sz="3200" b="1" dirty="0" smtClean="0">
                <a:solidFill>
                  <a:srgbClr val="000000"/>
                </a:solidFill>
                <a:latin typeface="Calibri"/>
              </a:rPr>
              <a:t>Misja</a:t>
            </a:r>
            <a:r>
              <a:rPr lang="pl-PL" dirty="0">
                <a:solidFill>
                  <a:srgbClr val="000000"/>
                </a:solidFill>
                <a:latin typeface="Calibri"/>
              </a:rPr>
              <a:t>	</a:t>
            </a:r>
          </a:p>
        </p:txBody>
      </p:sp>
      <p:sp>
        <p:nvSpPr>
          <p:cNvPr id="5" name="pole tekstowe 4"/>
          <p:cNvSpPr txBox="1"/>
          <p:nvPr/>
        </p:nvSpPr>
        <p:spPr>
          <a:xfrm>
            <a:off x="611560" y="1988840"/>
            <a:ext cx="6624736" cy="163121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pl-PL" sz="2000" dirty="0"/>
              <a:t>Poprawa jako</a:t>
            </a:r>
            <a:r>
              <a:rPr lang="pl-PL" sz="2000" b="0" dirty="0"/>
              <a:t>ś</a:t>
            </a:r>
            <a:r>
              <a:rPr lang="pl-PL" sz="2000" dirty="0"/>
              <a:t>ci </a:t>
            </a:r>
            <a:r>
              <a:rPr lang="pl-PL" sz="2000" b="0" dirty="0"/>
              <a:t>ż</a:t>
            </a:r>
            <a:r>
              <a:rPr lang="pl-PL" sz="2000" dirty="0"/>
              <a:t>ycia mieszka</a:t>
            </a:r>
            <a:r>
              <a:rPr lang="pl-PL" sz="2000" b="0" dirty="0"/>
              <a:t>ń</a:t>
            </a:r>
            <a:r>
              <a:rPr lang="pl-PL" sz="2000" dirty="0"/>
              <a:t>ców gminy </a:t>
            </a:r>
            <a:r>
              <a:rPr lang="pl-PL" sz="2000" b="0" dirty="0" smtClean="0"/>
              <a:t>Ż</a:t>
            </a:r>
            <a:r>
              <a:rPr lang="pl-PL" sz="2000" dirty="0" smtClean="0"/>
              <a:t>ary poprzez w</a:t>
            </a:r>
            <a:r>
              <a:rPr lang="pl-PL" sz="2000" b="1" dirty="0" smtClean="0"/>
              <a:t>spieranie </a:t>
            </a:r>
            <a:r>
              <a:rPr lang="pl-PL" sz="2000" b="1" dirty="0"/>
              <a:t>równomiernego rozwoju we wszystkich obszarach gminy, </a:t>
            </a:r>
            <a:r>
              <a:rPr lang="pl-PL" sz="2000" b="1" dirty="0" smtClean="0"/>
              <a:t>przy jednoczesnej równowadze </a:t>
            </a:r>
            <a:r>
              <a:rPr lang="pl-PL" sz="2000" b="1" dirty="0"/>
              <a:t>pomiędzy aktywnością społeczną mieszkańców, a ochroną środowiska naturalnego. </a:t>
            </a:r>
            <a:endParaRPr lang="pl-PL" sz="2000" dirty="0" smtClean="0"/>
          </a:p>
        </p:txBody>
      </p:sp>
      <p:sp>
        <p:nvSpPr>
          <p:cNvPr id="6" name="AutoShape 2"/>
          <p:cNvSpPr>
            <a:spLocks noChangeArrowheads="1"/>
          </p:cNvSpPr>
          <p:nvPr/>
        </p:nvSpPr>
        <p:spPr bwMode="auto">
          <a:xfrm>
            <a:off x="636998" y="4221088"/>
            <a:ext cx="3312368" cy="648072"/>
          </a:xfrm>
          <a:prstGeom prst="roundRect">
            <a:avLst>
              <a:gd name="adj" fmla="val 16667"/>
            </a:avLst>
          </a:prstGeom>
          <a:ln>
            <a:headEnd/>
            <a:tailEnd/>
          </a:ln>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r>
              <a:rPr lang="pl-PL" sz="3200" b="1" dirty="0" smtClean="0">
                <a:solidFill>
                  <a:srgbClr val="000000"/>
                </a:solidFill>
                <a:latin typeface="Calibri"/>
              </a:rPr>
              <a:t>Deklaracja Misji</a:t>
            </a:r>
            <a:r>
              <a:rPr lang="pl-PL" dirty="0">
                <a:solidFill>
                  <a:srgbClr val="000000"/>
                </a:solidFill>
                <a:latin typeface="Calibri"/>
              </a:rPr>
              <a:t>	</a:t>
            </a:r>
          </a:p>
        </p:txBody>
      </p:sp>
      <p:sp>
        <p:nvSpPr>
          <p:cNvPr id="7" name="pole tekstowe 6"/>
          <p:cNvSpPr txBox="1"/>
          <p:nvPr/>
        </p:nvSpPr>
        <p:spPr>
          <a:xfrm>
            <a:off x="611560" y="4941168"/>
            <a:ext cx="668077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l-PL" sz="2000" b="1" dirty="0" smtClean="0"/>
              <a:t>Cele </a:t>
            </a:r>
            <a:r>
              <a:rPr lang="pl-PL" sz="2000" b="1" dirty="0"/>
              <a:t>zmierzać będą do budowania obrazu Gminy </a:t>
            </a:r>
            <a:r>
              <a:rPr lang="pl-PL" sz="2000" b="1" dirty="0" smtClean="0"/>
              <a:t>Żary,  </a:t>
            </a:r>
            <a:r>
              <a:rPr lang="pl-PL" sz="2000" b="1" dirty="0"/>
              <a:t>jako </a:t>
            </a:r>
            <a:r>
              <a:rPr lang="pl-PL" sz="2000" b="1" dirty="0" smtClean="0"/>
              <a:t>otwartej oraz transparentnej w </a:t>
            </a:r>
            <a:r>
              <a:rPr lang="pl-PL" sz="2000" b="1" dirty="0"/>
              <a:t>stosunku do potrzeb i oczekiwań jej mieszkańców</a:t>
            </a:r>
            <a:r>
              <a:rPr lang="pl-PL" sz="1600" b="1" dirty="0" smtClean="0"/>
              <a:t>.</a:t>
            </a:r>
            <a:endParaRPr lang="pl-PL" dirty="0"/>
          </a:p>
        </p:txBody>
      </p:sp>
      <p:sp>
        <p:nvSpPr>
          <p:cNvPr id="9" name="Prostokąt 8"/>
          <p:cNvSpPr/>
          <p:nvPr/>
        </p:nvSpPr>
        <p:spPr>
          <a:xfrm>
            <a:off x="1232148" y="116632"/>
            <a:ext cx="7468443" cy="9361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13"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56376" y="234251"/>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Tree>
    <p:extLst>
      <p:ext uri="{BB962C8B-B14F-4D97-AF65-F5344CB8AC3E}">
        <p14:creationId xmlns:p14="http://schemas.microsoft.com/office/powerpoint/2010/main" val="33969095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14</a:t>
            </a:fld>
            <a:endParaRPr lang="pl-PL" altLang="pl-PL"/>
          </a:p>
        </p:txBody>
      </p:sp>
      <p:grpSp>
        <p:nvGrpSpPr>
          <p:cNvPr id="3" name="Grupa 2"/>
          <p:cNvGrpSpPr/>
          <p:nvPr/>
        </p:nvGrpSpPr>
        <p:grpSpPr>
          <a:xfrm>
            <a:off x="1073357" y="1556792"/>
            <a:ext cx="6689605" cy="780599"/>
            <a:chOff x="0" y="-506683"/>
            <a:chExt cx="6525938" cy="1098534"/>
          </a:xfrm>
          <a:scene3d>
            <a:camera prst="orthographicFront">
              <a:rot lat="0" lon="0" rev="0"/>
            </a:camera>
            <a:lightRig rig="contrasting" dir="t">
              <a:rot lat="0" lon="0" rev="1200000"/>
            </a:lightRig>
          </a:scene3d>
        </p:grpSpPr>
        <p:sp>
          <p:nvSpPr>
            <p:cNvPr id="4" name="Prostokąt zaokrąglony 3"/>
            <p:cNvSpPr/>
            <p:nvPr/>
          </p:nvSpPr>
          <p:spPr>
            <a:xfrm>
              <a:off x="0" y="-506683"/>
              <a:ext cx="6525938" cy="109853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5" name="Prostokąt 4"/>
            <p:cNvSpPr/>
            <p:nvPr/>
          </p:nvSpPr>
          <p:spPr>
            <a:xfrm>
              <a:off x="28892" y="-506683"/>
              <a:ext cx="6468154" cy="10985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l-PL" sz="2400" b="1" kern="1200" dirty="0" smtClean="0"/>
                <a:t>Główny cel rewitalizacji:</a:t>
              </a:r>
              <a:r>
                <a:rPr lang="pl-PL" sz="2400" b="1" i="0" kern="1200" baseline="0" dirty="0" smtClean="0">
                  <a:effectLst>
                    <a:outerShdw blurRad="38100" dist="38100" dir="2700000" algn="tl">
                      <a:srgbClr val="000000">
                        <a:alpha val="43137"/>
                      </a:srgbClr>
                    </a:outerShdw>
                  </a:effectLst>
                </a:rPr>
                <a:t> </a:t>
              </a:r>
              <a:endParaRPr lang="pl-PL" sz="2400" b="1" i="0" kern="1200" baseline="0" dirty="0">
                <a:effectLst>
                  <a:outerShdw blurRad="38100" dist="38100" dir="2700000" algn="tl">
                    <a:srgbClr val="000000">
                      <a:alpha val="43137"/>
                    </a:srgbClr>
                  </a:outerShdw>
                </a:effectLst>
              </a:endParaRPr>
            </a:p>
          </p:txBody>
        </p:sp>
      </p:grpSp>
      <p:sp>
        <p:nvSpPr>
          <p:cNvPr id="6" name="Prostokąt 5"/>
          <p:cNvSpPr/>
          <p:nvPr/>
        </p:nvSpPr>
        <p:spPr>
          <a:xfrm>
            <a:off x="1043609" y="260648"/>
            <a:ext cx="6912768"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51315" y="175613"/>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
        <p:nvSpPr>
          <p:cNvPr id="9" name="pole tekstowe 8"/>
          <p:cNvSpPr txBox="1"/>
          <p:nvPr/>
        </p:nvSpPr>
        <p:spPr>
          <a:xfrm>
            <a:off x="1139025" y="2714183"/>
            <a:ext cx="6623938" cy="187743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pl-PL" sz="2400" dirty="0">
                <a:solidFill>
                  <a:schemeClr val="tx1"/>
                </a:solidFill>
              </a:rPr>
              <a:t>Głównym celem Gminnego </a:t>
            </a:r>
            <a:r>
              <a:rPr lang="pl-PL" sz="2400" dirty="0" smtClean="0">
                <a:solidFill>
                  <a:schemeClr val="tx1"/>
                </a:solidFill>
              </a:rPr>
              <a:t>Programu Rewitalizacji </a:t>
            </a:r>
            <a:r>
              <a:rPr lang="pl-PL" sz="2400" dirty="0">
                <a:solidFill>
                  <a:schemeClr val="tx1"/>
                </a:solidFill>
              </a:rPr>
              <a:t>Gminy Żary jest podniesienie atrakcyjności Gminy, jako miejsca </a:t>
            </a:r>
            <a:r>
              <a:rPr lang="pl-PL" sz="2400" dirty="0" smtClean="0">
                <a:solidFill>
                  <a:schemeClr val="tx1"/>
                </a:solidFill>
              </a:rPr>
              <a:t> </a:t>
            </a:r>
            <a:r>
              <a:rPr lang="pl-PL" sz="2400" dirty="0">
                <a:solidFill>
                  <a:schemeClr val="tx1"/>
                </a:solidFill>
              </a:rPr>
              <a:t>zamieszkania i spędzania czasu </a:t>
            </a:r>
            <a:r>
              <a:rPr lang="pl-PL" sz="2400" dirty="0" smtClean="0">
                <a:solidFill>
                  <a:schemeClr val="tx1"/>
                </a:solidFill>
              </a:rPr>
              <a:t>wolnego.</a:t>
            </a:r>
            <a:endParaRPr lang="pl-PL" sz="2400" dirty="0"/>
          </a:p>
          <a:p>
            <a:r>
              <a:rPr lang="pl-PL" sz="2000" b="1" dirty="0" smtClean="0"/>
              <a:t> </a:t>
            </a:r>
            <a:endParaRPr lang="pl-PL" sz="2000" dirty="0" smtClean="0"/>
          </a:p>
        </p:txBody>
      </p:sp>
    </p:spTree>
    <p:extLst>
      <p:ext uri="{BB962C8B-B14F-4D97-AF65-F5344CB8AC3E}">
        <p14:creationId xmlns:p14="http://schemas.microsoft.com/office/powerpoint/2010/main" val="128563861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1306644" y="796816"/>
            <a:ext cx="6525938" cy="420559"/>
            <a:chOff x="0" y="0"/>
            <a:chExt cx="6525938" cy="591851"/>
          </a:xfrm>
          <a:solidFill>
            <a:schemeClr val="bg2">
              <a:lumMod val="75000"/>
            </a:schemeClr>
          </a:solidFill>
          <a:scene3d>
            <a:camera prst="orthographicFront">
              <a:rot lat="0" lon="0" rev="0"/>
            </a:camera>
            <a:lightRig rig="contrasting" dir="t">
              <a:rot lat="0" lon="0" rev="1200000"/>
            </a:lightRig>
          </a:scene3d>
        </p:grpSpPr>
        <p:sp>
          <p:nvSpPr>
            <p:cNvPr id="6" name="Prostokąt zaokrąglony 5"/>
            <p:cNvSpPr/>
            <p:nvPr/>
          </p:nvSpPr>
          <p:spPr>
            <a:xfrm>
              <a:off x="0" y="0"/>
              <a:ext cx="6525938" cy="59185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7" name="Prostokąt 6"/>
            <p:cNvSpPr/>
            <p:nvPr/>
          </p:nvSpPr>
          <p:spPr>
            <a:xfrm>
              <a:off x="28892" y="28890"/>
              <a:ext cx="6468154" cy="56295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l-PL" sz="2400" b="1" kern="1200" dirty="0" smtClean="0">
                  <a:solidFill>
                    <a:schemeClr val="tx1"/>
                  </a:solidFill>
                </a:rPr>
                <a:t>Cele szczegółowe rewitalizacji:</a:t>
              </a:r>
              <a:r>
                <a:rPr lang="pl-PL" sz="2400" b="1" i="0" kern="1200" baseline="0" dirty="0" smtClean="0">
                  <a:solidFill>
                    <a:schemeClr val="tx1"/>
                  </a:solidFill>
                  <a:effectLst>
                    <a:outerShdw blurRad="38100" dist="38100" dir="2700000" algn="tl">
                      <a:srgbClr val="000000">
                        <a:alpha val="43137"/>
                      </a:srgbClr>
                    </a:outerShdw>
                  </a:effectLst>
                </a:rPr>
                <a:t> </a:t>
              </a:r>
              <a:endParaRPr lang="pl-PL" sz="2400" b="1" i="0" kern="1200" baseline="0" dirty="0">
                <a:solidFill>
                  <a:schemeClr val="tx1"/>
                </a:solidFill>
                <a:effectLst>
                  <a:outerShdw blurRad="38100" dist="38100" dir="2700000" algn="tl">
                    <a:srgbClr val="000000">
                      <a:alpha val="43137"/>
                    </a:srgbClr>
                  </a:outerShdw>
                </a:effectLst>
              </a:endParaRPr>
            </a:p>
          </p:txBody>
        </p:sp>
      </p:grpSp>
      <p:graphicFrame>
        <p:nvGraphicFramePr>
          <p:cNvPr id="8" name="Tabela 7"/>
          <p:cNvGraphicFramePr>
            <a:graphicFrameLocks noGrp="1"/>
          </p:cNvGraphicFramePr>
          <p:nvPr>
            <p:extLst>
              <p:ext uri="{D42A27DB-BD31-4B8C-83A1-F6EECF244321}">
                <p14:modId xmlns:p14="http://schemas.microsoft.com/office/powerpoint/2010/main" val="2788764316"/>
              </p:ext>
            </p:extLst>
          </p:nvPr>
        </p:nvGraphicFramePr>
        <p:xfrm>
          <a:off x="827583" y="1340768"/>
          <a:ext cx="7992888" cy="5258168"/>
        </p:xfrm>
        <a:graphic>
          <a:graphicData uri="http://schemas.openxmlformats.org/drawingml/2006/table">
            <a:tbl>
              <a:tblPr firstRow="1" firstCol="1" bandRow="1">
                <a:tableStyleId>{5C22544A-7EE6-4342-B048-85BDC9FD1C3A}</a:tableStyleId>
              </a:tblPr>
              <a:tblGrid>
                <a:gridCol w="1115514"/>
                <a:gridCol w="2526382"/>
                <a:gridCol w="4350992"/>
              </a:tblGrid>
              <a:tr h="275601">
                <a:tc>
                  <a:txBody>
                    <a:bodyPr/>
                    <a:lstStyle/>
                    <a:p>
                      <a:pPr>
                        <a:lnSpc>
                          <a:spcPct val="115000"/>
                        </a:lnSpc>
                        <a:spcAft>
                          <a:spcPts val="0"/>
                        </a:spcAft>
                      </a:pPr>
                      <a:r>
                        <a:rPr lang="pl-PL" sz="1400" dirty="0">
                          <a:solidFill>
                            <a:schemeClr val="tx1"/>
                          </a:solidFill>
                          <a:effectLst/>
                        </a:rPr>
                        <a:t>Sfera procesu rewitalizacji</a:t>
                      </a:r>
                      <a:endParaRPr lang="pl-PL" sz="1400" dirty="0">
                        <a:solidFill>
                          <a:schemeClr val="tx1"/>
                        </a:solidFill>
                        <a:effectLst/>
                        <a:latin typeface="Calibri"/>
                        <a:ea typeface="Times New Roman"/>
                        <a:cs typeface="Times New Roman"/>
                      </a:endParaRPr>
                    </a:p>
                  </a:txBody>
                  <a:tcPr marL="26757" marR="26757" marT="0" marB="0">
                    <a:solidFill>
                      <a:schemeClr val="accent1">
                        <a:lumMod val="60000"/>
                        <a:lumOff val="40000"/>
                      </a:schemeClr>
                    </a:solidFill>
                  </a:tcPr>
                </a:tc>
                <a:tc>
                  <a:txBody>
                    <a:bodyPr/>
                    <a:lstStyle/>
                    <a:p>
                      <a:pPr>
                        <a:lnSpc>
                          <a:spcPct val="115000"/>
                        </a:lnSpc>
                        <a:spcAft>
                          <a:spcPts val="0"/>
                        </a:spcAft>
                      </a:pPr>
                      <a:r>
                        <a:rPr lang="pl-PL" sz="1400">
                          <a:solidFill>
                            <a:schemeClr val="tx1"/>
                          </a:solidFill>
                          <a:effectLst/>
                        </a:rPr>
                        <a:t>Cele szczegółowe</a:t>
                      </a:r>
                      <a:endParaRPr lang="pl-PL" sz="1400">
                        <a:solidFill>
                          <a:schemeClr val="tx1"/>
                        </a:solidFill>
                        <a:effectLst/>
                        <a:latin typeface="Calibri"/>
                        <a:ea typeface="Times New Roman"/>
                        <a:cs typeface="Times New Roman"/>
                      </a:endParaRPr>
                    </a:p>
                  </a:txBody>
                  <a:tcPr marL="26757" marR="26757" marT="0" marB="0">
                    <a:solidFill>
                      <a:schemeClr val="accent1">
                        <a:lumMod val="60000"/>
                        <a:lumOff val="40000"/>
                      </a:schemeClr>
                    </a:solidFill>
                  </a:tcPr>
                </a:tc>
                <a:tc>
                  <a:txBody>
                    <a:bodyPr/>
                    <a:lstStyle/>
                    <a:p>
                      <a:pPr>
                        <a:lnSpc>
                          <a:spcPct val="115000"/>
                        </a:lnSpc>
                        <a:spcAft>
                          <a:spcPts val="0"/>
                        </a:spcAft>
                      </a:pPr>
                      <a:r>
                        <a:rPr lang="pl-PL" sz="1400" dirty="0">
                          <a:solidFill>
                            <a:schemeClr val="tx1"/>
                          </a:solidFill>
                          <a:effectLst/>
                        </a:rPr>
                        <a:t>Kierunki działań</a:t>
                      </a:r>
                      <a:endParaRPr lang="pl-PL" sz="1400" dirty="0">
                        <a:solidFill>
                          <a:schemeClr val="tx1"/>
                        </a:solidFill>
                        <a:effectLst/>
                        <a:latin typeface="Calibri"/>
                        <a:ea typeface="Times New Roman"/>
                        <a:cs typeface="Times New Roman"/>
                      </a:endParaRPr>
                    </a:p>
                  </a:txBody>
                  <a:tcPr marL="26757" marR="26757" marT="0" marB="0">
                    <a:solidFill>
                      <a:schemeClr val="accent1">
                        <a:lumMod val="60000"/>
                        <a:lumOff val="40000"/>
                      </a:schemeClr>
                    </a:solidFill>
                  </a:tcPr>
                </a:tc>
              </a:tr>
              <a:tr h="953358">
                <a:tc rowSpan="3">
                  <a:txBody>
                    <a:bodyPr/>
                    <a:lstStyle/>
                    <a:p>
                      <a:pPr>
                        <a:lnSpc>
                          <a:spcPct val="115000"/>
                        </a:lnSpc>
                        <a:spcAft>
                          <a:spcPts val="0"/>
                        </a:spcAft>
                      </a:pPr>
                      <a:r>
                        <a:rPr lang="pl-PL" sz="1050" dirty="0">
                          <a:solidFill>
                            <a:schemeClr val="tx1"/>
                          </a:solidFill>
                          <a:effectLst/>
                        </a:rPr>
                        <a:t>1. Sfera społeczna</a:t>
                      </a:r>
                      <a:endParaRPr lang="pl-PL" sz="1050" dirty="0">
                        <a:solidFill>
                          <a:schemeClr val="tx1"/>
                        </a:solidFill>
                        <a:effectLst/>
                        <a:latin typeface="Calibri"/>
                        <a:ea typeface="Times New Roman"/>
                        <a:cs typeface="Times New Roman"/>
                      </a:endParaRPr>
                    </a:p>
                  </a:txBody>
                  <a:tcPr marL="26757" marR="26757" marT="0" marB="0">
                    <a:solidFill>
                      <a:schemeClr val="accent1">
                        <a:lumMod val="60000"/>
                        <a:lumOff val="40000"/>
                      </a:schemeClr>
                    </a:solidFill>
                  </a:tcPr>
                </a:tc>
                <a:tc>
                  <a:txBody>
                    <a:bodyPr/>
                    <a:lstStyle/>
                    <a:p>
                      <a:pPr>
                        <a:lnSpc>
                          <a:spcPct val="115000"/>
                        </a:lnSpc>
                        <a:spcAft>
                          <a:spcPts val="0"/>
                        </a:spcAft>
                      </a:pPr>
                      <a:r>
                        <a:rPr lang="pl-PL" sz="1050" dirty="0">
                          <a:solidFill>
                            <a:schemeClr val="tx1"/>
                          </a:solidFill>
                          <a:effectLst/>
                        </a:rPr>
                        <a:t>1.1. Efektywne wykorzystanie potencjału ludzkiego</a:t>
                      </a:r>
                      <a:endParaRPr lang="pl-PL" sz="1050" dirty="0">
                        <a:solidFill>
                          <a:schemeClr val="tx1"/>
                        </a:solidFill>
                        <a:effectLst/>
                        <a:latin typeface="Calibri"/>
                        <a:ea typeface="Times New Roman"/>
                        <a:cs typeface="Times New Roman"/>
                      </a:endParaRPr>
                    </a:p>
                  </a:txBody>
                  <a:tcPr marL="26757" marR="26757" marT="0" marB="0"/>
                </a:tc>
                <a:tc>
                  <a:txBody>
                    <a:bodyPr/>
                    <a:lstStyle/>
                    <a:p>
                      <a:pPr marL="331470" indent="-331470">
                        <a:lnSpc>
                          <a:spcPct val="115000"/>
                        </a:lnSpc>
                        <a:spcAft>
                          <a:spcPts val="0"/>
                        </a:spcAft>
                      </a:pPr>
                      <a:r>
                        <a:rPr lang="pl-PL" sz="1050" dirty="0">
                          <a:solidFill>
                            <a:schemeClr val="tx1"/>
                          </a:solidFill>
                          <a:effectLst/>
                        </a:rPr>
                        <a:t>1.1.1 Rozwój oferty kulturalnej</a:t>
                      </a:r>
                    </a:p>
                    <a:p>
                      <a:pPr marL="331470" indent="-331470">
                        <a:lnSpc>
                          <a:spcPct val="115000"/>
                        </a:lnSpc>
                        <a:spcAft>
                          <a:spcPts val="0"/>
                        </a:spcAft>
                      </a:pPr>
                      <a:r>
                        <a:rPr lang="pl-PL" sz="1050" dirty="0">
                          <a:solidFill>
                            <a:schemeClr val="tx1"/>
                          </a:solidFill>
                          <a:effectLst/>
                        </a:rPr>
                        <a:t>1.1.2 Rozwój oferty rekreacyjnej</a:t>
                      </a:r>
                    </a:p>
                    <a:p>
                      <a:pPr marL="331470" indent="-331470">
                        <a:lnSpc>
                          <a:spcPct val="115000"/>
                        </a:lnSpc>
                        <a:spcAft>
                          <a:spcPts val="0"/>
                        </a:spcAft>
                      </a:pPr>
                      <a:r>
                        <a:rPr lang="pl-PL" sz="1050" dirty="0">
                          <a:solidFill>
                            <a:schemeClr val="tx1"/>
                          </a:solidFill>
                          <a:effectLst/>
                        </a:rPr>
                        <a:t>1.1.3 Integracja społeczna</a:t>
                      </a:r>
                    </a:p>
                    <a:p>
                      <a:pPr marL="331470" indent="-331470">
                        <a:lnSpc>
                          <a:spcPct val="115000"/>
                        </a:lnSpc>
                        <a:spcAft>
                          <a:spcPts val="0"/>
                        </a:spcAft>
                      </a:pPr>
                      <a:r>
                        <a:rPr lang="pl-PL" sz="1050" dirty="0">
                          <a:solidFill>
                            <a:schemeClr val="tx1"/>
                          </a:solidFill>
                          <a:effectLst/>
                        </a:rPr>
                        <a:t>1.1.4 Wspieranie inicjatyw mających na celu wzmocnienie więzi społecznych</a:t>
                      </a:r>
                      <a:endParaRPr lang="pl-PL" sz="1050" dirty="0">
                        <a:solidFill>
                          <a:schemeClr val="tx1"/>
                        </a:solidFill>
                        <a:effectLst/>
                        <a:latin typeface="Calibri"/>
                        <a:ea typeface="Times New Roman"/>
                        <a:cs typeface="Times New Roman"/>
                      </a:endParaRPr>
                    </a:p>
                  </a:txBody>
                  <a:tcPr marL="26757" marR="26757" marT="0" marB="0"/>
                </a:tc>
              </a:tr>
              <a:tr h="427223">
                <a:tc vMerge="1">
                  <a:txBody>
                    <a:bodyPr/>
                    <a:lstStyle/>
                    <a:p>
                      <a:endParaRPr lang="pl-PL"/>
                    </a:p>
                  </a:txBody>
                  <a:tcPr/>
                </a:tc>
                <a:tc>
                  <a:txBody>
                    <a:bodyPr/>
                    <a:lstStyle/>
                    <a:p>
                      <a:pPr>
                        <a:lnSpc>
                          <a:spcPct val="115000"/>
                        </a:lnSpc>
                        <a:spcAft>
                          <a:spcPts val="0"/>
                        </a:spcAft>
                      </a:pPr>
                      <a:r>
                        <a:rPr lang="pl-PL" sz="1050" dirty="0">
                          <a:solidFill>
                            <a:schemeClr val="tx1"/>
                          </a:solidFill>
                          <a:effectLst/>
                        </a:rPr>
                        <a:t>1.2 Przeciwdziałanie negatywnym zjawiskom społecznym</a:t>
                      </a:r>
                      <a:endParaRPr lang="pl-PL" sz="1050" dirty="0">
                        <a:solidFill>
                          <a:schemeClr val="tx1"/>
                        </a:solidFill>
                        <a:effectLst/>
                        <a:latin typeface="Calibri"/>
                        <a:ea typeface="Times New Roman"/>
                        <a:cs typeface="Times New Roman"/>
                      </a:endParaRPr>
                    </a:p>
                  </a:txBody>
                  <a:tcPr marL="26757" marR="26757" marT="0" marB="0"/>
                </a:tc>
                <a:tc>
                  <a:txBody>
                    <a:bodyPr/>
                    <a:lstStyle/>
                    <a:p>
                      <a:pPr marL="331470" indent="-331470">
                        <a:lnSpc>
                          <a:spcPct val="115000"/>
                        </a:lnSpc>
                        <a:spcAft>
                          <a:spcPts val="0"/>
                        </a:spcAft>
                      </a:pPr>
                      <a:r>
                        <a:rPr lang="pl-PL" sz="1050" dirty="0">
                          <a:solidFill>
                            <a:schemeClr val="tx1"/>
                          </a:solidFill>
                          <a:effectLst/>
                        </a:rPr>
                        <a:t>1.2.1 Profilaktyka przeciw uzależnieniom</a:t>
                      </a:r>
                    </a:p>
                    <a:p>
                      <a:pPr marL="331470" indent="-331470">
                        <a:lnSpc>
                          <a:spcPct val="115000"/>
                        </a:lnSpc>
                        <a:spcAft>
                          <a:spcPts val="0"/>
                        </a:spcAft>
                      </a:pPr>
                      <a:r>
                        <a:rPr lang="pl-PL" sz="1050" dirty="0">
                          <a:solidFill>
                            <a:schemeClr val="tx1"/>
                          </a:solidFill>
                          <a:effectLst/>
                        </a:rPr>
                        <a:t>1.2.2 Przeciwdziałanie </a:t>
                      </a:r>
                      <a:r>
                        <a:rPr lang="pl-PL" sz="1050" dirty="0" err="1">
                          <a:solidFill>
                            <a:schemeClr val="tx1"/>
                          </a:solidFill>
                          <a:effectLst/>
                        </a:rPr>
                        <a:t>wykluczeniom</a:t>
                      </a:r>
                      <a:r>
                        <a:rPr lang="pl-PL" sz="1050" dirty="0">
                          <a:solidFill>
                            <a:schemeClr val="tx1"/>
                          </a:solidFill>
                          <a:effectLst/>
                        </a:rPr>
                        <a:t> społecznym</a:t>
                      </a:r>
                      <a:endParaRPr lang="pl-PL" sz="1050" dirty="0">
                        <a:solidFill>
                          <a:schemeClr val="tx1"/>
                        </a:solidFill>
                        <a:effectLst/>
                        <a:latin typeface="Calibri"/>
                        <a:ea typeface="Times New Roman"/>
                        <a:cs typeface="Times New Roman"/>
                      </a:endParaRPr>
                    </a:p>
                  </a:txBody>
                  <a:tcPr marL="26757" marR="26757" marT="0" marB="0"/>
                </a:tc>
              </a:tr>
              <a:tr h="572015">
                <a:tc vMerge="1">
                  <a:txBody>
                    <a:bodyPr/>
                    <a:lstStyle/>
                    <a:p>
                      <a:endParaRPr lang="pl-PL"/>
                    </a:p>
                  </a:txBody>
                  <a:tcPr/>
                </a:tc>
                <a:tc>
                  <a:txBody>
                    <a:bodyPr/>
                    <a:lstStyle/>
                    <a:p>
                      <a:pPr>
                        <a:lnSpc>
                          <a:spcPct val="115000"/>
                        </a:lnSpc>
                        <a:spcAft>
                          <a:spcPts val="0"/>
                        </a:spcAft>
                      </a:pPr>
                      <a:r>
                        <a:rPr lang="pl-PL" sz="1050" dirty="0">
                          <a:solidFill>
                            <a:schemeClr val="tx1"/>
                          </a:solidFill>
                          <a:effectLst/>
                        </a:rPr>
                        <a:t>1.3 Wzrost poziomu życia mieszkańców</a:t>
                      </a:r>
                      <a:endParaRPr lang="pl-PL" sz="1050" dirty="0">
                        <a:solidFill>
                          <a:schemeClr val="tx1"/>
                        </a:solidFill>
                        <a:effectLst/>
                        <a:latin typeface="Calibri"/>
                        <a:ea typeface="Times New Roman"/>
                        <a:cs typeface="Times New Roman"/>
                      </a:endParaRPr>
                    </a:p>
                  </a:txBody>
                  <a:tcPr marL="26757" marR="26757" marT="0" marB="0"/>
                </a:tc>
                <a:tc>
                  <a:txBody>
                    <a:bodyPr/>
                    <a:lstStyle/>
                    <a:p>
                      <a:pPr marL="331470" indent="-331470">
                        <a:lnSpc>
                          <a:spcPct val="115000"/>
                        </a:lnSpc>
                        <a:spcAft>
                          <a:spcPts val="0"/>
                        </a:spcAft>
                      </a:pPr>
                      <a:r>
                        <a:rPr lang="pl-PL" sz="1050" dirty="0">
                          <a:solidFill>
                            <a:schemeClr val="tx1"/>
                          </a:solidFill>
                          <a:effectLst/>
                        </a:rPr>
                        <a:t>1.3.1 Nawiązanie współpracy z gminami ościennymi</a:t>
                      </a:r>
                    </a:p>
                    <a:p>
                      <a:pPr marL="331470" indent="-331470">
                        <a:lnSpc>
                          <a:spcPct val="115000"/>
                        </a:lnSpc>
                        <a:spcAft>
                          <a:spcPts val="0"/>
                        </a:spcAft>
                      </a:pPr>
                      <a:r>
                        <a:rPr lang="pl-PL" sz="1050" dirty="0">
                          <a:solidFill>
                            <a:schemeClr val="tx1"/>
                          </a:solidFill>
                          <a:effectLst/>
                        </a:rPr>
                        <a:t>1.3.2 Poprawa warunków i jakości sportu</a:t>
                      </a:r>
                      <a:endParaRPr lang="pl-PL" sz="1050" dirty="0">
                        <a:solidFill>
                          <a:schemeClr val="tx1"/>
                        </a:solidFill>
                        <a:effectLst/>
                        <a:latin typeface="Calibri"/>
                        <a:ea typeface="Times New Roman"/>
                        <a:cs typeface="Times New Roman"/>
                      </a:endParaRPr>
                    </a:p>
                  </a:txBody>
                  <a:tcPr marL="26757" marR="26757" marT="0" marB="0"/>
                </a:tc>
              </a:tr>
              <a:tr h="626759">
                <a:tc>
                  <a:txBody>
                    <a:bodyPr/>
                    <a:lstStyle/>
                    <a:p>
                      <a:pPr>
                        <a:lnSpc>
                          <a:spcPct val="115000"/>
                        </a:lnSpc>
                        <a:spcAft>
                          <a:spcPts val="0"/>
                        </a:spcAft>
                      </a:pPr>
                      <a:r>
                        <a:rPr lang="pl-PL" sz="1050" dirty="0">
                          <a:solidFill>
                            <a:schemeClr val="tx1"/>
                          </a:solidFill>
                          <a:effectLst/>
                        </a:rPr>
                        <a:t>2. Sfera techniczna</a:t>
                      </a:r>
                      <a:endParaRPr lang="pl-PL" sz="1050" dirty="0">
                        <a:solidFill>
                          <a:schemeClr val="tx1"/>
                        </a:solidFill>
                        <a:effectLst/>
                        <a:latin typeface="Calibri"/>
                        <a:ea typeface="Times New Roman"/>
                        <a:cs typeface="Times New Roman"/>
                      </a:endParaRPr>
                    </a:p>
                  </a:txBody>
                  <a:tcPr marL="26757" marR="26757" marT="0" marB="0">
                    <a:solidFill>
                      <a:schemeClr val="accent1">
                        <a:lumMod val="60000"/>
                        <a:lumOff val="40000"/>
                      </a:schemeClr>
                    </a:solidFill>
                  </a:tcPr>
                </a:tc>
                <a:tc>
                  <a:txBody>
                    <a:bodyPr/>
                    <a:lstStyle/>
                    <a:p>
                      <a:pPr>
                        <a:lnSpc>
                          <a:spcPct val="115000"/>
                        </a:lnSpc>
                        <a:spcAft>
                          <a:spcPts val="0"/>
                        </a:spcAft>
                      </a:pPr>
                      <a:r>
                        <a:rPr lang="pl-PL" sz="1050" dirty="0">
                          <a:solidFill>
                            <a:schemeClr val="tx1"/>
                          </a:solidFill>
                          <a:effectLst/>
                        </a:rPr>
                        <a:t>2.1 Rozwój infrastruktury </a:t>
                      </a:r>
                      <a:endParaRPr lang="pl-PL" sz="1050" dirty="0">
                        <a:solidFill>
                          <a:schemeClr val="tx1"/>
                        </a:solidFill>
                        <a:effectLst/>
                        <a:latin typeface="Calibri"/>
                        <a:ea typeface="Times New Roman"/>
                        <a:cs typeface="Times New Roman"/>
                      </a:endParaRPr>
                    </a:p>
                  </a:txBody>
                  <a:tcPr marL="26757" marR="26757" marT="0" marB="0"/>
                </a:tc>
                <a:tc>
                  <a:txBody>
                    <a:bodyPr/>
                    <a:lstStyle/>
                    <a:p>
                      <a:pPr marL="331470" indent="-331470">
                        <a:lnSpc>
                          <a:spcPct val="115000"/>
                        </a:lnSpc>
                        <a:spcAft>
                          <a:spcPts val="0"/>
                        </a:spcAft>
                      </a:pPr>
                      <a:r>
                        <a:rPr lang="pl-PL" sz="1050" dirty="0">
                          <a:solidFill>
                            <a:schemeClr val="tx1"/>
                          </a:solidFill>
                          <a:effectLst/>
                        </a:rPr>
                        <a:t>2.1.1 Poprawa stanu infrastruktury społecznej</a:t>
                      </a:r>
                    </a:p>
                    <a:p>
                      <a:pPr marL="331470" indent="-331470">
                        <a:lnSpc>
                          <a:spcPct val="115000"/>
                        </a:lnSpc>
                        <a:spcAft>
                          <a:spcPts val="0"/>
                        </a:spcAft>
                      </a:pPr>
                      <a:r>
                        <a:rPr lang="pl-PL" sz="1050" dirty="0">
                          <a:solidFill>
                            <a:schemeClr val="tx1"/>
                          </a:solidFill>
                          <a:effectLst/>
                        </a:rPr>
                        <a:t>2.1.2 Poprawa stanu infrastruktury technicznej</a:t>
                      </a:r>
                    </a:p>
                    <a:p>
                      <a:pPr marL="331470" indent="-331470">
                        <a:lnSpc>
                          <a:spcPct val="115000"/>
                        </a:lnSpc>
                        <a:spcAft>
                          <a:spcPts val="0"/>
                        </a:spcAft>
                      </a:pPr>
                      <a:r>
                        <a:rPr lang="pl-PL" sz="1050" dirty="0">
                          <a:solidFill>
                            <a:schemeClr val="tx1"/>
                          </a:solidFill>
                          <a:effectLst/>
                        </a:rPr>
                        <a:t>2.1.3 Rozwój bazy </a:t>
                      </a:r>
                      <a:r>
                        <a:rPr lang="pl-PL" sz="1050" dirty="0" err="1">
                          <a:solidFill>
                            <a:schemeClr val="tx1"/>
                          </a:solidFill>
                          <a:effectLst/>
                        </a:rPr>
                        <a:t>gastronomiczno</a:t>
                      </a:r>
                      <a:r>
                        <a:rPr lang="pl-PL" sz="1050" dirty="0">
                          <a:solidFill>
                            <a:schemeClr val="tx1"/>
                          </a:solidFill>
                          <a:effectLst/>
                        </a:rPr>
                        <a:t> - noclegowej</a:t>
                      </a:r>
                      <a:endParaRPr lang="pl-PL" sz="1050" dirty="0">
                        <a:solidFill>
                          <a:schemeClr val="tx1"/>
                        </a:solidFill>
                        <a:effectLst/>
                        <a:latin typeface="Calibri"/>
                        <a:ea typeface="Times New Roman"/>
                        <a:cs typeface="Times New Roman"/>
                      </a:endParaRPr>
                    </a:p>
                  </a:txBody>
                  <a:tcPr marL="26757" marR="26757" marT="0" marB="0"/>
                </a:tc>
              </a:tr>
              <a:tr h="384626">
                <a:tc rowSpan="2">
                  <a:txBody>
                    <a:bodyPr/>
                    <a:lstStyle/>
                    <a:p>
                      <a:pPr>
                        <a:lnSpc>
                          <a:spcPct val="115000"/>
                        </a:lnSpc>
                        <a:spcAft>
                          <a:spcPts val="0"/>
                        </a:spcAft>
                      </a:pPr>
                      <a:r>
                        <a:rPr lang="pl-PL" sz="1050">
                          <a:solidFill>
                            <a:schemeClr val="tx1"/>
                          </a:solidFill>
                          <a:effectLst/>
                        </a:rPr>
                        <a:t>3. Sfera przestrzenno – funkcjonalna</a:t>
                      </a:r>
                      <a:endParaRPr lang="pl-PL" sz="1050">
                        <a:solidFill>
                          <a:schemeClr val="tx1"/>
                        </a:solidFill>
                        <a:effectLst/>
                        <a:latin typeface="Calibri"/>
                        <a:ea typeface="Times New Roman"/>
                        <a:cs typeface="Times New Roman"/>
                      </a:endParaRPr>
                    </a:p>
                  </a:txBody>
                  <a:tcPr marL="26757" marR="26757" marT="0" marB="0">
                    <a:solidFill>
                      <a:schemeClr val="accent1">
                        <a:lumMod val="60000"/>
                        <a:lumOff val="40000"/>
                      </a:schemeClr>
                    </a:solidFill>
                  </a:tcPr>
                </a:tc>
                <a:tc>
                  <a:txBody>
                    <a:bodyPr/>
                    <a:lstStyle/>
                    <a:p>
                      <a:pPr>
                        <a:lnSpc>
                          <a:spcPct val="115000"/>
                        </a:lnSpc>
                        <a:spcAft>
                          <a:spcPts val="0"/>
                        </a:spcAft>
                      </a:pPr>
                      <a:r>
                        <a:rPr lang="pl-PL" sz="1050" dirty="0">
                          <a:solidFill>
                            <a:schemeClr val="tx1"/>
                          </a:solidFill>
                          <a:effectLst/>
                        </a:rPr>
                        <a:t>3.1 Wykorzystanie lokalnych zasobów kulturalnych i przyrodniczych </a:t>
                      </a:r>
                      <a:endParaRPr lang="pl-PL" sz="1050" dirty="0">
                        <a:solidFill>
                          <a:schemeClr val="tx1"/>
                        </a:solidFill>
                        <a:effectLst/>
                        <a:latin typeface="Calibri"/>
                        <a:ea typeface="Times New Roman"/>
                        <a:cs typeface="Times New Roman"/>
                      </a:endParaRPr>
                    </a:p>
                  </a:txBody>
                  <a:tcPr marL="26757" marR="26757" marT="0" marB="0"/>
                </a:tc>
                <a:tc>
                  <a:txBody>
                    <a:bodyPr/>
                    <a:lstStyle/>
                    <a:p>
                      <a:pPr marL="331470" indent="-331470">
                        <a:lnSpc>
                          <a:spcPct val="115000"/>
                        </a:lnSpc>
                        <a:spcAft>
                          <a:spcPts val="0"/>
                        </a:spcAft>
                      </a:pPr>
                      <a:r>
                        <a:rPr lang="pl-PL" sz="1050" dirty="0">
                          <a:solidFill>
                            <a:schemeClr val="tx1"/>
                          </a:solidFill>
                          <a:effectLst/>
                        </a:rPr>
                        <a:t>3.1.1 Ochrona i udostępnienie dziedzictwa </a:t>
                      </a:r>
                      <a:r>
                        <a:rPr lang="pl-PL" sz="1050" dirty="0" smtClean="0">
                          <a:solidFill>
                            <a:schemeClr val="tx1"/>
                          </a:solidFill>
                          <a:effectLst/>
                        </a:rPr>
                        <a:t>kulturalnego</a:t>
                      </a:r>
                      <a:r>
                        <a:rPr lang="pl-PL" sz="1050" dirty="0">
                          <a:solidFill>
                            <a:schemeClr val="tx1"/>
                          </a:solidFill>
                          <a:effectLst/>
                        </a:rPr>
                        <a:t> </a:t>
                      </a:r>
                      <a:endParaRPr lang="pl-PL" sz="1050" dirty="0">
                        <a:solidFill>
                          <a:schemeClr val="tx1"/>
                        </a:solidFill>
                        <a:effectLst/>
                        <a:latin typeface="Calibri"/>
                        <a:ea typeface="Times New Roman"/>
                        <a:cs typeface="Times New Roman"/>
                      </a:endParaRPr>
                    </a:p>
                  </a:txBody>
                  <a:tcPr marL="26757" marR="26757" marT="0" marB="0"/>
                </a:tc>
              </a:tr>
              <a:tr h="604224">
                <a:tc vMerge="1">
                  <a:txBody>
                    <a:bodyPr/>
                    <a:lstStyle/>
                    <a:p>
                      <a:endParaRPr lang="pl-PL"/>
                    </a:p>
                  </a:txBody>
                  <a:tcPr/>
                </a:tc>
                <a:tc>
                  <a:txBody>
                    <a:bodyPr/>
                    <a:lstStyle/>
                    <a:p>
                      <a:pPr>
                        <a:lnSpc>
                          <a:spcPct val="115000"/>
                        </a:lnSpc>
                        <a:spcAft>
                          <a:spcPts val="0"/>
                        </a:spcAft>
                      </a:pPr>
                      <a:r>
                        <a:rPr lang="pl-PL" sz="1050" dirty="0">
                          <a:solidFill>
                            <a:schemeClr val="tx1"/>
                          </a:solidFill>
                          <a:effectLst/>
                        </a:rPr>
                        <a:t>3.2 Kreowanie przestrzeni służących zaspokajaniu potrzeb mieszkańców</a:t>
                      </a:r>
                      <a:endParaRPr lang="pl-PL" sz="1050" dirty="0">
                        <a:solidFill>
                          <a:schemeClr val="tx1"/>
                        </a:solidFill>
                        <a:effectLst/>
                        <a:latin typeface="Calibri"/>
                        <a:ea typeface="Times New Roman"/>
                        <a:cs typeface="Times New Roman"/>
                      </a:endParaRPr>
                    </a:p>
                  </a:txBody>
                  <a:tcPr marL="26757" marR="26757" marT="0" marB="0"/>
                </a:tc>
                <a:tc>
                  <a:txBody>
                    <a:bodyPr/>
                    <a:lstStyle/>
                    <a:p>
                      <a:pPr marL="331470" indent="-331470">
                        <a:lnSpc>
                          <a:spcPct val="115000"/>
                        </a:lnSpc>
                        <a:spcAft>
                          <a:spcPts val="0"/>
                        </a:spcAft>
                      </a:pPr>
                      <a:r>
                        <a:rPr lang="pl-PL" sz="1050" dirty="0" smtClean="0">
                          <a:solidFill>
                            <a:schemeClr val="tx1"/>
                          </a:solidFill>
                          <a:effectLst/>
                        </a:rPr>
                        <a:t>3.2.1 </a:t>
                      </a:r>
                      <a:r>
                        <a:rPr lang="pl-PL" sz="1050" dirty="0">
                          <a:solidFill>
                            <a:schemeClr val="tx1"/>
                          </a:solidFill>
                          <a:effectLst/>
                        </a:rPr>
                        <a:t>Stworzenie miejsc dedykowanych różnym grupom użytkowników</a:t>
                      </a:r>
                    </a:p>
                    <a:p>
                      <a:pPr marL="331470" indent="-331470">
                        <a:lnSpc>
                          <a:spcPct val="115000"/>
                        </a:lnSpc>
                        <a:spcAft>
                          <a:spcPts val="0"/>
                        </a:spcAft>
                      </a:pPr>
                      <a:r>
                        <a:rPr lang="pl-PL" sz="1050" dirty="0" smtClean="0">
                          <a:solidFill>
                            <a:schemeClr val="tx1"/>
                          </a:solidFill>
                          <a:effectLst/>
                        </a:rPr>
                        <a:t>3.2.2 </a:t>
                      </a:r>
                      <a:r>
                        <a:rPr lang="pl-PL" sz="1050" dirty="0">
                          <a:solidFill>
                            <a:schemeClr val="tx1"/>
                          </a:solidFill>
                          <a:effectLst/>
                        </a:rPr>
                        <a:t>Uporządkowanie przestrzeni publicznej pod kątem funkcjonalnym i estetycznym</a:t>
                      </a:r>
                      <a:endParaRPr lang="pl-PL" sz="1050" dirty="0">
                        <a:solidFill>
                          <a:schemeClr val="tx1"/>
                        </a:solidFill>
                        <a:effectLst/>
                        <a:latin typeface="Calibri"/>
                        <a:ea typeface="Times New Roman"/>
                        <a:cs typeface="Times New Roman"/>
                      </a:endParaRPr>
                    </a:p>
                  </a:txBody>
                  <a:tcPr marL="26757" marR="26757" marT="0" marB="0"/>
                </a:tc>
              </a:tr>
              <a:tr h="381343">
                <a:tc rowSpan="2">
                  <a:txBody>
                    <a:bodyPr/>
                    <a:lstStyle/>
                    <a:p>
                      <a:pPr>
                        <a:lnSpc>
                          <a:spcPct val="115000"/>
                        </a:lnSpc>
                        <a:spcAft>
                          <a:spcPts val="0"/>
                        </a:spcAft>
                      </a:pPr>
                      <a:r>
                        <a:rPr lang="pl-PL" sz="1050">
                          <a:solidFill>
                            <a:schemeClr val="tx1"/>
                          </a:solidFill>
                          <a:effectLst/>
                        </a:rPr>
                        <a:t>4. Sfera gospodarcza</a:t>
                      </a:r>
                      <a:endParaRPr lang="pl-PL" sz="1050">
                        <a:solidFill>
                          <a:schemeClr val="tx1"/>
                        </a:solidFill>
                        <a:effectLst/>
                        <a:latin typeface="Calibri"/>
                        <a:ea typeface="Times New Roman"/>
                        <a:cs typeface="Times New Roman"/>
                      </a:endParaRPr>
                    </a:p>
                  </a:txBody>
                  <a:tcPr marL="26757" marR="26757" marT="0" marB="0">
                    <a:solidFill>
                      <a:schemeClr val="accent1">
                        <a:lumMod val="60000"/>
                        <a:lumOff val="40000"/>
                      </a:schemeClr>
                    </a:solidFill>
                  </a:tcPr>
                </a:tc>
                <a:tc>
                  <a:txBody>
                    <a:bodyPr/>
                    <a:lstStyle/>
                    <a:p>
                      <a:pPr>
                        <a:lnSpc>
                          <a:spcPct val="115000"/>
                        </a:lnSpc>
                        <a:spcAft>
                          <a:spcPts val="0"/>
                        </a:spcAft>
                      </a:pPr>
                      <a:r>
                        <a:rPr lang="pl-PL" sz="1050" dirty="0">
                          <a:solidFill>
                            <a:schemeClr val="tx1"/>
                          </a:solidFill>
                          <a:effectLst/>
                        </a:rPr>
                        <a:t>4.1 Wykorzystanie walorów Gminy dla jej rozwoju gospodarczego</a:t>
                      </a:r>
                      <a:endParaRPr lang="pl-PL" sz="1050" dirty="0">
                        <a:solidFill>
                          <a:schemeClr val="tx1"/>
                        </a:solidFill>
                        <a:effectLst/>
                        <a:latin typeface="Calibri"/>
                        <a:ea typeface="Times New Roman"/>
                        <a:cs typeface="Times New Roman"/>
                      </a:endParaRPr>
                    </a:p>
                  </a:txBody>
                  <a:tcPr marL="26757" marR="26757" marT="0" marB="0"/>
                </a:tc>
                <a:tc>
                  <a:txBody>
                    <a:bodyPr/>
                    <a:lstStyle/>
                    <a:p>
                      <a:pPr marL="331470" indent="-331470">
                        <a:lnSpc>
                          <a:spcPct val="115000"/>
                        </a:lnSpc>
                        <a:spcAft>
                          <a:spcPts val="0"/>
                        </a:spcAft>
                      </a:pPr>
                      <a:r>
                        <a:rPr lang="pl-PL" sz="1050" dirty="0">
                          <a:solidFill>
                            <a:schemeClr val="tx1"/>
                          </a:solidFill>
                          <a:effectLst/>
                        </a:rPr>
                        <a:t>4.1.1 Promowanie potencjału </a:t>
                      </a:r>
                      <a:r>
                        <a:rPr lang="pl-PL" sz="1050" dirty="0" err="1">
                          <a:solidFill>
                            <a:schemeClr val="tx1"/>
                          </a:solidFill>
                          <a:effectLst/>
                        </a:rPr>
                        <a:t>turystyczno</a:t>
                      </a:r>
                      <a:r>
                        <a:rPr lang="pl-PL" sz="1050" dirty="0">
                          <a:solidFill>
                            <a:schemeClr val="tx1"/>
                          </a:solidFill>
                          <a:effectLst/>
                        </a:rPr>
                        <a:t> – rekreacyjnego gminy</a:t>
                      </a:r>
                      <a:endParaRPr lang="pl-PL" sz="1050" dirty="0">
                        <a:solidFill>
                          <a:schemeClr val="tx1"/>
                        </a:solidFill>
                        <a:effectLst/>
                        <a:latin typeface="Calibri"/>
                        <a:ea typeface="Times New Roman"/>
                        <a:cs typeface="Times New Roman"/>
                      </a:endParaRPr>
                    </a:p>
                  </a:txBody>
                  <a:tcPr marL="26757" marR="26757" marT="0" marB="0"/>
                </a:tc>
              </a:tr>
              <a:tr h="381343">
                <a:tc vMerge="1">
                  <a:txBody>
                    <a:bodyPr/>
                    <a:lstStyle/>
                    <a:p>
                      <a:endParaRPr lang="pl-PL"/>
                    </a:p>
                  </a:txBody>
                  <a:tcPr/>
                </a:tc>
                <a:tc>
                  <a:txBody>
                    <a:bodyPr/>
                    <a:lstStyle/>
                    <a:p>
                      <a:pPr>
                        <a:lnSpc>
                          <a:spcPct val="115000"/>
                        </a:lnSpc>
                        <a:spcAft>
                          <a:spcPts val="0"/>
                        </a:spcAft>
                      </a:pPr>
                      <a:r>
                        <a:rPr lang="pl-PL" sz="1050" dirty="0">
                          <a:solidFill>
                            <a:schemeClr val="tx1"/>
                          </a:solidFill>
                          <a:effectLst/>
                        </a:rPr>
                        <a:t>4.2. Tworzenie przyjaznych warunków do rozwoju przedsiębiorczości</a:t>
                      </a:r>
                      <a:endParaRPr lang="pl-PL" sz="1050" dirty="0">
                        <a:solidFill>
                          <a:schemeClr val="tx1"/>
                        </a:solidFill>
                        <a:effectLst/>
                        <a:latin typeface="Calibri"/>
                        <a:ea typeface="Times New Roman"/>
                        <a:cs typeface="Times New Roman"/>
                      </a:endParaRPr>
                    </a:p>
                  </a:txBody>
                  <a:tcPr marL="26757" marR="26757" marT="0" marB="0"/>
                </a:tc>
                <a:tc>
                  <a:txBody>
                    <a:bodyPr/>
                    <a:lstStyle/>
                    <a:p>
                      <a:pPr marL="331470" indent="-331470">
                        <a:lnSpc>
                          <a:spcPct val="115000"/>
                        </a:lnSpc>
                        <a:spcAft>
                          <a:spcPts val="0"/>
                        </a:spcAft>
                      </a:pPr>
                      <a:r>
                        <a:rPr lang="pl-PL" sz="1050" dirty="0">
                          <a:solidFill>
                            <a:schemeClr val="tx1"/>
                          </a:solidFill>
                          <a:effectLst/>
                        </a:rPr>
                        <a:t>4.2.1 Uzbrojenie strefy inwestycyjnej</a:t>
                      </a:r>
                      <a:endParaRPr lang="pl-PL" sz="1050" dirty="0">
                        <a:solidFill>
                          <a:schemeClr val="tx1"/>
                        </a:solidFill>
                        <a:effectLst/>
                        <a:latin typeface="Calibri"/>
                        <a:ea typeface="Times New Roman"/>
                        <a:cs typeface="Times New Roman"/>
                      </a:endParaRPr>
                    </a:p>
                  </a:txBody>
                  <a:tcPr marL="26757" marR="26757" marT="0" marB="0"/>
                </a:tc>
              </a:tr>
              <a:tr h="436549">
                <a:tc>
                  <a:txBody>
                    <a:bodyPr/>
                    <a:lstStyle/>
                    <a:p>
                      <a:pPr>
                        <a:lnSpc>
                          <a:spcPct val="115000"/>
                        </a:lnSpc>
                        <a:spcAft>
                          <a:spcPts val="0"/>
                        </a:spcAft>
                      </a:pPr>
                      <a:r>
                        <a:rPr lang="pl-PL" sz="1050" dirty="0">
                          <a:solidFill>
                            <a:schemeClr val="tx1"/>
                          </a:solidFill>
                          <a:effectLst/>
                        </a:rPr>
                        <a:t>5. Sfera środowiskowa</a:t>
                      </a:r>
                      <a:endParaRPr lang="pl-PL" sz="1050" dirty="0">
                        <a:solidFill>
                          <a:schemeClr val="tx1"/>
                        </a:solidFill>
                        <a:effectLst/>
                        <a:latin typeface="Calibri"/>
                        <a:ea typeface="Times New Roman"/>
                        <a:cs typeface="Times New Roman"/>
                      </a:endParaRPr>
                    </a:p>
                  </a:txBody>
                  <a:tcPr marL="26757" marR="26757" marT="0" marB="0">
                    <a:solidFill>
                      <a:schemeClr val="accent1">
                        <a:lumMod val="60000"/>
                        <a:lumOff val="40000"/>
                      </a:schemeClr>
                    </a:solidFill>
                  </a:tcPr>
                </a:tc>
                <a:tc>
                  <a:txBody>
                    <a:bodyPr/>
                    <a:lstStyle/>
                    <a:p>
                      <a:pPr>
                        <a:lnSpc>
                          <a:spcPct val="115000"/>
                        </a:lnSpc>
                        <a:spcAft>
                          <a:spcPts val="0"/>
                        </a:spcAft>
                      </a:pPr>
                      <a:r>
                        <a:rPr lang="pl-PL" sz="1050" dirty="0">
                          <a:solidFill>
                            <a:schemeClr val="tx1"/>
                          </a:solidFill>
                          <a:effectLst/>
                        </a:rPr>
                        <a:t>5.1 Poprawa jakości środowiska naturalnego</a:t>
                      </a:r>
                    </a:p>
                    <a:p>
                      <a:pPr>
                        <a:lnSpc>
                          <a:spcPct val="115000"/>
                        </a:lnSpc>
                        <a:spcAft>
                          <a:spcPts val="0"/>
                        </a:spcAft>
                      </a:pPr>
                      <a:r>
                        <a:rPr lang="pl-PL" sz="1050" dirty="0">
                          <a:solidFill>
                            <a:schemeClr val="tx1"/>
                          </a:solidFill>
                          <a:effectLst/>
                        </a:rPr>
                        <a:t> </a:t>
                      </a:r>
                      <a:endParaRPr lang="pl-PL" sz="1050" dirty="0">
                        <a:solidFill>
                          <a:schemeClr val="tx1"/>
                        </a:solidFill>
                        <a:effectLst/>
                        <a:latin typeface="Calibri"/>
                        <a:ea typeface="Times New Roman"/>
                        <a:cs typeface="Times New Roman"/>
                      </a:endParaRPr>
                    </a:p>
                  </a:txBody>
                  <a:tcPr marL="26757" marR="26757" marT="0" marB="0"/>
                </a:tc>
                <a:tc>
                  <a:txBody>
                    <a:bodyPr/>
                    <a:lstStyle/>
                    <a:p>
                      <a:pPr marL="331470" indent="-331470">
                        <a:lnSpc>
                          <a:spcPct val="115000"/>
                        </a:lnSpc>
                        <a:spcAft>
                          <a:spcPts val="0"/>
                        </a:spcAft>
                      </a:pPr>
                      <a:r>
                        <a:rPr lang="pl-PL" sz="1050" dirty="0">
                          <a:solidFill>
                            <a:schemeClr val="tx1"/>
                          </a:solidFill>
                          <a:effectLst/>
                        </a:rPr>
                        <a:t>5.1.1. Wspieranie działań lokalnych w zakresie ochrony środowiska</a:t>
                      </a:r>
                    </a:p>
                    <a:p>
                      <a:pPr marL="331470" indent="-331470">
                        <a:lnSpc>
                          <a:spcPct val="115000"/>
                        </a:lnSpc>
                        <a:spcAft>
                          <a:spcPts val="0"/>
                        </a:spcAft>
                      </a:pPr>
                      <a:r>
                        <a:rPr lang="pl-PL" sz="1050" dirty="0">
                          <a:solidFill>
                            <a:schemeClr val="tx1"/>
                          </a:solidFill>
                          <a:effectLst/>
                        </a:rPr>
                        <a:t>5.1.2 Rozwój edukacji ekologicznej </a:t>
                      </a:r>
                      <a:r>
                        <a:rPr lang="pl-PL" sz="1050" dirty="0" smtClean="0">
                          <a:solidFill>
                            <a:schemeClr val="tx1"/>
                          </a:solidFill>
                          <a:effectLst/>
                        </a:rPr>
                        <a:t>obywateli</a:t>
                      </a:r>
                      <a:endParaRPr lang="pl-PL" sz="1050" dirty="0">
                        <a:solidFill>
                          <a:schemeClr val="tx1"/>
                        </a:solidFill>
                        <a:effectLst/>
                      </a:endParaRPr>
                    </a:p>
                  </a:txBody>
                  <a:tcPr marL="26757" marR="26757" marT="0" marB="0"/>
                </a:tc>
              </a:tr>
            </a:tbl>
          </a:graphicData>
        </a:graphic>
      </p:graphicFrame>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0033" y="3659"/>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
        <p:nvSpPr>
          <p:cNvPr id="12" name="Prostokąt 11"/>
          <p:cNvSpPr/>
          <p:nvPr/>
        </p:nvSpPr>
        <p:spPr>
          <a:xfrm>
            <a:off x="1043609" y="30002"/>
            <a:ext cx="6912768"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spTree>
    <p:extLst>
      <p:ext uri="{BB962C8B-B14F-4D97-AF65-F5344CB8AC3E}">
        <p14:creationId xmlns:p14="http://schemas.microsoft.com/office/powerpoint/2010/main" val="327839955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1077218"/>
          </a:xfrm>
          <a:prstGeom prst="rect">
            <a:avLst/>
          </a:prstGeom>
        </p:spPr>
        <p:txBody>
          <a:bodyPr wrap="square">
            <a:spAutoFit/>
          </a:bodyPr>
          <a:lstStyle/>
          <a:p>
            <a:pPr algn="ctr"/>
            <a:r>
              <a:rPr lang="pl-PL" sz="3200" b="1" dirty="0" smtClean="0"/>
              <a:t>Wyniki badań ankietowych</a:t>
            </a: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spTree>
    <p:extLst>
      <p:ext uri="{BB962C8B-B14F-4D97-AF65-F5344CB8AC3E}">
        <p14:creationId xmlns:p14="http://schemas.microsoft.com/office/powerpoint/2010/main" val="250054866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3103964227"/>
              </p:ext>
            </p:extLst>
          </p:nvPr>
        </p:nvGraphicFramePr>
        <p:xfrm>
          <a:off x="899592" y="996415"/>
          <a:ext cx="7272808" cy="802005"/>
        </p:xfrm>
        <a:graphic>
          <a:graphicData uri="http://schemas.openxmlformats.org/drawingml/2006/table">
            <a:tbl>
              <a:tblPr>
                <a:tableStyleId>{5C22544A-7EE6-4342-B048-85BDC9FD1C3A}</a:tableStyleId>
              </a:tblPr>
              <a:tblGrid>
                <a:gridCol w="7272808"/>
              </a:tblGrid>
              <a:tr h="560377">
                <a:tc>
                  <a:txBody>
                    <a:bodyPr/>
                    <a:lstStyle/>
                    <a:p>
                      <a:pPr marL="228600" indent="-228600" algn="l" fontAlgn="b">
                        <a:buAutoNum type="arabicPeriod"/>
                      </a:pPr>
                      <a:r>
                        <a:rPr lang="pl-PL" sz="1400" b="1" i="1" u="sng" strike="noStrike" dirty="0" smtClean="0">
                          <a:effectLst/>
                        </a:rPr>
                        <a:t>Czy </a:t>
                      </a:r>
                      <a:r>
                        <a:rPr lang="pl-PL" sz="1400" b="1" i="1" u="sng" strike="noStrike" dirty="0">
                          <a:effectLst/>
                        </a:rPr>
                        <a:t>Pana(i) zdaniem gminie potrzebny jest program ożywienia gospodarczego, społecznego i przestrzenno-środowiskowego w postaci </a:t>
                      </a:r>
                      <a:r>
                        <a:rPr lang="pl-PL" sz="1400" b="1" i="1" u="sng" strike="noStrike" dirty="0" smtClean="0">
                          <a:effectLst/>
                        </a:rPr>
                        <a:t>Programu </a:t>
                      </a:r>
                      <a:r>
                        <a:rPr lang="pl-PL" sz="1400" b="1" i="1" u="sng" strike="noStrike" dirty="0">
                          <a:effectLst/>
                        </a:rPr>
                        <a:t>Rewitalizacji </a:t>
                      </a:r>
                      <a:r>
                        <a:rPr lang="pl-PL" sz="1400" b="1" i="1" u="sng" strike="noStrike" dirty="0" smtClean="0">
                          <a:effectLst/>
                        </a:rPr>
                        <a:t>Dla</a:t>
                      </a:r>
                      <a:r>
                        <a:rPr lang="pl-PL" sz="1400" b="1" i="1" u="sng" strike="noStrike" baseline="0" dirty="0" smtClean="0">
                          <a:effectLst/>
                        </a:rPr>
                        <a:t> </a:t>
                      </a:r>
                      <a:r>
                        <a:rPr lang="pl-PL" sz="1400" b="1" i="1" u="sng" strike="noStrike" dirty="0" smtClean="0">
                          <a:effectLst/>
                        </a:rPr>
                        <a:t>Gminy </a:t>
                      </a:r>
                      <a:r>
                        <a:rPr lang="pl-PL" sz="1400" b="1" i="1" u="sng" strike="noStrike" dirty="0">
                          <a:effectLst/>
                        </a:rPr>
                        <a:t>Żary na lata 2016-2020</a:t>
                      </a:r>
                      <a:r>
                        <a:rPr lang="pl-PL" sz="1400" b="1" i="1" u="sng" strike="noStrike" dirty="0" smtClean="0">
                          <a:effectLst/>
                        </a:rPr>
                        <a:t>?</a:t>
                      </a:r>
                    </a:p>
                    <a:p>
                      <a:pPr marL="0" indent="0" algn="l" fontAlgn="b">
                        <a:buNone/>
                      </a:pPr>
                      <a:endParaRPr lang="pl-PL" sz="1000" b="0" i="0" u="none" strike="noStrike" dirty="0">
                        <a:effectLst/>
                        <a:latin typeface="Arial"/>
                      </a:endParaRPr>
                    </a:p>
                  </a:txBody>
                  <a:tcPr marL="9525" marR="9525" marT="9525" marB="0" anchor="b"/>
                </a:tc>
              </a:tr>
            </a:tbl>
          </a:graphicData>
        </a:graphic>
      </p:graphicFrame>
      <p:graphicFrame>
        <p:nvGraphicFramePr>
          <p:cNvPr id="7" name="Wykres 6"/>
          <p:cNvGraphicFramePr>
            <a:graphicFrameLocks/>
          </p:cNvGraphicFramePr>
          <p:nvPr>
            <p:extLst>
              <p:ext uri="{D42A27DB-BD31-4B8C-83A1-F6EECF244321}">
                <p14:modId xmlns:p14="http://schemas.microsoft.com/office/powerpoint/2010/main" val="1627899274"/>
              </p:ext>
            </p:extLst>
          </p:nvPr>
        </p:nvGraphicFramePr>
        <p:xfrm>
          <a:off x="1619672" y="2060848"/>
          <a:ext cx="5904656" cy="396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64355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3555259712"/>
              </p:ext>
            </p:extLst>
          </p:nvPr>
        </p:nvGraphicFramePr>
        <p:xfrm>
          <a:off x="971601" y="980728"/>
          <a:ext cx="6912768" cy="486094"/>
        </p:xfrm>
        <a:graphic>
          <a:graphicData uri="http://schemas.openxmlformats.org/drawingml/2006/table">
            <a:tbl>
              <a:tblPr>
                <a:tableStyleId>{5C22544A-7EE6-4342-B048-85BDC9FD1C3A}</a:tableStyleId>
              </a:tblPr>
              <a:tblGrid>
                <a:gridCol w="6912768"/>
              </a:tblGrid>
              <a:tr h="486094">
                <a:tc>
                  <a:txBody>
                    <a:bodyPr/>
                    <a:lstStyle/>
                    <a:p>
                      <a:pPr algn="ctr" fontAlgn="ctr"/>
                      <a:r>
                        <a:rPr lang="pl-PL" sz="1400" b="1" i="1" u="sng" strike="noStrike" dirty="0">
                          <a:effectLst/>
                        </a:rPr>
                        <a:t>2. Jaki obszar gminy powinien być Pana(i) zdaniem poddany procesowi rewitalizacji?</a:t>
                      </a:r>
                      <a:endParaRPr lang="pl-PL" sz="1400" b="1" i="1" u="sng" strike="noStrike" dirty="0">
                        <a:effectLst/>
                        <a:latin typeface="Arial"/>
                      </a:endParaRPr>
                    </a:p>
                  </a:txBody>
                  <a:tcPr marL="9172" marR="9172" marT="9172" marB="0" anchor="ctr"/>
                </a:tc>
              </a:tr>
            </a:tbl>
          </a:graphicData>
        </a:graphic>
      </p:graphicFrame>
      <p:graphicFrame>
        <p:nvGraphicFramePr>
          <p:cNvPr id="8" name="Wykres 7"/>
          <p:cNvGraphicFramePr>
            <a:graphicFrameLocks/>
          </p:cNvGraphicFramePr>
          <p:nvPr>
            <p:extLst>
              <p:ext uri="{D42A27DB-BD31-4B8C-83A1-F6EECF244321}">
                <p14:modId xmlns:p14="http://schemas.microsoft.com/office/powerpoint/2010/main" val="2539718587"/>
              </p:ext>
            </p:extLst>
          </p:nvPr>
        </p:nvGraphicFramePr>
        <p:xfrm>
          <a:off x="1835696" y="1556792"/>
          <a:ext cx="5328592" cy="5184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7406609"/>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3930935310"/>
              </p:ext>
            </p:extLst>
          </p:nvPr>
        </p:nvGraphicFramePr>
        <p:xfrm>
          <a:off x="1043608" y="980729"/>
          <a:ext cx="6696744" cy="432048"/>
        </p:xfrm>
        <a:graphic>
          <a:graphicData uri="http://schemas.openxmlformats.org/drawingml/2006/table">
            <a:tbl>
              <a:tblPr>
                <a:tableStyleId>{5C22544A-7EE6-4342-B048-85BDC9FD1C3A}</a:tableStyleId>
              </a:tblPr>
              <a:tblGrid>
                <a:gridCol w="6696744"/>
              </a:tblGrid>
              <a:tr h="432048">
                <a:tc>
                  <a:txBody>
                    <a:bodyPr/>
                    <a:lstStyle/>
                    <a:p>
                      <a:pPr algn="ctr" fontAlgn="ctr"/>
                      <a:r>
                        <a:rPr lang="pl-PL" sz="1400" b="1" i="1" u="sng" strike="noStrike" dirty="0">
                          <a:effectLst/>
                        </a:rPr>
                        <a:t>3. Dlaczego Pana(i) zdaniem ten obszar gminy jest zdegradowany?</a:t>
                      </a:r>
                      <a:endParaRPr lang="pl-PL" sz="1400" b="1" i="1" u="sng" strike="noStrike" dirty="0">
                        <a:effectLst/>
                        <a:latin typeface="Calibri"/>
                      </a:endParaRPr>
                    </a:p>
                  </a:txBody>
                  <a:tcPr marL="9525" marR="9525" marT="9525" marB="0" anchor="ctr"/>
                </a:tc>
              </a:tr>
            </a:tbl>
          </a:graphicData>
        </a:graphic>
      </p:graphicFrame>
      <p:graphicFrame>
        <p:nvGraphicFramePr>
          <p:cNvPr id="7" name="Wykres 6"/>
          <p:cNvGraphicFramePr>
            <a:graphicFrameLocks/>
          </p:cNvGraphicFramePr>
          <p:nvPr>
            <p:extLst>
              <p:ext uri="{D42A27DB-BD31-4B8C-83A1-F6EECF244321}">
                <p14:modId xmlns:p14="http://schemas.microsoft.com/office/powerpoint/2010/main" val="1687969956"/>
              </p:ext>
            </p:extLst>
          </p:nvPr>
        </p:nvGraphicFramePr>
        <p:xfrm>
          <a:off x="683568" y="1412776"/>
          <a:ext cx="7619851" cy="51523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781647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76375" y="300009"/>
            <a:ext cx="1223963" cy="1268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2058"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44" t="9668" r="38360" b="28223"/>
          <a:stretch/>
        </p:blipFill>
        <p:spPr bwMode="auto">
          <a:xfrm>
            <a:off x="3131840" y="309584"/>
            <a:ext cx="5095875"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263297584"/>
              </p:ext>
            </p:extLst>
          </p:nvPr>
        </p:nvGraphicFramePr>
        <p:xfrm>
          <a:off x="899592" y="863110"/>
          <a:ext cx="6984775" cy="676275"/>
        </p:xfrm>
        <a:graphic>
          <a:graphicData uri="http://schemas.openxmlformats.org/drawingml/2006/table">
            <a:tbl>
              <a:tblPr>
                <a:tableStyleId>{5C22544A-7EE6-4342-B048-85BDC9FD1C3A}</a:tableStyleId>
              </a:tblPr>
              <a:tblGrid>
                <a:gridCol w="6984775"/>
              </a:tblGrid>
              <a:tr h="676275">
                <a:tc>
                  <a:txBody>
                    <a:bodyPr/>
                    <a:lstStyle/>
                    <a:p>
                      <a:pPr algn="ctr" fontAlgn="ctr"/>
                      <a:r>
                        <a:rPr lang="pl-PL" sz="1400" b="1" i="1" u="sng" strike="noStrike" dirty="0">
                          <a:effectLst/>
                        </a:rPr>
                        <a:t>4. Jakie problemy ekonomiczne, na wskazanym obszarze, chciałby Pan(i) rozwiązać w procesie rewitalizacji?</a:t>
                      </a:r>
                      <a:endParaRPr lang="pl-PL" sz="1400" b="1" i="1" u="sng" strike="noStrike" dirty="0">
                        <a:effectLst/>
                        <a:latin typeface="Calibri"/>
                      </a:endParaRPr>
                    </a:p>
                  </a:txBody>
                  <a:tcPr marL="9525" marR="9525" marT="9525" marB="0" anchor="ctr"/>
                </a:tc>
              </a:tr>
            </a:tbl>
          </a:graphicData>
        </a:graphic>
      </p:graphicFrame>
      <p:graphicFrame>
        <p:nvGraphicFramePr>
          <p:cNvPr id="7" name="Wykres 6"/>
          <p:cNvGraphicFramePr>
            <a:graphicFrameLocks/>
          </p:cNvGraphicFramePr>
          <p:nvPr>
            <p:extLst>
              <p:ext uri="{D42A27DB-BD31-4B8C-83A1-F6EECF244321}">
                <p14:modId xmlns:p14="http://schemas.microsoft.com/office/powerpoint/2010/main" val="1105884619"/>
              </p:ext>
            </p:extLst>
          </p:nvPr>
        </p:nvGraphicFramePr>
        <p:xfrm>
          <a:off x="1043608" y="1556792"/>
          <a:ext cx="6827515" cy="51160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5021349"/>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2711396572"/>
              </p:ext>
            </p:extLst>
          </p:nvPr>
        </p:nvGraphicFramePr>
        <p:xfrm>
          <a:off x="971600" y="908719"/>
          <a:ext cx="6984776" cy="648073"/>
        </p:xfrm>
        <a:graphic>
          <a:graphicData uri="http://schemas.openxmlformats.org/drawingml/2006/table">
            <a:tbl>
              <a:tblPr>
                <a:tableStyleId>{5C22544A-7EE6-4342-B048-85BDC9FD1C3A}</a:tableStyleId>
              </a:tblPr>
              <a:tblGrid>
                <a:gridCol w="6984776"/>
              </a:tblGrid>
              <a:tr h="648073">
                <a:tc>
                  <a:txBody>
                    <a:bodyPr/>
                    <a:lstStyle/>
                    <a:p>
                      <a:pPr algn="ctr" fontAlgn="ctr"/>
                      <a:r>
                        <a:rPr lang="pl-PL" sz="1400" b="1" i="1" u="sng" strike="noStrike" dirty="0">
                          <a:effectLst/>
                        </a:rPr>
                        <a:t>5. Jakie problemy społeczne na wskazanym obszarze, chciałby Pan(i) rozwiązać w procesie rewitalizacji? </a:t>
                      </a:r>
                      <a:endParaRPr lang="pl-PL" sz="1400" b="1" i="1" u="sng" strike="noStrike" dirty="0">
                        <a:effectLst/>
                        <a:latin typeface="Calibri"/>
                      </a:endParaRPr>
                    </a:p>
                  </a:txBody>
                  <a:tcPr marL="9525" marR="9525" marT="9525" marB="0" anchor="ctr"/>
                </a:tc>
              </a:tr>
            </a:tbl>
          </a:graphicData>
        </a:graphic>
      </p:graphicFrame>
      <p:graphicFrame>
        <p:nvGraphicFramePr>
          <p:cNvPr id="7" name="Wykres 6"/>
          <p:cNvGraphicFramePr>
            <a:graphicFrameLocks/>
          </p:cNvGraphicFramePr>
          <p:nvPr>
            <p:extLst>
              <p:ext uri="{D42A27DB-BD31-4B8C-83A1-F6EECF244321}">
                <p14:modId xmlns:p14="http://schemas.microsoft.com/office/powerpoint/2010/main" val="839874534"/>
              </p:ext>
            </p:extLst>
          </p:nvPr>
        </p:nvGraphicFramePr>
        <p:xfrm>
          <a:off x="1447799" y="1988840"/>
          <a:ext cx="6248401" cy="35975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340690"/>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3738147068"/>
              </p:ext>
            </p:extLst>
          </p:nvPr>
        </p:nvGraphicFramePr>
        <p:xfrm>
          <a:off x="971600" y="908720"/>
          <a:ext cx="6768752" cy="576063"/>
        </p:xfrm>
        <a:graphic>
          <a:graphicData uri="http://schemas.openxmlformats.org/drawingml/2006/table">
            <a:tbl>
              <a:tblPr>
                <a:tableStyleId>{5C22544A-7EE6-4342-B048-85BDC9FD1C3A}</a:tableStyleId>
              </a:tblPr>
              <a:tblGrid>
                <a:gridCol w="6768752"/>
              </a:tblGrid>
              <a:tr h="576063">
                <a:tc>
                  <a:txBody>
                    <a:bodyPr/>
                    <a:lstStyle/>
                    <a:p>
                      <a:pPr algn="ctr" fontAlgn="ctr"/>
                      <a:r>
                        <a:rPr lang="pl-PL" sz="1400" b="1" i="1" u="sng" strike="noStrike" dirty="0">
                          <a:effectLst/>
                        </a:rPr>
                        <a:t>6. Jakie problemy związane z jakością życia na wskazanym obszarze, chciałby Pan(i) rozwiązać w procesie rewitalizacji?</a:t>
                      </a:r>
                      <a:endParaRPr lang="pl-PL" sz="1400" b="1" i="1" u="sng" strike="noStrike" dirty="0">
                        <a:effectLst/>
                        <a:latin typeface="Calibri"/>
                      </a:endParaRPr>
                    </a:p>
                  </a:txBody>
                  <a:tcPr marL="9525" marR="9525" marT="9525" marB="0" anchor="ctr"/>
                </a:tc>
              </a:tr>
            </a:tbl>
          </a:graphicData>
        </a:graphic>
      </p:graphicFrame>
      <p:graphicFrame>
        <p:nvGraphicFramePr>
          <p:cNvPr id="7" name="Wykres 6"/>
          <p:cNvGraphicFramePr>
            <a:graphicFrameLocks/>
          </p:cNvGraphicFramePr>
          <p:nvPr>
            <p:extLst>
              <p:ext uri="{D42A27DB-BD31-4B8C-83A1-F6EECF244321}">
                <p14:modId xmlns:p14="http://schemas.microsoft.com/office/powerpoint/2010/main" val="4247945304"/>
              </p:ext>
            </p:extLst>
          </p:nvPr>
        </p:nvGraphicFramePr>
        <p:xfrm>
          <a:off x="1043608" y="1628800"/>
          <a:ext cx="6552729"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537312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3762441086"/>
              </p:ext>
            </p:extLst>
          </p:nvPr>
        </p:nvGraphicFramePr>
        <p:xfrm>
          <a:off x="1115616" y="908720"/>
          <a:ext cx="6768752" cy="604267"/>
        </p:xfrm>
        <a:graphic>
          <a:graphicData uri="http://schemas.openxmlformats.org/drawingml/2006/table">
            <a:tbl>
              <a:tblPr>
                <a:tableStyleId>{5C22544A-7EE6-4342-B048-85BDC9FD1C3A}</a:tableStyleId>
              </a:tblPr>
              <a:tblGrid>
                <a:gridCol w="6768752"/>
              </a:tblGrid>
              <a:tr h="604267">
                <a:tc>
                  <a:txBody>
                    <a:bodyPr/>
                    <a:lstStyle/>
                    <a:p>
                      <a:pPr algn="ctr" fontAlgn="ctr"/>
                      <a:r>
                        <a:rPr lang="pl-PL" sz="1400" b="1" i="1" u="sng" strike="noStrike" dirty="0">
                          <a:effectLst/>
                        </a:rPr>
                        <a:t>7. Jakie zostaną osiągnięte efekty, według Pana(i), w procesie rewitalizacji?</a:t>
                      </a:r>
                      <a:endParaRPr lang="pl-PL" sz="1400" b="1" i="1" u="sng" strike="noStrike" dirty="0">
                        <a:effectLst/>
                        <a:latin typeface="Calibri"/>
                      </a:endParaRPr>
                    </a:p>
                  </a:txBody>
                  <a:tcPr marL="9525" marR="9525" marT="9525" marB="0" anchor="ctr"/>
                </a:tc>
              </a:tr>
            </a:tbl>
          </a:graphicData>
        </a:graphic>
      </p:graphicFrame>
      <p:graphicFrame>
        <p:nvGraphicFramePr>
          <p:cNvPr id="7" name="Wykres 6"/>
          <p:cNvGraphicFramePr>
            <a:graphicFrameLocks/>
          </p:cNvGraphicFramePr>
          <p:nvPr>
            <p:extLst>
              <p:ext uri="{D42A27DB-BD31-4B8C-83A1-F6EECF244321}">
                <p14:modId xmlns:p14="http://schemas.microsoft.com/office/powerpoint/2010/main" val="4190882598"/>
              </p:ext>
            </p:extLst>
          </p:nvPr>
        </p:nvGraphicFramePr>
        <p:xfrm>
          <a:off x="1204912" y="1628800"/>
          <a:ext cx="6607448" cy="496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3636696"/>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1915639052"/>
              </p:ext>
            </p:extLst>
          </p:nvPr>
        </p:nvGraphicFramePr>
        <p:xfrm>
          <a:off x="971600" y="1484784"/>
          <a:ext cx="6888759" cy="5256580"/>
        </p:xfrm>
        <a:graphic>
          <a:graphicData uri="http://schemas.openxmlformats.org/drawingml/2006/table">
            <a:tbl>
              <a:tblPr firstRow="1" firstCol="1" bandRow="1">
                <a:tableStyleId>{5C22544A-7EE6-4342-B048-85BDC9FD1C3A}</a:tableStyleId>
              </a:tblPr>
              <a:tblGrid>
                <a:gridCol w="384123"/>
                <a:gridCol w="5520527"/>
                <a:gridCol w="984109"/>
              </a:tblGrid>
              <a:tr h="255748">
                <a:tc gridSpan="2">
                  <a:txBody>
                    <a:bodyPr/>
                    <a:lstStyle/>
                    <a:p>
                      <a:pPr algn="just">
                        <a:lnSpc>
                          <a:spcPct val="115000"/>
                        </a:lnSpc>
                        <a:spcAft>
                          <a:spcPts val="0"/>
                        </a:spcAft>
                      </a:pPr>
                      <a:r>
                        <a:rPr lang="pl-PL" sz="1100" kern="150" dirty="0">
                          <a:effectLst/>
                        </a:rPr>
                        <a:t>SFERA SPOŁECZNA</a:t>
                      </a:r>
                      <a:endParaRPr lang="pl-PL" sz="1100" dirty="0">
                        <a:effectLst/>
                        <a:latin typeface="Calibri"/>
                        <a:ea typeface="Times New Roman"/>
                        <a:cs typeface="Times New Roman"/>
                      </a:endParaRPr>
                    </a:p>
                  </a:txBody>
                  <a:tcPr marL="36194" marR="36194" marT="0" marB="0" anchor="ctr"/>
                </a:tc>
                <a:tc hMerge="1">
                  <a:txBody>
                    <a:bodyPr/>
                    <a:lstStyle/>
                    <a:p>
                      <a:endParaRPr lang="pl-PL"/>
                    </a:p>
                  </a:txBody>
                  <a:tcPr/>
                </a:tc>
                <a:tc>
                  <a:txBody>
                    <a:bodyPr/>
                    <a:lstStyle/>
                    <a:p>
                      <a:pPr algn="just">
                        <a:lnSpc>
                          <a:spcPct val="115000"/>
                        </a:lnSpc>
                        <a:spcAft>
                          <a:spcPts val="0"/>
                        </a:spcAft>
                      </a:pPr>
                      <a:r>
                        <a:rPr lang="pl-PL" sz="1100" kern="150" dirty="0">
                          <a:effectLst/>
                        </a:rPr>
                        <a:t>Średnia ocena</a:t>
                      </a:r>
                      <a:endParaRPr lang="pl-PL" sz="1100" dirty="0">
                        <a:effectLst/>
                        <a:latin typeface="Calibri"/>
                        <a:ea typeface="Times New Roman"/>
                        <a:cs typeface="Times New Roman"/>
                      </a:endParaRPr>
                    </a:p>
                  </a:txBody>
                  <a:tcPr marL="3351" marR="3351" marT="0" marB="0" anchor="ctr"/>
                </a:tc>
              </a:tr>
              <a:tr h="223093">
                <a:tc>
                  <a:txBody>
                    <a:bodyPr/>
                    <a:lstStyle/>
                    <a:p>
                      <a:pPr algn="just">
                        <a:lnSpc>
                          <a:spcPct val="115000"/>
                        </a:lnSpc>
                        <a:spcAft>
                          <a:spcPts val="0"/>
                        </a:spcAft>
                      </a:pPr>
                      <a:r>
                        <a:rPr lang="pl-PL" sz="1100" kern="150">
                          <a:effectLst/>
                        </a:rPr>
                        <a:t>1</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Sytuacja na rynku pracy</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2,86</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2</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Dochody uzyskiwane przez mieszkańców</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2,81</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3</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Aktywność i zaangażowanie mieszkańców w sprawy lokalne</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2,23</a:t>
                      </a:r>
                      <a:endParaRPr lang="pl-PL" sz="1100">
                        <a:effectLst/>
                        <a:latin typeface="Calibri"/>
                        <a:ea typeface="Times New Roman"/>
                        <a:cs typeface="Times New Roman"/>
                      </a:endParaRPr>
                    </a:p>
                  </a:txBody>
                  <a:tcPr marL="36194" marR="36194" marT="0" marB="0" anchor="ctr"/>
                </a:tc>
              </a:tr>
              <a:tr h="205580">
                <a:tc>
                  <a:txBody>
                    <a:bodyPr/>
                    <a:lstStyle/>
                    <a:p>
                      <a:pPr algn="just">
                        <a:lnSpc>
                          <a:spcPct val="115000"/>
                        </a:lnSpc>
                        <a:spcAft>
                          <a:spcPts val="0"/>
                        </a:spcAft>
                      </a:pPr>
                      <a:r>
                        <a:rPr lang="pl-PL" sz="1100" kern="150">
                          <a:effectLst/>
                        </a:rPr>
                        <a:t>4</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Poziom edukacji i oferta zajęć pozalekcyjnych w szkołach podstawowych oraz gimnazjach</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2,72</a:t>
                      </a:r>
                      <a:endParaRPr lang="pl-PL" sz="1100">
                        <a:effectLst/>
                        <a:latin typeface="Calibri"/>
                        <a:ea typeface="Times New Roman"/>
                        <a:cs typeface="Times New Roman"/>
                      </a:endParaRPr>
                    </a:p>
                  </a:txBody>
                  <a:tcPr marL="36194" marR="36194" marT="0" marB="0" anchor="ctr"/>
                </a:tc>
              </a:tr>
              <a:tr h="255748">
                <a:tc>
                  <a:txBody>
                    <a:bodyPr/>
                    <a:lstStyle/>
                    <a:p>
                      <a:pPr algn="just">
                        <a:lnSpc>
                          <a:spcPct val="115000"/>
                        </a:lnSpc>
                        <a:spcAft>
                          <a:spcPts val="0"/>
                        </a:spcAft>
                      </a:pPr>
                      <a:r>
                        <a:rPr lang="pl-PL" sz="1100" kern="150">
                          <a:effectLst/>
                        </a:rPr>
                        <a:t>5</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Poziom edukacji i oferta zajęć pozalekcyjnych w szkołach ponadgimnazjalnych</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2,34</a:t>
                      </a:r>
                      <a:endParaRPr lang="pl-PL" sz="1100">
                        <a:effectLst/>
                        <a:latin typeface="Calibri"/>
                        <a:ea typeface="Times New Roman"/>
                        <a:cs typeface="Times New Roman"/>
                      </a:endParaRPr>
                    </a:p>
                  </a:txBody>
                  <a:tcPr marL="36194" marR="36194" marT="0" marB="0" anchor="ctr"/>
                </a:tc>
              </a:tr>
              <a:tr h="241186">
                <a:tc>
                  <a:txBody>
                    <a:bodyPr/>
                    <a:lstStyle/>
                    <a:p>
                      <a:pPr algn="just">
                        <a:lnSpc>
                          <a:spcPct val="115000"/>
                        </a:lnSpc>
                        <a:spcAft>
                          <a:spcPts val="0"/>
                        </a:spcAft>
                      </a:pPr>
                      <a:r>
                        <a:rPr lang="pl-PL" sz="1100" kern="150">
                          <a:effectLst/>
                        </a:rPr>
                        <a:t>6</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Dostępność opieki żłobkowej </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2,07</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7</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Dostępność opieki przedszkolnej</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2,84</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8</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Dostępność i zróżnicowanie oferty kulturalnej i spędzania czasu wolnego</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2,65</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9</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Bezpieczeństwo publiczne</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2,81</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10</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Funkcjonowanie systemu pomocy społecznej w gminie</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3,20</a:t>
                      </a:r>
                      <a:endParaRPr lang="pl-PL" sz="1100">
                        <a:effectLst/>
                        <a:latin typeface="Calibri"/>
                        <a:ea typeface="Times New Roman"/>
                        <a:cs typeface="Times New Roman"/>
                      </a:endParaRPr>
                    </a:p>
                  </a:txBody>
                  <a:tcPr marL="36194" marR="36194" marT="0" marB="0" anchor="ctr"/>
                </a:tc>
              </a:tr>
              <a:tr h="255748">
                <a:tc gridSpan="2">
                  <a:txBody>
                    <a:bodyPr/>
                    <a:lstStyle/>
                    <a:p>
                      <a:pPr algn="just">
                        <a:lnSpc>
                          <a:spcPct val="115000"/>
                        </a:lnSpc>
                        <a:spcAft>
                          <a:spcPts val="0"/>
                        </a:spcAft>
                      </a:pPr>
                      <a:r>
                        <a:rPr lang="pl-PL" sz="1100" kern="150" dirty="0">
                          <a:effectLst/>
                        </a:rPr>
                        <a:t>SFERA GOSPODARCZA</a:t>
                      </a:r>
                      <a:endParaRPr lang="pl-PL" sz="1100" dirty="0">
                        <a:effectLst/>
                        <a:latin typeface="Calibri"/>
                        <a:ea typeface="Times New Roman"/>
                        <a:cs typeface="Times New Roman"/>
                      </a:endParaRPr>
                    </a:p>
                  </a:txBody>
                  <a:tcPr marL="36194" marR="36194" marT="0" marB="0" anchor="ctr"/>
                </a:tc>
                <a:tc hMerge="1">
                  <a:txBody>
                    <a:bodyPr/>
                    <a:lstStyle/>
                    <a:p>
                      <a:endParaRPr lang="pl-PL"/>
                    </a:p>
                  </a:txBody>
                  <a:tcPr/>
                </a:tc>
                <a:tc>
                  <a:txBody>
                    <a:bodyPr/>
                    <a:lstStyle/>
                    <a:p>
                      <a:pPr algn="just">
                        <a:lnSpc>
                          <a:spcPct val="115000"/>
                        </a:lnSpc>
                        <a:spcAft>
                          <a:spcPts val="0"/>
                        </a:spcAft>
                      </a:pPr>
                      <a:r>
                        <a:rPr lang="pl-PL" sz="1100" kern="150" dirty="0" smtClean="0">
                          <a:solidFill>
                            <a:schemeClr val="bg1"/>
                          </a:solidFill>
                          <a:effectLst/>
                        </a:rPr>
                        <a:t>Średnia ocena</a:t>
                      </a:r>
                      <a:endParaRPr lang="pl-PL" sz="1100" dirty="0">
                        <a:solidFill>
                          <a:schemeClr val="bg1"/>
                        </a:solidFill>
                        <a:effectLst/>
                        <a:latin typeface="Calibri"/>
                        <a:ea typeface="Times New Roman"/>
                        <a:cs typeface="Times New Roman"/>
                      </a:endParaRPr>
                    </a:p>
                  </a:txBody>
                  <a:tcPr marL="3351" marR="3351" marT="0" marB="0" anchor="ctr">
                    <a:solidFill>
                      <a:schemeClr val="accent1"/>
                    </a:solidFill>
                  </a:tcPr>
                </a:tc>
              </a:tr>
              <a:tr h="223093">
                <a:tc>
                  <a:txBody>
                    <a:bodyPr/>
                    <a:lstStyle/>
                    <a:p>
                      <a:pPr algn="just">
                        <a:lnSpc>
                          <a:spcPct val="115000"/>
                        </a:lnSpc>
                        <a:spcAft>
                          <a:spcPts val="0"/>
                        </a:spcAft>
                      </a:pPr>
                      <a:r>
                        <a:rPr lang="pl-PL" sz="1100" kern="150">
                          <a:effectLst/>
                        </a:rPr>
                        <a:t>1</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Przedsiębiorczość mieszkańców</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2,67</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2</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Dostępność do handlu i usług na terenie gminy</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3,02</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3</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System wsparcia mikro i małej przedsiębiorczości na terenie gminy</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2,67</a:t>
                      </a:r>
                      <a:endParaRPr lang="pl-PL" sz="1100">
                        <a:effectLst/>
                        <a:latin typeface="Calibri"/>
                        <a:ea typeface="Times New Roman"/>
                        <a:cs typeface="Times New Roman"/>
                      </a:endParaRPr>
                    </a:p>
                  </a:txBody>
                  <a:tcPr marL="36194" marR="36194" marT="0" marB="0" anchor="ctr"/>
                </a:tc>
              </a:tr>
              <a:tr h="255748">
                <a:tc gridSpan="2">
                  <a:txBody>
                    <a:bodyPr/>
                    <a:lstStyle/>
                    <a:p>
                      <a:pPr algn="just">
                        <a:lnSpc>
                          <a:spcPct val="115000"/>
                        </a:lnSpc>
                        <a:spcAft>
                          <a:spcPts val="0"/>
                        </a:spcAft>
                      </a:pPr>
                      <a:r>
                        <a:rPr lang="pl-PL" sz="1100" kern="150">
                          <a:effectLst/>
                        </a:rPr>
                        <a:t>SFERA PRZESTRZENNO-FUNKCJONALNA, TECHNICZNA I ŚRODOWISKOWA</a:t>
                      </a:r>
                      <a:endParaRPr lang="pl-PL" sz="1100">
                        <a:effectLst/>
                        <a:latin typeface="Calibri"/>
                        <a:ea typeface="Times New Roman"/>
                        <a:cs typeface="Times New Roman"/>
                      </a:endParaRPr>
                    </a:p>
                  </a:txBody>
                  <a:tcPr marL="36194" marR="36194" marT="0" marB="0" anchor="ctr"/>
                </a:tc>
                <a:tc hMerge="1">
                  <a:txBody>
                    <a:bodyPr/>
                    <a:lstStyle/>
                    <a:p>
                      <a:endParaRPr lang="pl-PL"/>
                    </a:p>
                  </a:txBody>
                  <a:tcPr/>
                </a:tc>
                <a:tc>
                  <a:txBody>
                    <a:bodyPr/>
                    <a:lstStyle/>
                    <a:p>
                      <a:pPr algn="just">
                        <a:lnSpc>
                          <a:spcPct val="115000"/>
                        </a:lnSpc>
                        <a:spcAft>
                          <a:spcPts val="0"/>
                        </a:spcAft>
                      </a:pPr>
                      <a:r>
                        <a:rPr lang="pl-PL" sz="1100" kern="150" dirty="0">
                          <a:solidFill>
                            <a:schemeClr val="bg1"/>
                          </a:solidFill>
                          <a:effectLst/>
                        </a:rPr>
                        <a:t>Średnia ocena</a:t>
                      </a:r>
                      <a:endParaRPr lang="pl-PL" sz="1100" dirty="0">
                        <a:solidFill>
                          <a:schemeClr val="bg1"/>
                        </a:solidFill>
                        <a:effectLst/>
                        <a:latin typeface="Calibri"/>
                        <a:ea typeface="Times New Roman"/>
                        <a:cs typeface="Times New Roman"/>
                      </a:endParaRPr>
                    </a:p>
                  </a:txBody>
                  <a:tcPr marL="3351" marR="3351" marT="0" marB="0" anchor="ctr">
                    <a:solidFill>
                      <a:schemeClr val="accent1"/>
                    </a:solidFill>
                  </a:tcPr>
                </a:tc>
              </a:tr>
              <a:tr h="217334">
                <a:tc>
                  <a:txBody>
                    <a:bodyPr/>
                    <a:lstStyle/>
                    <a:p>
                      <a:pPr algn="just">
                        <a:lnSpc>
                          <a:spcPct val="115000"/>
                        </a:lnSpc>
                        <a:spcAft>
                          <a:spcPts val="0"/>
                        </a:spcAft>
                      </a:pPr>
                      <a:r>
                        <a:rPr lang="pl-PL" sz="1100" kern="150">
                          <a:effectLst/>
                        </a:rPr>
                        <a:t>1</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Dostępność i stan infrastruktury technicznej: drogowej, wodociągowej, kanalizacyjnej itd.</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2,91</a:t>
                      </a:r>
                      <a:endParaRPr lang="pl-PL" sz="1100" dirty="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2</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Zagospodarowanie i estetyka przestrzeni publicznych</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2,89</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3</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Baza sportowa i rekreacyjno-wypoczynkowa</a:t>
                      </a:r>
                      <a:endParaRPr lang="pl-PL" sz="1100" dirty="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3,18</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4</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Baza kulturalno-oświatowa</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3,07</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5</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Baza edukacyjna</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3,18</a:t>
                      </a:r>
                      <a:endParaRPr lang="pl-PL" sz="110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6</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Zagospodarowanie i wykorzystanie zabytków</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2,33</a:t>
                      </a:r>
                      <a:endParaRPr lang="pl-PL" sz="1100" dirty="0">
                        <a:effectLst/>
                        <a:latin typeface="Calibri"/>
                        <a:ea typeface="Times New Roman"/>
                        <a:cs typeface="Times New Roman"/>
                      </a:endParaRPr>
                    </a:p>
                  </a:txBody>
                  <a:tcPr marL="36194" marR="36194" marT="0" marB="0" anchor="ctr"/>
                </a:tc>
              </a:tr>
              <a:tr h="223093">
                <a:tc>
                  <a:txBody>
                    <a:bodyPr/>
                    <a:lstStyle/>
                    <a:p>
                      <a:pPr algn="just">
                        <a:lnSpc>
                          <a:spcPct val="115000"/>
                        </a:lnSpc>
                        <a:spcAft>
                          <a:spcPts val="0"/>
                        </a:spcAft>
                      </a:pPr>
                      <a:r>
                        <a:rPr lang="pl-PL" sz="1100" kern="150">
                          <a:effectLst/>
                        </a:rPr>
                        <a:t>7</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a:effectLst/>
                        </a:rPr>
                        <a:t>Stan środowiska naturalnego i zanieczyszczenia powietrza</a:t>
                      </a:r>
                      <a:endParaRPr lang="pl-PL" sz="1100">
                        <a:effectLst/>
                        <a:latin typeface="Calibri"/>
                        <a:ea typeface="Times New Roman"/>
                        <a:cs typeface="Times New Roman"/>
                      </a:endParaRPr>
                    </a:p>
                  </a:txBody>
                  <a:tcPr marL="36194" marR="36194" marT="0" marB="0" anchor="ctr"/>
                </a:tc>
                <a:tc>
                  <a:txBody>
                    <a:bodyPr/>
                    <a:lstStyle/>
                    <a:p>
                      <a:pPr algn="just">
                        <a:lnSpc>
                          <a:spcPct val="115000"/>
                        </a:lnSpc>
                        <a:spcAft>
                          <a:spcPts val="0"/>
                        </a:spcAft>
                      </a:pPr>
                      <a:r>
                        <a:rPr lang="pl-PL" sz="1100" kern="150" dirty="0">
                          <a:effectLst/>
                        </a:rPr>
                        <a:t>2,73</a:t>
                      </a:r>
                      <a:endParaRPr lang="pl-PL" sz="1100" dirty="0">
                        <a:effectLst/>
                        <a:latin typeface="Calibri"/>
                        <a:ea typeface="Times New Roman"/>
                        <a:cs typeface="Times New Roman"/>
                      </a:endParaRPr>
                    </a:p>
                  </a:txBody>
                  <a:tcPr marL="36194" marR="36194" marT="0" marB="0" anchor="ctr"/>
                </a:tc>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889201018"/>
              </p:ext>
            </p:extLst>
          </p:nvPr>
        </p:nvGraphicFramePr>
        <p:xfrm>
          <a:off x="827584" y="863111"/>
          <a:ext cx="7128792" cy="553864"/>
        </p:xfrm>
        <a:graphic>
          <a:graphicData uri="http://schemas.openxmlformats.org/drawingml/2006/table">
            <a:tbl>
              <a:tblPr>
                <a:tableStyleId>{5C22544A-7EE6-4342-B048-85BDC9FD1C3A}</a:tableStyleId>
              </a:tblPr>
              <a:tblGrid>
                <a:gridCol w="7128792"/>
              </a:tblGrid>
              <a:tr h="553864">
                <a:tc>
                  <a:txBody>
                    <a:bodyPr/>
                    <a:lstStyle/>
                    <a:p>
                      <a:pPr algn="l" fontAlgn="b"/>
                      <a:r>
                        <a:rPr lang="pl-PL" sz="1400" b="1" i="1" u="sng" strike="noStrike" dirty="0" smtClean="0">
                          <a:effectLst/>
                        </a:rPr>
                        <a:t>  8. Jak </a:t>
                      </a:r>
                      <a:r>
                        <a:rPr lang="pl-PL" sz="1400" b="1" i="1" u="sng" strike="noStrike" dirty="0">
                          <a:effectLst/>
                        </a:rPr>
                        <a:t>ocenia Pan/Pani elementy wpływające na warunki życia mieszkańców </a:t>
                      </a:r>
                      <a:r>
                        <a:rPr lang="pl-PL" sz="1400" b="1" i="1" u="sng" strike="noStrike" dirty="0" smtClean="0">
                          <a:effectLst/>
                        </a:rPr>
                        <a:t>gminy?</a:t>
                      </a:r>
                    </a:p>
                    <a:p>
                      <a:pPr algn="l" fontAlgn="b"/>
                      <a:r>
                        <a:rPr lang="pl-PL" sz="1400" b="1" i="1" u="sng" strike="noStrike" dirty="0" smtClean="0">
                          <a:effectLst/>
                          <a:latin typeface="Arial"/>
                        </a:rPr>
                        <a:t> </a:t>
                      </a:r>
                      <a:endParaRPr lang="pl-PL" sz="1400" b="1" i="1" u="sng"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078033009"/>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5" name="Wykres 4"/>
          <p:cNvGraphicFramePr>
            <a:graphicFrameLocks/>
          </p:cNvGraphicFramePr>
          <p:nvPr>
            <p:extLst>
              <p:ext uri="{D42A27DB-BD31-4B8C-83A1-F6EECF244321}">
                <p14:modId xmlns:p14="http://schemas.microsoft.com/office/powerpoint/2010/main" val="187570452"/>
              </p:ext>
            </p:extLst>
          </p:nvPr>
        </p:nvGraphicFramePr>
        <p:xfrm>
          <a:off x="1547664" y="1772816"/>
          <a:ext cx="5976664"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990402474"/>
              </p:ext>
            </p:extLst>
          </p:nvPr>
        </p:nvGraphicFramePr>
        <p:xfrm>
          <a:off x="2771800" y="908720"/>
          <a:ext cx="3168352" cy="580261"/>
        </p:xfrm>
        <a:graphic>
          <a:graphicData uri="http://schemas.openxmlformats.org/drawingml/2006/table">
            <a:tbl>
              <a:tblPr>
                <a:tableStyleId>{5C22544A-7EE6-4342-B048-85BDC9FD1C3A}</a:tableStyleId>
              </a:tblPr>
              <a:tblGrid>
                <a:gridCol w="3168352"/>
              </a:tblGrid>
              <a:tr h="580261">
                <a:tc>
                  <a:txBody>
                    <a:bodyPr/>
                    <a:lstStyle/>
                    <a:p>
                      <a:pPr algn="ctr" fontAlgn="b"/>
                      <a:r>
                        <a:rPr lang="pl-PL" sz="1400" b="1" i="1" u="sng" strike="noStrike" dirty="0" smtClean="0">
                          <a:effectLst/>
                        </a:rPr>
                        <a:t> Metryczka</a:t>
                      </a:r>
                    </a:p>
                    <a:p>
                      <a:pPr algn="ctr" fontAlgn="b"/>
                      <a:r>
                        <a:rPr lang="pl-PL" sz="1400" b="1" i="1" u="sng" strike="noStrike" dirty="0" smtClean="0">
                          <a:effectLst/>
                          <a:latin typeface="Arial"/>
                        </a:rPr>
                        <a:t> </a:t>
                      </a:r>
                      <a:endParaRPr lang="pl-PL" sz="1400" b="1" i="1" u="sng"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500548663"/>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5" name="Wykres 4"/>
          <p:cNvGraphicFramePr>
            <a:graphicFrameLocks/>
          </p:cNvGraphicFramePr>
          <p:nvPr>
            <p:extLst>
              <p:ext uri="{D42A27DB-BD31-4B8C-83A1-F6EECF244321}">
                <p14:modId xmlns:p14="http://schemas.microsoft.com/office/powerpoint/2010/main" val="1444697387"/>
              </p:ext>
            </p:extLst>
          </p:nvPr>
        </p:nvGraphicFramePr>
        <p:xfrm>
          <a:off x="1547664" y="1268760"/>
          <a:ext cx="5688632"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Wykres 5"/>
          <p:cNvGraphicFramePr>
            <a:graphicFrameLocks/>
          </p:cNvGraphicFramePr>
          <p:nvPr>
            <p:extLst>
              <p:ext uri="{D42A27DB-BD31-4B8C-83A1-F6EECF244321}">
                <p14:modId xmlns:p14="http://schemas.microsoft.com/office/powerpoint/2010/main" val="2481764654"/>
              </p:ext>
            </p:extLst>
          </p:nvPr>
        </p:nvGraphicFramePr>
        <p:xfrm>
          <a:off x="1403648" y="1700808"/>
          <a:ext cx="5904656" cy="47525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466387329"/>
              </p:ext>
            </p:extLst>
          </p:nvPr>
        </p:nvGraphicFramePr>
        <p:xfrm>
          <a:off x="2771800" y="908720"/>
          <a:ext cx="3168352" cy="580261"/>
        </p:xfrm>
        <a:graphic>
          <a:graphicData uri="http://schemas.openxmlformats.org/drawingml/2006/table">
            <a:tbl>
              <a:tblPr>
                <a:tableStyleId>{5C22544A-7EE6-4342-B048-85BDC9FD1C3A}</a:tableStyleId>
              </a:tblPr>
              <a:tblGrid>
                <a:gridCol w="3168352"/>
              </a:tblGrid>
              <a:tr h="580261">
                <a:tc>
                  <a:txBody>
                    <a:bodyPr/>
                    <a:lstStyle/>
                    <a:p>
                      <a:pPr algn="ctr" fontAlgn="b"/>
                      <a:r>
                        <a:rPr lang="pl-PL" sz="1400" b="1" i="1" u="sng" strike="noStrike" dirty="0" smtClean="0">
                          <a:effectLst/>
                        </a:rPr>
                        <a:t> Metryczka</a:t>
                      </a:r>
                    </a:p>
                    <a:p>
                      <a:pPr algn="ctr" fontAlgn="b"/>
                      <a:r>
                        <a:rPr lang="pl-PL" sz="1400" b="1" i="1" u="sng" strike="noStrike" dirty="0" smtClean="0">
                          <a:effectLst/>
                          <a:latin typeface="Arial"/>
                        </a:rPr>
                        <a:t> </a:t>
                      </a:r>
                      <a:endParaRPr lang="pl-PL" sz="1400" b="1" i="1" u="sng"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296871100"/>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5" name="Wykres 4"/>
          <p:cNvGraphicFramePr>
            <a:graphicFrameLocks/>
          </p:cNvGraphicFramePr>
          <p:nvPr>
            <p:extLst>
              <p:ext uri="{D42A27DB-BD31-4B8C-83A1-F6EECF244321}">
                <p14:modId xmlns:p14="http://schemas.microsoft.com/office/powerpoint/2010/main" val="2034799152"/>
              </p:ext>
            </p:extLst>
          </p:nvPr>
        </p:nvGraphicFramePr>
        <p:xfrm>
          <a:off x="1547664" y="1268760"/>
          <a:ext cx="5688632"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Wykres 5"/>
          <p:cNvGraphicFramePr>
            <a:graphicFrameLocks/>
          </p:cNvGraphicFramePr>
          <p:nvPr>
            <p:extLst>
              <p:ext uri="{D42A27DB-BD31-4B8C-83A1-F6EECF244321}">
                <p14:modId xmlns:p14="http://schemas.microsoft.com/office/powerpoint/2010/main" val="3004794863"/>
              </p:ext>
            </p:extLst>
          </p:nvPr>
        </p:nvGraphicFramePr>
        <p:xfrm>
          <a:off x="1403648" y="1700808"/>
          <a:ext cx="6048672" cy="4680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466387329"/>
              </p:ext>
            </p:extLst>
          </p:nvPr>
        </p:nvGraphicFramePr>
        <p:xfrm>
          <a:off x="2771800" y="908720"/>
          <a:ext cx="3168352" cy="580261"/>
        </p:xfrm>
        <a:graphic>
          <a:graphicData uri="http://schemas.openxmlformats.org/drawingml/2006/table">
            <a:tbl>
              <a:tblPr>
                <a:tableStyleId>{5C22544A-7EE6-4342-B048-85BDC9FD1C3A}</a:tableStyleId>
              </a:tblPr>
              <a:tblGrid>
                <a:gridCol w="3168352"/>
              </a:tblGrid>
              <a:tr h="580261">
                <a:tc>
                  <a:txBody>
                    <a:bodyPr/>
                    <a:lstStyle/>
                    <a:p>
                      <a:pPr algn="ctr" fontAlgn="b"/>
                      <a:r>
                        <a:rPr lang="pl-PL" sz="1400" b="1" i="1" u="sng" strike="noStrike" dirty="0" smtClean="0">
                          <a:effectLst/>
                        </a:rPr>
                        <a:t> Metryczka</a:t>
                      </a:r>
                    </a:p>
                    <a:p>
                      <a:pPr algn="ctr" fontAlgn="b"/>
                      <a:r>
                        <a:rPr lang="pl-PL" sz="1400" b="1" i="1" u="sng" strike="noStrike" dirty="0" smtClean="0">
                          <a:effectLst/>
                          <a:latin typeface="Arial"/>
                        </a:rPr>
                        <a:t> </a:t>
                      </a:r>
                      <a:endParaRPr lang="pl-PL" sz="1400" b="1" i="1" u="sng"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998701826"/>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5" name="Wykres 4"/>
          <p:cNvGraphicFramePr>
            <a:graphicFrameLocks/>
          </p:cNvGraphicFramePr>
          <p:nvPr>
            <p:extLst>
              <p:ext uri="{D42A27DB-BD31-4B8C-83A1-F6EECF244321}">
                <p14:modId xmlns:p14="http://schemas.microsoft.com/office/powerpoint/2010/main" val="2447466992"/>
              </p:ext>
            </p:extLst>
          </p:nvPr>
        </p:nvGraphicFramePr>
        <p:xfrm>
          <a:off x="1547664" y="1268760"/>
          <a:ext cx="5688632"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Wykres 5"/>
          <p:cNvGraphicFramePr>
            <a:graphicFrameLocks/>
          </p:cNvGraphicFramePr>
          <p:nvPr>
            <p:extLst>
              <p:ext uri="{D42A27DB-BD31-4B8C-83A1-F6EECF244321}">
                <p14:modId xmlns:p14="http://schemas.microsoft.com/office/powerpoint/2010/main" val="3281527019"/>
              </p:ext>
            </p:extLst>
          </p:nvPr>
        </p:nvGraphicFramePr>
        <p:xfrm>
          <a:off x="1259632" y="1628800"/>
          <a:ext cx="6336704" cy="45365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466387329"/>
              </p:ext>
            </p:extLst>
          </p:nvPr>
        </p:nvGraphicFramePr>
        <p:xfrm>
          <a:off x="2771800" y="908720"/>
          <a:ext cx="3168352" cy="580261"/>
        </p:xfrm>
        <a:graphic>
          <a:graphicData uri="http://schemas.openxmlformats.org/drawingml/2006/table">
            <a:tbl>
              <a:tblPr>
                <a:tableStyleId>{5C22544A-7EE6-4342-B048-85BDC9FD1C3A}</a:tableStyleId>
              </a:tblPr>
              <a:tblGrid>
                <a:gridCol w="3168352"/>
              </a:tblGrid>
              <a:tr h="580261">
                <a:tc>
                  <a:txBody>
                    <a:bodyPr/>
                    <a:lstStyle/>
                    <a:p>
                      <a:pPr algn="ctr" fontAlgn="b"/>
                      <a:r>
                        <a:rPr lang="pl-PL" sz="1400" b="1" i="1" u="sng" strike="noStrike" dirty="0" smtClean="0">
                          <a:effectLst/>
                        </a:rPr>
                        <a:t> Metryczka</a:t>
                      </a:r>
                    </a:p>
                    <a:p>
                      <a:pPr algn="ctr" fontAlgn="b"/>
                      <a:r>
                        <a:rPr lang="pl-PL" sz="1400" b="1" i="1" u="sng" strike="noStrike" dirty="0" smtClean="0">
                          <a:effectLst/>
                          <a:latin typeface="Arial"/>
                        </a:rPr>
                        <a:t> </a:t>
                      </a:r>
                      <a:endParaRPr lang="pl-PL" sz="1400" b="1" i="1" u="sng"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998701826"/>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5" name="Wykres 4"/>
          <p:cNvGraphicFramePr>
            <a:graphicFrameLocks/>
          </p:cNvGraphicFramePr>
          <p:nvPr>
            <p:extLst>
              <p:ext uri="{D42A27DB-BD31-4B8C-83A1-F6EECF244321}">
                <p14:modId xmlns:p14="http://schemas.microsoft.com/office/powerpoint/2010/main" val="115625008"/>
              </p:ext>
            </p:extLst>
          </p:nvPr>
        </p:nvGraphicFramePr>
        <p:xfrm>
          <a:off x="1475656" y="5013176"/>
          <a:ext cx="5688632" cy="13725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909110698"/>
              </p:ext>
            </p:extLst>
          </p:nvPr>
        </p:nvGraphicFramePr>
        <p:xfrm>
          <a:off x="1835696" y="1556792"/>
          <a:ext cx="5400600" cy="603885"/>
        </p:xfrm>
        <a:graphic>
          <a:graphicData uri="http://schemas.openxmlformats.org/drawingml/2006/table">
            <a:tbl>
              <a:tblPr>
                <a:tableStyleId>{5C22544A-7EE6-4342-B048-85BDC9FD1C3A}</a:tableStyleId>
              </a:tblPr>
              <a:tblGrid>
                <a:gridCol w="5400600"/>
              </a:tblGrid>
              <a:tr h="531877">
                <a:tc>
                  <a:txBody>
                    <a:bodyPr/>
                    <a:lstStyle/>
                    <a:p>
                      <a:pPr algn="ctr" fontAlgn="b"/>
                      <a:r>
                        <a:rPr lang="pl-PL" sz="1400" b="1" i="1" u="sng" strike="noStrike" dirty="0" smtClean="0">
                          <a:effectLst/>
                        </a:rPr>
                        <a:t>Które </a:t>
                      </a:r>
                      <a:r>
                        <a:rPr lang="pl-PL" sz="1400" b="1" i="1" u="sng" strike="noStrike" dirty="0">
                          <a:effectLst/>
                        </a:rPr>
                        <a:t>ze zdań najlepiej określa Pana(i) odczucia dotyczące poziomu życia Pana(i) rodziny</a:t>
                      </a:r>
                      <a:r>
                        <a:rPr lang="pl-PL" sz="1400" b="1" i="1" u="sng" strike="noStrike" dirty="0" smtClean="0">
                          <a:effectLst/>
                        </a:rPr>
                        <a:t>?</a:t>
                      </a:r>
                    </a:p>
                    <a:p>
                      <a:pPr algn="ctr" fontAlgn="b"/>
                      <a:endParaRPr lang="pl-PL" sz="1100" b="1" i="1" u="sng" strike="noStrike" dirty="0">
                        <a:effectLst/>
                        <a:latin typeface="Calibri"/>
                      </a:endParaRPr>
                    </a:p>
                  </a:txBody>
                  <a:tcPr marL="9525" marR="9525" marT="9525" marB="0" anchor="b"/>
                </a:tc>
              </a:tr>
            </a:tbl>
          </a:graphicData>
        </a:graphic>
      </p:graphicFrame>
      <p:graphicFrame>
        <p:nvGraphicFramePr>
          <p:cNvPr id="7" name="Wykres 6"/>
          <p:cNvGraphicFramePr>
            <a:graphicFrameLocks/>
          </p:cNvGraphicFramePr>
          <p:nvPr>
            <p:extLst>
              <p:ext uri="{D42A27DB-BD31-4B8C-83A1-F6EECF244321}">
                <p14:modId xmlns:p14="http://schemas.microsoft.com/office/powerpoint/2010/main" val="189584934"/>
              </p:ext>
            </p:extLst>
          </p:nvPr>
        </p:nvGraphicFramePr>
        <p:xfrm>
          <a:off x="1331640" y="2348880"/>
          <a:ext cx="6048672" cy="42484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2918004885"/>
              </p:ext>
            </p:extLst>
          </p:nvPr>
        </p:nvGraphicFramePr>
        <p:xfrm>
          <a:off x="2771800" y="908721"/>
          <a:ext cx="3168352" cy="504056"/>
        </p:xfrm>
        <a:graphic>
          <a:graphicData uri="http://schemas.openxmlformats.org/drawingml/2006/table">
            <a:tbl>
              <a:tblPr>
                <a:tableStyleId>{5C22544A-7EE6-4342-B048-85BDC9FD1C3A}</a:tableStyleId>
              </a:tblPr>
              <a:tblGrid>
                <a:gridCol w="3168352"/>
              </a:tblGrid>
              <a:tr h="504056">
                <a:tc>
                  <a:txBody>
                    <a:bodyPr/>
                    <a:lstStyle/>
                    <a:p>
                      <a:pPr algn="ctr" fontAlgn="b"/>
                      <a:r>
                        <a:rPr lang="pl-PL" sz="1400" b="1" i="1" u="sng" strike="noStrike" dirty="0" smtClean="0">
                          <a:effectLst/>
                        </a:rPr>
                        <a:t> Metryczka</a:t>
                      </a:r>
                    </a:p>
                    <a:p>
                      <a:pPr algn="ctr" fontAlgn="b"/>
                      <a:r>
                        <a:rPr lang="pl-PL" sz="1400" b="1" i="1" u="sng" strike="noStrike" dirty="0" smtClean="0">
                          <a:effectLst/>
                          <a:latin typeface="Arial"/>
                        </a:rPr>
                        <a:t> </a:t>
                      </a:r>
                      <a:endParaRPr lang="pl-PL" sz="1400" b="1" i="1" u="sng"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99870182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3263" y="1989138"/>
            <a:ext cx="4214812"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
        <p:nvSpPr>
          <p:cNvPr id="21509" name="Prostokąt 10"/>
          <p:cNvSpPr>
            <a:spLocks noChangeArrowheads="1"/>
          </p:cNvSpPr>
          <p:nvPr/>
        </p:nvSpPr>
        <p:spPr bwMode="auto">
          <a:xfrm>
            <a:off x="1116013" y="1125538"/>
            <a:ext cx="77041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Black" pitchFamily="34" charset="0"/>
                <a:cs typeface="Arial" charset="0"/>
              </a:defRPr>
            </a:lvl1pPr>
            <a:lvl2pPr marL="742950" indent="-285750">
              <a:defRPr sz="3600" b="1">
                <a:solidFill>
                  <a:schemeClr val="tx1"/>
                </a:solidFill>
                <a:latin typeface="Arial Black" pitchFamily="34" charset="0"/>
                <a:cs typeface="Arial" charset="0"/>
              </a:defRPr>
            </a:lvl2pPr>
            <a:lvl3pPr marL="1143000" indent="-228600">
              <a:defRPr sz="3600" b="1">
                <a:solidFill>
                  <a:schemeClr val="tx1"/>
                </a:solidFill>
                <a:latin typeface="Arial Black" pitchFamily="34" charset="0"/>
                <a:cs typeface="Arial" charset="0"/>
              </a:defRPr>
            </a:lvl3pPr>
            <a:lvl4pPr marL="1600200" indent="-228600">
              <a:defRPr sz="3600" b="1">
                <a:solidFill>
                  <a:schemeClr val="tx1"/>
                </a:solidFill>
                <a:latin typeface="Arial Black" pitchFamily="34" charset="0"/>
                <a:cs typeface="Arial" charset="0"/>
              </a:defRPr>
            </a:lvl4pPr>
            <a:lvl5pPr marL="2057400" indent="-228600">
              <a:defRPr sz="3600" b="1">
                <a:solidFill>
                  <a:schemeClr val="tx1"/>
                </a:solidFill>
                <a:latin typeface="Arial Black" pitchFamily="34" charset="0"/>
                <a:cs typeface="Arial" charset="0"/>
              </a:defRPr>
            </a:lvl5pPr>
            <a:lvl6pPr marL="2514600" indent="-228600" eaLnBrk="0" fontAlgn="base" hangingPunct="0">
              <a:spcBef>
                <a:spcPct val="0"/>
              </a:spcBef>
              <a:spcAft>
                <a:spcPct val="0"/>
              </a:spcAft>
              <a:defRPr sz="3600" b="1">
                <a:solidFill>
                  <a:schemeClr val="tx1"/>
                </a:solidFill>
                <a:latin typeface="Arial Black" pitchFamily="34" charset="0"/>
                <a:cs typeface="Arial" charset="0"/>
              </a:defRPr>
            </a:lvl6pPr>
            <a:lvl7pPr marL="2971800" indent="-228600" eaLnBrk="0" fontAlgn="base" hangingPunct="0">
              <a:spcBef>
                <a:spcPct val="0"/>
              </a:spcBef>
              <a:spcAft>
                <a:spcPct val="0"/>
              </a:spcAft>
              <a:defRPr sz="3600" b="1">
                <a:solidFill>
                  <a:schemeClr val="tx1"/>
                </a:solidFill>
                <a:latin typeface="Arial Black" pitchFamily="34" charset="0"/>
                <a:cs typeface="Arial" charset="0"/>
              </a:defRPr>
            </a:lvl7pPr>
            <a:lvl8pPr marL="3429000" indent="-228600" eaLnBrk="0" fontAlgn="base" hangingPunct="0">
              <a:spcBef>
                <a:spcPct val="0"/>
              </a:spcBef>
              <a:spcAft>
                <a:spcPct val="0"/>
              </a:spcAft>
              <a:defRPr sz="3600" b="1">
                <a:solidFill>
                  <a:schemeClr val="tx1"/>
                </a:solidFill>
                <a:latin typeface="Arial Black" pitchFamily="34" charset="0"/>
                <a:cs typeface="Arial" charset="0"/>
              </a:defRPr>
            </a:lvl8pPr>
            <a:lvl9pPr marL="3886200" indent="-228600" eaLnBrk="0" fontAlgn="base" hangingPunct="0">
              <a:spcBef>
                <a:spcPct val="0"/>
              </a:spcBef>
              <a:spcAft>
                <a:spcPct val="0"/>
              </a:spcAft>
              <a:defRPr sz="3600" b="1">
                <a:solidFill>
                  <a:schemeClr val="tx1"/>
                </a:solidFill>
                <a:latin typeface="Arial Black" pitchFamily="34" charset="0"/>
                <a:cs typeface="Arial" charset="0"/>
              </a:defRPr>
            </a:lvl9pPr>
          </a:lstStyle>
          <a:p>
            <a:r>
              <a:rPr lang="pl-PL" altLang="pl-PL" sz="1200" dirty="0"/>
              <a:t>Gmina </a:t>
            </a:r>
            <a:r>
              <a:rPr lang="pl-PL" altLang="pl-PL" sz="1200" dirty="0" smtClean="0"/>
              <a:t>Żary </a:t>
            </a:r>
            <a:r>
              <a:rPr lang="pl-PL" altLang="pl-PL" sz="1200" dirty="0"/>
              <a:t>leży w </a:t>
            </a:r>
            <a:r>
              <a:rPr lang="pl-PL" altLang="pl-PL" sz="1200" dirty="0" smtClean="0"/>
              <a:t>województwie lubuskim, w </a:t>
            </a:r>
            <a:r>
              <a:rPr lang="pl-PL" altLang="pl-PL" sz="1200" dirty="0"/>
              <a:t>powiecie </a:t>
            </a:r>
            <a:r>
              <a:rPr lang="pl-PL" altLang="pl-PL" sz="1200" dirty="0" smtClean="0"/>
              <a:t>żarskim.</a:t>
            </a:r>
            <a:endParaRPr lang="pl-PL" altLang="pl-PL" sz="1200" dirty="0"/>
          </a:p>
          <a:p>
            <a:r>
              <a:rPr lang="pl-PL" altLang="pl-PL" sz="1200" dirty="0"/>
              <a:t>Powierzchnia gminy wynosi </a:t>
            </a:r>
            <a:r>
              <a:rPr lang="pl-PL" altLang="pl-PL" sz="1200" dirty="0" smtClean="0"/>
              <a:t>294 km kw.,</a:t>
            </a:r>
            <a:r>
              <a:rPr lang="pl-PL" altLang="pl-PL" sz="1200" dirty="0"/>
              <a:t/>
            </a:r>
            <a:br>
              <a:rPr lang="pl-PL" altLang="pl-PL" sz="1200" dirty="0"/>
            </a:br>
            <a:endParaRPr lang="pl-PL" altLang="pl-PL" sz="1200" dirty="0"/>
          </a:p>
          <a:p>
            <a:r>
              <a:rPr lang="pl-PL" altLang="pl-PL" sz="1200" dirty="0"/>
              <a:t>W skład gminy wchodzi </a:t>
            </a:r>
            <a:r>
              <a:rPr lang="pl-PL" altLang="pl-PL" sz="1200" dirty="0" smtClean="0"/>
              <a:t>24 sołectwa: </a:t>
            </a:r>
          </a:p>
          <a:p>
            <a:r>
              <a:rPr lang="pl-PL" sz="1200" dirty="0" smtClean="0"/>
              <a:t>Biedrzychowice </a:t>
            </a:r>
            <a:r>
              <a:rPr lang="pl-PL" sz="1200" dirty="0"/>
              <a:t>Dolne</a:t>
            </a:r>
            <a:endParaRPr lang="pl-PL" sz="1400" dirty="0">
              <a:latin typeface="Calibri"/>
              <a:ea typeface="Calibri"/>
              <a:cs typeface="Times New Roman"/>
            </a:endParaRPr>
          </a:p>
          <a:p>
            <a:r>
              <a:rPr lang="pl-PL" sz="1200" dirty="0"/>
              <a:t>Bieniów</a:t>
            </a:r>
            <a:endParaRPr lang="pl-PL" sz="1400" dirty="0">
              <a:latin typeface="Calibri"/>
              <a:ea typeface="Calibri"/>
              <a:cs typeface="Times New Roman"/>
            </a:endParaRPr>
          </a:p>
          <a:p>
            <a:r>
              <a:rPr lang="pl-PL" sz="1200" dirty="0"/>
              <a:t>Bogumiłów-Janików</a:t>
            </a:r>
            <a:endParaRPr lang="pl-PL" sz="1400" dirty="0">
              <a:latin typeface="Calibri"/>
              <a:ea typeface="Calibri"/>
              <a:cs typeface="Times New Roman"/>
            </a:endParaRPr>
          </a:p>
          <a:p>
            <a:r>
              <a:rPr lang="pl-PL" sz="1200" dirty="0"/>
              <a:t>Drozdów-Rusocice</a:t>
            </a:r>
            <a:endParaRPr lang="pl-PL" sz="1400" dirty="0">
              <a:latin typeface="Calibri"/>
              <a:ea typeface="Calibri"/>
              <a:cs typeface="Times New Roman"/>
            </a:endParaRPr>
          </a:p>
          <a:p>
            <a:r>
              <a:rPr lang="pl-PL" sz="1200" dirty="0"/>
              <a:t>Drożków</a:t>
            </a:r>
            <a:endParaRPr lang="pl-PL" sz="1400" dirty="0">
              <a:latin typeface="Calibri"/>
              <a:ea typeface="Calibri"/>
              <a:cs typeface="Times New Roman"/>
            </a:endParaRPr>
          </a:p>
          <a:p>
            <a:r>
              <a:rPr lang="pl-PL" sz="1200" dirty="0"/>
              <a:t>Grabik</a:t>
            </a:r>
            <a:endParaRPr lang="pl-PL" sz="1400" dirty="0">
              <a:latin typeface="Calibri"/>
              <a:ea typeface="Calibri"/>
              <a:cs typeface="Times New Roman"/>
            </a:endParaRPr>
          </a:p>
          <a:p>
            <a:r>
              <a:rPr lang="pl-PL" sz="1200" dirty="0"/>
              <a:t>Kadłubia</a:t>
            </a:r>
            <a:endParaRPr lang="pl-PL" sz="1400" dirty="0">
              <a:latin typeface="Calibri"/>
              <a:ea typeface="Calibri"/>
              <a:cs typeface="Times New Roman"/>
            </a:endParaRPr>
          </a:p>
          <a:p>
            <a:r>
              <a:rPr lang="pl-PL" sz="1200" dirty="0"/>
              <a:t>Lubanice</a:t>
            </a:r>
            <a:endParaRPr lang="pl-PL" sz="1400" dirty="0">
              <a:latin typeface="Calibri"/>
              <a:ea typeface="Calibri"/>
              <a:cs typeface="Times New Roman"/>
            </a:endParaRPr>
          </a:p>
          <a:p>
            <a:r>
              <a:rPr lang="pl-PL" sz="1200" dirty="0"/>
              <a:t>Lubomyśl</a:t>
            </a:r>
            <a:endParaRPr lang="pl-PL" sz="1400" dirty="0">
              <a:latin typeface="Calibri"/>
              <a:ea typeface="Calibri"/>
              <a:cs typeface="Times New Roman"/>
            </a:endParaRPr>
          </a:p>
          <a:p>
            <a:r>
              <a:rPr lang="pl-PL" sz="1200" dirty="0"/>
              <a:t>Łaz</a:t>
            </a:r>
            <a:endParaRPr lang="pl-PL" sz="1400" dirty="0">
              <a:latin typeface="Calibri"/>
              <a:ea typeface="Calibri"/>
              <a:cs typeface="Times New Roman"/>
            </a:endParaRPr>
          </a:p>
          <a:p>
            <a:r>
              <a:rPr lang="pl-PL" sz="1200" dirty="0" smtClean="0"/>
              <a:t>Łukawy</a:t>
            </a:r>
            <a:endParaRPr lang="pl-PL" sz="1400" dirty="0" smtClean="0">
              <a:latin typeface="Calibri"/>
              <a:ea typeface="Calibri"/>
              <a:cs typeface="Times New Roman"/>
            </a:endParaRPr>
          </a:p>
          <a:p>
            <a:r>
              <a:rPr lang="pl-PL" sz="1200" dirty="0" smtClean="0"/>
              <a:t>Marszów</a:t>
            </a:r>
            <a:endParaRPr lang="pl-PL" sz="1400" dirty="0">
              <a:latin typeface="Calibri"/>
              <a:ea typeface="Calibri"/>
              <a:cs typeface="Times New Roman"/>
            </a:endParaRPr>
          </a:p>
          <a:p>
            <a:r>
              <a:rPr lang="pl-PL" sz="1200" dirty="0"/>
              <a:t>Miłowice</a:t>
            </a:r>
            <a:endParaRPr lang="pl-PL" sz="1400" dirty="0">
              <a:latin typeface="Calibri"/>
              <a:ea typeface="Calibri"/>
              <a:cs typeface="Times New Roman"/>
            </a:endParaRPr>
          </a:p>
          <a:p>
            <a:r>
              <a:rPr lang="pl-PL" sz="1200" dirty="0"/>
              <a:t>Mirostowice Dolne</a:t>
            </a:r>
            <a:endParaRPr lang="pl-PL" sz="1400" dirty="0">
              <a:latin typeface="Calibri"/>
              <a:ea typeface="Calibri"/>
              <a:cs typeface="Times New Roman"/>
            </a:endParaRPr>
          </a:p>
          <a:p>
            <a:r>
              <a:rPr lang="pl-PL" sz="1200" dirty="0"/>
              <a:t>Mirostowice Górne</a:t>
            </a:r>
            <a:endParaRPr lang="pl-PL" sz="1400" dirty="0">
              <a:latin typeface="Calibri"/>
              <a:ea typeface="Calibri"/>
              <a:cs typeface="Times New Roman"/>
            </a:endParaRPr>
          </a:p>
          <a:p>
            <a:r>
              <a:rPr lang="pl-PL" sz="1200" dirty="0"/>
              <a:t>Olbrachtów</a:t>
            </a:r>
            <a:endParaRPr lang="pl-PL" sz="1400" dirty="0">
              <a:latin typeface="Calibri"/>
              <a:ea typeface="Calibri"/>
              <a:cs typeface="Times New Roman"/>
            </a:endParaRPr>
          </a:p>
          <a:p>
            <a:r>
              <a:rPr lang="pl-PL" sz="1200" dirty="0"/>
              <a:t>Olszyniec</a:t>
            </a:r>
            <a:endParaRPr lang="pl-PL" sz="1400" dirty="0">
              <a:latin typeface="Calibri"/>
              <a:ea typeface="Calibri"/>
              <a:cs typeface="Times New Roman"/>
            </a:endParaRPr>
          </a:p>
          <a:p>
            <a:r>
              <a:rPr lang="pl-PL" sz="1200" dirty="0"/>
              <a:t>Rościce</a:t>
            </a:r>
            <a:endParaRPr lang="pl-PL" sz="1400" dirty="0">
              <a:latin typeface="Calibri"/>
              <a:ea typeface="Calibri"/>
              <a:cs typeface="Times New Roman"/>
            </a:endParaRPr>
          </a:p>
          <a:p>
            <a:r>
              <a:rPr lang="pl-PL" sz="1200" dirty="0"/>
              <a:t>Sieniawa Żarska</a:t>
            </a:r>
            <a:endParaRPr lang="pl-PL" sz="1400" dirty="0">
              <a:latin typeface="Calibri"/>
              <a:ea typeface="Calibri"/>
              <a:cs typeface="Times New Roman"/>
            </a:endParaRPr>
          </a:p>
          <a:p>
            <a:r>
              <a:rPr lang="pl-PL" sz="1200" dirty="0"/>
              <a:t>Siodło</a:t>
            </a:r>
            <a:endParaRPr lang="pl-PL" sz="1400" dirty="0">
              <a:latin typeface="Calibri"/>
              <a:ea typeface="Calibri"/>
              <a:cs typeface="Times New Roman"/>
            </a:endParaRPr>
          </a:p>
          <a:p>
            <a:r>
              <a:rPr lang="pl-PL" sz="1200" dirty="0" err="1"/>
              <a:t>Stawnik</a:t>
            </a:r>
            <a:endParaRPr lang="pl-PL" sz="1400" dirty="0">
              <a:latin typeface="Calibri"/>
              <a:ea typeface="Calibri"/>
              <a:cs typeface="Times New Roman"/>
            </a:endParaRPr>
          </a:p>
          <a:p>
            <a:r>
              <a:rPr lang="pl-PL" sz="1200" dirty="0"/>
              <a:t>Surowa</a:t>
            </a:r>
            <a:endParaRPr lang="pl-PL" sz="1400" dirty="0">
              <a:latin typeface="Calibri"/>
              <a:ea typeface="Calibri"/>
              <a:cs typeface="Times New Roman"/>
            </a:endParaRPr>
          </a:p>
          <a:p>
            <a:r>
              <a:rPr lang="pl-PL" sz="1200" dirty="0"/>
              <a:t>Włostów-Dąbrowiec</a:t>
            </a:r>
            <a:endParaRPr lang="pl-PL" sz="1400" dirty="0">
              <a:latin typeface="Calibri"/>
              <a:ea typeface="Calibri"/>
              <a:cs typeface="Times New Roman"/>
            </a:endParaRPr>
          </a:p>
          <a:p>
            <a:r>
              <a:rPr lang="pl-PL" sz="1200" dirty="0"/>
              <a:t>Złotnik</a:t>
            </a:r>
            <a:endParaRPr lang="pl-PL" sz="1400" dirty="0">
              <a:latin typeface="Calibri"/>
              <a:ea typeface="Calibri"/>
              <a:cs typeface="Times New Roman"/>
            </a:endParaRPr>
          </a:p>
          <a:p>
            <a:r>
              <a:rPr lang="pl-PL" altLang="pl-PL" sz="1200" dirty="0" smtClean="0"/>
              <a:t>Liczba </a:t>
            </a:r>
            <a:r>
              <a:rPr lang="pl-PL" altLang="pl-PL" sz="1200" dirty="0"/>
              <a:t>mieszkańców </a:t>
            </a:r>
            <a:r>
              <a:rPr lang="pl-PL" altLang="pl-PL" sz="1200" dirty="0" smtClean="0"/>
              <a:t>gminy Żary wynosi </a:t>
            </a:r>
            <a:r>
              <a:rPr lang="pl-PL" sz="1200" dirty="0" smtClean="0"/>
              <a:t>12 </a:t>
            </a:r>
            <a:r>
              <a:rPr lang="pl-PL" sz="1200" dirty="0"/>
              <a:t>292 </a:t>
            </a:r>
            <a:r>
              <a:rPr lang="pl-PL" altLang="pl-PL" sz="1200" dirty="0" smtClean="0"/>
              <a:t> </a:t>
            </a:r>
            <a:r>
              <a:rPr lang="pl-PL" altLang="pl-PL" sz="1200" dirty="0"/>
              <a:t>osób</a:t>
            </a:r>
            <a:r>
              <a:rPr lang="pl-PL" altLang="pl-PL" sz="1200" dirty="0" smtClean="0"/>
              <a:t>.</a:t>
            </a:r>
            <a:r>
              <a:rPr lang="pl-PL" altLang="pl-PL" sz="1200" dirty="0">
                <a:solidFill>
                  <a:srgbClr val="000000"/>
                </a:solidFill>
              </a:rPr>
              <a:t/>
            </a:r>
            <a:br>
              <a:rPr lang="pl-PL" altLang="pl-PL" sz="1200" dirty="0">
                <a:solidFill>
                  <a:srgbClr val="000000"/>
                </a:solidFill>
              </a:rPr>
            </a:br>
            <a:endParaRPr lang="pl-PL" altLang="pl-PL" sz="1200" dirty="0"/>
          </a:p>
        </p:txBody>
      </p:sp>
      <p:sp>
        <p:nvSpPr>
          <p:cNvPr id="2" name="Prostokąt 1"/>
          <p:cNvSpPr/>
          <p:nvPr/>
        </p:nvSpPr>
        <p:spPr>
          <a:xfrm>
            <a:off x="1259632" y="116632"/>
            <a:ext cx="7468443" cy="9361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56376" y="234251"/>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fade">
                                      <p:cBhvr>
                                        <p:cTn id="7" dur="1000"/>
                                        <p:tgtEl>
                                          <p:spTgt spid="21509">
                                            <p:txEl>
                                              <p:pRg st="0" end="0"/>
                                            </p:txEl>
                                          </p:spTgt>
                                        </p:tgtEl>
                                      </p:cBhvr>
                                    </p:animEffect>
                                    <p:anim calcmode="lin" valueType="num">
                                      <p:cBhvr>
                                        <p:cTn id="8" dur="10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9">
                                            <p:txEl>
                                              <p:pRg st="1" end="1"/>
                                            </p:txEl>
                                          </p:spTgt>
                                        </p:tgtEl>
                                        <p:attrNameLst>
                                          <p:attrName>style.visibility</p:attrName>
                                        </p:attrNameLst>
                                      </p:cBhvr>
                                      <p:to>
                                        <p:strVal val="visible"/>
                                      </p:to>
                                    </p:set>
                                    <p:animEffect transition="in" filter="fade">
                                      <p:cBhvr>
                                        <p:cTn id="14" dur="1000"/>
                                        <p:tgtEl>
                                          <p:spTgt spid="21509">
                                            <p:txEl>
                                              <p:pRg st="1" end="1"/>
                                            </p:txEl>
                                          </p:spTgt>
                                        </p:tgtEl>
                                      </p:cBhvr>
                                    </p:animEffect>
                                    <p:anim calcmode="lin" valueType="num">
                                      <p:cBhvr>
                                        <p:cTn id="15" dur="1000" fill="hold"/>
                                        <p:tgtEl>
                                          <p:spTgt spid="2150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509">
                                            <p:txEl>
                                              <p:pRg st="2" end="2"/>
                                            </p:txEl>
                                          </p:spTgt>
                                        </p:tgtEl>
                                        <p:attrNameLst>
                                          <p:attrName>style.visibility</p:attrName>
                                        </p:attrNameLst>
                                      </p:cBhvr>
                                      <p:to>
                                        <p:strVal val="visible"/>
                                      </p:to>
                                    </p:set>
                                    <p:animEffect transition="in" filter="fade">
                                      <p:cBhvr>
                                        <p:cTn id="21" dur="1000"/>
                                        <p:tgtEl>
                                          <p:spTgt spid="21509">
                                            <p:txEl>
                                              <p:pRg st="2" end="2"/>
                                            </p:txEl>
                                          </p:spTgt>
                                        </p:tgtEl>
                                      </p:cBhvr>
                                    </p:animEffect>
                                    <p:anim calcmode="lin" valueType="num">
                                      <p:cBhvr>
                                        <p:cTn id="22" dur="10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509">
                                            <p:txEl>
                                              <p:pRg st="3" end="3"/>
                                            </p:txEl>
                                          </p:spTgt>
                                        </p:tgtEl>
                                        <p:attrNameLst>
                                          <p:attrName>style.visibility</p:attrName>
                                        </p:attrNameLst>
                                      </p:cBhvr>
                                      <p:to>
                                        <p:strVal val="visible"/>
                                      </p:to>
                                    </p:set>
                                    <p:animEffect transition="in" filter="fade">
                                      <p:cBhvr>
                                        <p:cTn id="28" dur="1000"/>
                                        <p:tgtEl>
                                          <p:spTgt spid="21509">
                                            <p:txEl>
                                              <p:pRg st="3" end="3"/>
                                            </p:txEl>
                                          </p:spTgt>
                                        </p:tgtEl>
                                      </p:cBhvr>
                                    </p:animEffect>
                                    <p:anim calcmode="lin" valueType="num">
                                      <p:cBhvr>
                                        <p:cTn id="29" dur="1000" fill="hold"/>
                                        <p:tgtEl>
                                          <p:spTgt spid="2150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509">
                                            <p:txEl>
                                              <p:pRg st="4" end="4"/>
                                            </p:txEl>
                                          </p:spTgt>
                                        </p:tgtEl>
                                        <p:attrNameLst>
                                          <p:attrName>style.visibility</p:attrName>
                                        </p:attrNameLst>
                                      </p:cBhvr>
                                      <p:to>
                                        <p:strVal val="visible"/>
                                      </p:to>
                                    </p:set>
                                    <p:animEffect transition="in" filter="fade">
                                      <p:cBhvr>
                                        <p:cTn id="35" dur="1000"/>
                                        <p:tgtEl>
                                          <p:spTgt spid="21509">
                                            <p:txEl>
                                              <p:pRg st="4" end="4"/>
                                            </p:txEl>
                                          </p:spTgt>
                                        </p:tgtEl>
                                      </p:cBhvr>
                                    </p:animEffect>
                                    <p:anim calcmode="lin" valueType="num">
                                      <p:cBhvr>
                                        <p:cTn id="36" dur="1000" fill="hold"/>
                                        <p:tgtEl>
                                          <p:spTgt spid="2150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5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509">
                                            <p:txEl>
                                              <p:pRg st="5" end="5"/>
                                            </p:txEl>
                                          </p:spTgt>
                                        </p:tgtEl>
                                        <p:attrNameLst>
                                          <p:attrName>style.visibility</p:attrName>
                                        </p:attrNameLst>
                                      </p:cBhvr>
                                      <p:to>
                                        <p:strVal val="visible"/>
                                      </p:to>
                                    </p:set>
                                    <p:animEffect transition="in" filter="fade">
                                      <p:cBhvr>
                                        <p:cTn id="42" dur="1000"/>
                                        <p:tgtEl>
                                          <p:spTgt spid="21509">
                                            <p:txEl>
                                              <p:pRg st="5" end="5"/>
                                            </p:txEl>
                                          </p:spTgt>
                                        </p:tgtEl>
                                      </p:cBhvr>
                                    </p:animEffect>
                                    <p:anim calcmode="lin" valueType="num">
                                      <p:cBhvr>
                                        <p:cTn id="43" dur="1000" fill="hold"/>
                                        <p:tgtEl>
                                          <p:spTgt spid="2150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50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509">
                                            <p:txEl>
                                              <p:pRg st="6" end="6"/>
                                            </p:txEl>
                                          </p:spTgt>
                                        </p:tgtEl>
                                        <p:attrNameLst>
                                          <p:attrName>style.visibility</p:attrName>
                                        </p:attrNameLst>
                                      </p:cBhvr>
                                      <p:to>
                                        <p:strVal val="visible"/>
                                      </p:to>
                                    </p:set>
                                    <p:animEffect transition="in" filter="fade">
                                      <p:cBhvr>
                                        <p:cTn id="49" dur="1000"/>
                                        <p:tgtEl>
                                          <p:spTgt spid="21509">
                                            <p:txEl>
                                              <p:pRg st="6" end="6"/>
                                            </p:txEl>
                                          </p:spTgt>
                                        </p:tgtEl>
                                      </p:cBhvr>
                                    </p:animEffect>
                                    <p:anim calcmode="lin" valueType="num">
                                      <p:cBhvr>
                                        <p:cTn id="50" dur="1000" fill="hold"/>
                                        <p:tgtEl>
                                          <p:spTgt spid="2150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150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509">
                                            <p:txEl>
                                              <p:pRg st="7" end="7"/>
                                            </p:txEl>
                                          </p:spTgt>
                                        </p:tgtEl>
                                        <p:attrNameLst>
                                          <p:attrName>style.visibility</p:attrName>
                                        </p:attrNameLst>
                                      </p:cBhvr>
                                      <p:to>
                                        <p:strVal val="visible"/>
                                      </p:to>
                                    </p:set>
                                    <p:animEffect transition="in" filter="fade">
                                      <p:cBhvr>
                                        <p:cTn id="56" dur="1000"/>
                                        <p:tgtEl>
                                          <p:spTgt spid="21509">
                                            <p:txEl>
                                              <p:pRg st="7" end="7"/>
                                            </p:txEl>
                                          </p:spTgt>
                                        </p:tgtEl>
                                      </p:cBhvr>
                                    </p:animEffect>
                                    <p:anim calcmode="lin" valueType="num">
                                      <p:cBhvr>
                                        <p:cTn id="57" dur="1000" fill="hold"/>
                                        <p:tgtEl>
                                          <p:spTgt spid="2150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150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509">
                                            <p:txEl>
                                              <p:pRg st="8" end="8"/>
                                            </p:txEl>
                                          </p:spTgt>
                                        </p:tgtEl>
                                        <p:attrNameLst>
                                          <p:attrName>style.visibility</p:attrName>
                                        </p:attrNameLst>
                                      </p:cBhvr>
                                      <p:to>
                                        <p:strVal val="visible"/>
                                      </p:to>
                                    </p:set>
                                    <p:animEffect transition="in" filter="fade">
                                      <p:cBhvr>
                                        <p:cTn id="63" dur="1000"/>
                                        <p:tgtEl>
                                          <p:spTgt spid="21509">
                                            <p:txEl>
                                              <p:pRg st="8" end="8"/>
                                            </p:txEl>
                                          </p:spTgt>
                                        </p:tgtEl>
                                      </p:cBhvr>
                                    </p:animEffect>
                                    <p:anim calcmode="lin" valueType="num">
                                      <p:cBhvr>
                                        <p:cTn id="64" dur="1000" fill="hold"/>
                                        <p:tgtEl>
                                          <p:spTgt spid="2150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150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509">
                                            <p:txEl>
                                              <p:pRg st="9" end="9"/>
                                            </p:txEl>
                                          </p:spTgt>
                                        </p:tgtEl>
                                        <p:attrNameLst>
                                          <p:attrName>style.visibility</p:attrName>
                                        </p:attrNameLst>
                                      </p:cBhvr>
                                      <p:to>
                                        <p:strVal val="visible"/>
                                      </p:to>
                                    </p:set>
                                    <p:animEffect transition="in" filter="fade">
                                      <p:cBhvr>
                                        <p:cTn id="70" dur="1000"/>
                                        <p:tgtEl>
                                          <p:spTgt spid="21509">
                                            <p:txEl>
                                              <p:pRg st="9" end="9"/>
                                            </p:txEl>
                                          </p:spTgt>
                                        </p:tgtEl>
                                      </p:cBhvr>
                                    </p:animEffect>
                                    <p:anim calcmode="lin" valueType="num">
                                      <p:cBhvr>
                                        <p:cTn id="71" dur="1000" fill="hold"/>
                                        <p:tgtEl>
                                          <p:spTgt spid="2150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150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1509">
                                            <p:txEl>
                                              <p:pRg st="10" end="10"/>
                                            </p:txEl>
                                          </p:spTgt>
                                        </p:tgtEl>
                                        <p:attrNameLst>
                                          <p:attrName>style.visibility</p:attrName>
                                        </p:attrNameLst>
                                      </p:cBhvr>
                                      <p:to>
                                        <p:strVal val="visible"/>
                                      </p:to>
                                    </p:set>
                                    <p:animEffect transition="in" filter="fade">
                                      <p:cBhvr>
                                        <p:cTn id="77" dur="1000"/>
                                        <p:tgtEl>
                                          <p:spTgt spid="21509">
                                            <p:txEl>
                                              <p:pRg st="10" end="10"/>
                                            </p:txEl>
                                          </p:spTgt>
                                        </p:tgtEl>
                                      </p:cBhvr>
                                    </p:animEffect>
                                    <p:anim calcmode="lin" valueType="num">
                                      <p:cBhvr>
                                        <p:cTn id="78" dur="1000" fill="hold"/>
                                        <p:tgtEl>
                                          <p:spTgt spid="21509">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150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509">
                                            <p:txEl>
                                              <p:pRg st="11" end="11"/>
                                            </p:txEl>
                                          </p:spTgt>
                                        </p:tgtEl>
                                        <p:attrNameLst>
                                          <p:attrName>style.visibility</p:attrName>
                                        </p:attrNameLst>
                                      </p:cBhvr>
                                      <p:to>
                                        <p:strVal val="visible"/>
                                      </p:to>
                                    </p:set>
                                    <p:animEffect transition="in" filter="fade">
                                      <p:cBhvr>
                                        <p:cTn id="84" dur="1000"/>
                                        <p:tgtEl>
                                          <p:spTgt spid="21509">
                                            <p:txEl>
                                              <p:pRg st="11" end="11"/>
                                            </p:txEl>
                                          </p:spTgt>
                                        </p:tgtEl>
                                      </p:cBhvr>
                                    </p:animEffect>
                                    <p:anim calcmode="lin" valueType="num">
                                      <p:cBhvr>
                                        <p:cTn id="85" dur="1000" fill="hold"/>
                                        <p:tgtEl>
                                          <p:spTgt spid="21509">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150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1509">
                                            <p:txEl>
                                              <p:pRg st="12" end="12"/>
                                            </p:txEl>
                                          </p:spTgt>
                                        </p:tgtEl>
                                        <p:attrNameLst>
                                          <p:attrName>style.visibility</p:attrName>
                                        </p:attrNameLst>
                                      </p:cBhvr>
                                      <p:to>
                                        <p:strVal val="visible"/>
                                      </p:to>
                                    </p:set>
                                    <p:animEffect transition="in" filter="fade">
                                      <p:cBhvr>
                                        <p:cTn id="91" dur="1000"/>
                                        <p:tgtEl>
                                          <p:spTgt spid="21509">
                                            <p:txEl>
                                              <p:pRg st="12" end="12"/>
                                            </p:txEl>
                                          </p:spTgt>
                                        </p:tgtEl>
                                      </p:cBhvr>
                                    </p:animEffect>
                                    <p:anim calcmode="lin" valueType="num">
                                      <p:cBhvr>
                                        <p:cTn id="92" dur="1000" fill="hold"/>
                                        <p:tgtEl>
                                          <p:spTgt spid="21509">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150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509">
                                            <p:txEl>
                                              <p:pRg st="13" end="13"/>
                                            </p:txEl>
                                          </p:spTgt>
                                        </p:tgtEl>
                                        <p:attrNameLst>
                                          <p:attrName>style.visibility</p:attrName>
                                        </p:attrNameLst>
                                      </p:cBhvr>
                                      <p:to>
                                        <p:strVal val="visible"/>
                                      </p:to>
                                    </p:set>
                                    <p:animEffect transition="in" filter="fade">
                                      <p:cBhvr>
                                        <p:cTn id="98" dur="1000"/>
                                        <p:tgtEl>
                                          <p:spTgt spid="21509">
                                            <p:txEl>
                                              <p:pRg st="13" end="13"/>
                                            </p:txEl>
                                          </p:spTgt>
                                        </p:tgtEl>
                                      </p:cBhvr>
                                    </p:animEffect>
                                    <p:anim calcmode="lin" valueType="num">
                                      <p:cBhvr>
                                        <p:cTn id="99" dur="1000" fill="hold"/>
                                        <p:tgtEl>
                                          <p:spTgt spid="21509">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150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1509">
                                            <p:txEl>
                                              <p:pRg st="14" end="14"/>
                                            </p:txEl>
                                          </p:spTgt>
                                        </p:tgtEl>
                                        <p:attrNameLst>
                                          <p:attrName>style.visibility</p:attrName>
                                        </p:attrNameLst>
                                      </p:cBhvr>
                                      <p:to>
                                        <p:strVal val="visible"/>
                                      </p:to>
                                    </p:set>
                                    <p:animEffect transition="in" filter="fade">
                                      <p:cBhvr>
                                        <p:cTn id="105" dur="1000"/>
                                        <p:tgtEl>
                                          <p:spTgt spid="21509">
                                            <p:txEl>
                                              <p:pRg st="14" end="14"/>
                                            </p:txEl>
                                          </p:spTgt>
                                        </p:tgtEl>
                                      </p:cBhvr>
                                    </p:animEffect>
                                    <p:anim calcmode="lin" valueType="num">
                                      <p:cBhvr>
                                        <p:cTn id="106" dur="1000" fill="hold"/>
                                        <p:tgtEl>
                                          <p:spTgt spid="21509">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2150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1509">
                                            <p:txEl>
                                              <p:pRg st="15" end="15"/>
                                            </p:txEl>
                                          </p:spTgt>
                                        </p:tgtEl>
                                        <p:attrNameLst>
                                          <p:attrName>style.visibility</p:attrName>
                                        </p:attrNameLst>
                                      </p:cBhvr>
                                      <p:to>
                                        <p:strVal val="visible"/>
                                      </p:to>
                                    </p:set>
                                    <p:animEffect transition="in" filter="fade">
                                      <p:cBhvr>
                                        <p:cTn id="112" dur="1000"/>
                                        <p:tgtEl>
                                          <p:spTgt spid="21509">
                                            <p:txEl>
                                              <p:pRg st="15" end="15"/>
                                            </p:txEl>
                                          </p:spTgt>
                                        </p:tgtEl>
                                      </p:cBhvr>
                                    </p:animEffect>
                                    <p:anim calcmode="lin" valueType="num">
                                      <p:cBhvr>
                                        <p:cTn id="113" dur="1000" fill="hold"/>
                                        <p:tgtEl>
                                          <p:spTgt spid="21509">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2150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1509">
                                            <p:txEl>
                                              <p:pRg st="16" end="16"/>
                                            </p:txEl>
                                          </p:spTgt>
                                        </p:tgtEl>
                                        <p:attrNameLst>
                                          <p:attrName>style.visibility</p:attrName>
                                        </p:attrNameLst>
                                      </p:cBhvr>
                                      <p:to>
                                        <p:strVal val="visible"/>
                                      </p:to>
                                    </p:set>
                                    <p:animEffect transition="in" filter="fade">
                                      <p:cBhvr>
                                        <p:cTn id="119" dur="1000"/>
                                        <p:tgtEl>
                                          <p:spTgt spid="21509">
                                            <p:txEl>
                                              <p:pRg st="16" end="16"/>
                                            </p:txEl>
                                          </p:spTgt>
                                        </p:tgtEl>
                                      </p:cBhvr>
                                    </p:animEffect>
                                    <p:anim calcmode="lin" valueType="num">
                                      <p:cBhvr>
                                        <p:cTn id="120" dur="1000" fill="hold"/>
                                        <p:tgtEl>
                                          <p:spTgt spid="21509">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21509">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1509">
                                            <p:txEl>
                                              <p:pRg st="17" end="17"/>
                                            </p:txEl>
                                          </p:spTgt>
                                        </p:tgtEl>
                                        <p:attrNameLst>
                                          <p:attrName>style.visibility</p:attrName>
                                        </p:attrNameLst>
                                      </p:cBhvr>
                                      <p:to>
                                        <p:strVal val="visible"/>
                                      </p:to>
                                    </p:set>
                                    <p:animEffect transition="in" filter="fade">
                                      <p:cBhvr>
                                        <p:cTn id="126" dur="1000"/>
                                        <p:tgtEl>
                                          <p:spTgt spid="21509">
                                            <p:txEl>
                                              <p:pRg st="17" end="17"/>
                                            </p:txEl>
                                          </p:spTgt>
                                        </p:tgtEl>
                                      </p:cBhvr>
                                    </p:animEffect>
                                    <p:anim calcmode="lin" valueType="num">
                                      <p:cBhvr>
                                        <p:cTn id="127" dur="1000" fill="hold"/>
                                        <p:tgtEl>
                                          <p:spTgt spid="21509">
                                            <p:txEl>
                                              <p:pRg st="17" end="17"/>
                                            </p:txEl>
                                          </p:spTgt>
                                        </p:tgtEl>
                                        <p:attrNameLst>
                                          <p:attrName>ppt_x</p:attrName>
                                        </p:attrNameLst>
                                      </p:cBhvr>
                                      <p:tavLst>
                                        <p:tav tm="0">
                                          <p:val>
                                            <p:strVal val="#ppt_x"/>
                                          </p:val>
                                        </p:tav>
                                        <p:tav tm="100000">
                                          <p:val>
                                            <p:strVal val="#ppt_x"/>
                                          </p:val>
                                        </p:tav>
                                      </p:tavLst>
                                    </p:anim>
                                    <p:anim calcmode="lin" valueType="num">
                                      <p:cBhvr>
                                        <p:cTn id="128" dur="1000" fill="hold"/>
                                        <p:tgtEl>
                                          <p:spTgt spid="21509">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1509">
                                            <p:txEl>
                                              <p:pRg st="18" end="18"/>
                                            </p:txEl>
                                          </p:spTgt>
                                        </p:tgtEl>
                                        <p:attrNameLst>
                                          <p:attrName>style.visibility</p:attrName>
                                        </p:attrNameLst>
                                      </p:cBhvr>
                                      <p:to>
                                        <p:strVal val="visible"/>
                                      </p:to>
                                    </p:set>
                                    <p:animEffect transition="in" filter="fade">
                                      <p:cBhvr>
                                        <p:cTn id="133" dur="1000"/>
                                        <p:tgtEl>
                                          <p:spTgt spid="21509">
                                            <p:txEl>
                                              <p:pRg st="18" end="18"/>
                                            </p:txEl>
                                          </p:spTgt>
                                        </p:tgtEl>
                                      </p:cBhvr>
                                    </p:animEffect>
                                    <p:anim calcmode="lin" valueType="num">
                                      <p:cBhvr>
                                        <p:cTn id="134" dur="1000" fill="hold"/>
                                        <p:tgtEl>
                                          <p:spTgt spid="21509">
                                            <p:txEl>
                                              <p:pRg st="18" end="18"/>
                                            </p:txEl>
                                          </p:spTgt>
                                        </p:tgtEl>
                                        <p:attrNameLst>
                                          <p:attrName>ppt_x</p:attrName>
                                        </p:attrNameLst>
                                      </p:cBhvr>
                                      <p:tavLst>
                                        <p:tav tm="0">
                                          <p:val>
                                            <p:strVal val="#ppt_x"/>
                                          </p:val>
                                        </p:tav>
                                        <p:tav tm="100000">
                                          <p:val>
                                            <p:strVal val="#ppt_x"/>
                                          </p:val>
                                        </p:tav>
                                      </p:tavLst>
                                    </p:anim>
                                    <p:anim calcmode="lin" valueType="num">
                                      <p:cBhvr>
                                        <p:cTn id="135" dur="1000" fill="hold"/>
                                        <p:tgtEl>
                                          <p:spTgt spid="21509">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1509">
                                            <p:txEl>
                                              <p:pRg st="19" end="19"/>
                                            </p:txEl>
                                          </p:spTgt>
                                        </p:tgtEl>
                                        <p:attrNameLst>
                                          <p:attrName>style.visibility</p:attrName>
                                        </p:attrNameLst>
                                      </p:cBhvr>
                                      <p:to>
                                        <p:strVal val="visible"/>
                                      </p:to>
                                    </p:set>
                                    <p:animEffect transition="in" filter="fade">
                                      <p:cBhvr>
                                        <p:cTn id="140" dur="1000"/>
                                        <p:tgtEl>
                                          <p:spTgt spid="21509">
                                            <p:txEl>
                                              <p:pRg st="19" end="19"/>
                                            </p:txEl>
                                          </p:spTgt>
                                        </p:tgtEl>
                                      </p:cBhvr>
                                    </p:animEffect>
                                    <p:anim calcmode="lin" valueType="num">
                                      <p:cBhvr>
                                        <p:cTn id="141" dur="1000" fill="hold"/>
                                        <p:tgtEl>
                                          <p:spTgt spid="21509">
                                            <p:txEl>
                                              <p:pRg st="19" end="19"/>
                                            </p:txEl>
                                          </p:spTgt>
                                        </p:tgtEl>
                                        <p:attrNameLst>
                                          <p:attrName>ppt_x</p:attrName>
                                        </p:attrNameLst>
                                      </p:cBhvr>
                                      <p:tavLst>
                                        <p:tav tm="0">
                                          <p:val>
                                            <p:strVal val="#ppt_x"/>
                                          </p:val>
                                        </p:tav>
                                        <p:tav tm="100000">
                                          <p:val>
                                            <p:strVal val="#ppt_x"/>
                                          </p:val>
                                        </p:tav>
                                      </p:tavLst>
                                    </p:anim>
                                    <p:anim calcmode="lin" valueType="num">
                                      <p:cBhvr>
                                        <p:cTn id="142" dur="1000" fill="hold"/>
                                        <p:tgtEl>
                                          <p:spTgt spid="21509">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1509">
                                            <p:txEl>
                                              <p:pRg st="20" end="20"/>
                                            </p:txEl>
                                          </p:spTgt>
                                        </p:tgtEl>
                                        <p:attrNameLst>
                                          <p:attrName>style.visibility</p:attrName>
                                        </p:attrNameLst>
                                      </p:cBhvr>
                                      <p:to>
                                        <p:strVal val="visible"/>
                                      </p:to>
                                    </p:set>
                                    <p:animEffect transition="in" filter="fade">
                                      <p:cBhvr>
                                        <p:cTn id="147" dur="1000"/>
                                        <p:tgtEl>
                                          <p:spTgt spid="21509">
                                            <p:txEl>
                                              <p:pRg st="20" end="20"/>
                                            </p:txEl>
                                          </p:spTgt>
                                        </p:tgtEl>
                                      </p:cBhvr>
                                    </p:animEffect>
                                    <p:anim calcmode="lin" valueType="num">
                                      <p:cBhvr>
                                        <p:cTn id="148" dur="1000" fill="hold"/>
                                        <p:tgtEl>
                                          <p:spTgt spid="21509">
                                            <p:txEl>
                                              <p:pRg st="20" end="20"/>
                                            </p:txEl>
                                          </p:spTgt>
                                        </p:tgtEl>
                                        <p:attrNameLst>
                                          <p:attrName>ppt_x</p:attrName>
                                        </p:attrNameLst>
                                      </p:cBhvr>
                                      <p:tavLst>
                                        <p:tav tm="0">
                                          <p:val>
                                            <p:strVal val="#ppt_x"/>
                                          </p:val>
                                        </p:tav>
                                        <p:tav tm="100000">
                                          <p:val>
                                            <p:strVal val="#ppt_x"/>
                                          </p:val>
                                        </p:tav>
                                      </p:tavLst>
                                    </p:anim>
                                    <p:anim calcmode="lin" valueType="num">
                                      <p:cBhvr>
                                        <p:cTn id="149" dur="1000" fill="hold"/>
                                        <p:tgtEl>
                                          <p:spTgt spid="21509">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1509">
                                            <p:txEl>
                                              <p:pRg st="21" end="21"/>
                                            </p:txEl>
                                          </p:spTgt>
                                        </p:tgtEl>
                                        <p:attrNameLst>
                                          <p:attrName>style.visibility</p:attrName>
                                        </p:attrNameLst>
                                      </p:cBhvr>
                                      <p:to>
                                        <p:strVal val="visible"/>
                                      </p:to>
                                    </p:set>
                                    <p:animEffect transition="in" filter="fade">
                                      <p:cBhvr>
                                        <p:cTn id="154" dur="1000"/>
                                        <p:tgtEl>
                                          <p:spTgt spid="21509">
                                            <p:txEl>
                                              <p:pRg st="21" end="21"/>
                                            </p:txEl>
                                          </p:spTgt>
                                        </p:tgtEl>
                                      </p:cBhvr>
                                    </p:animEffect>
                                    <p:anim calcmode="lin" valueType="num">
                                      <p:cBhvr>
                                        <p:cTn id="155" dur="1000" fill="hold"/>
                                        <p:tgtEl>
                                          <p:spTgt spid="21509">
                                            <p:txEl>
                                              <p:pRg st="21" end="21"/>
                                            </p:txEl>
                                          </p:spTgt>
                                        </p:tgtEl>
                                        <p:attrNameLst>
                                          <p:attrName>ppt_x</p:attrName>
                                        </p:attrNameLst>
                                      </p:cBhvr>
                                      <p:tavLst>
                                        <p:tav tm="0">
                                          <p:val>
                                            <p:strVal val="#ppt_x"/>
                                          </p:val>
                                        </p:tav>
                                        <p:tav tm="100000">
                                          <p:val>
                                            <p:strVal val="#ppt_x"/>
                                          </p:val>
                                        </p:tav>
                                      </p:tavLst>
                                    </p:anim>
                                    <p:anim calcmode="lin" valueType="num">
                                      <p:cBhvr>
                                        <p:cTn id="156" dur="1000" fill="hold"/>
                                        <p:tgtEl>
                                          <p:spTgt spid="21509">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21509">
                                            <p:txEl>
                                              <p:pRg st="22" end="22"/>
                                            </p:txEl>
                                          </p:spTgt>
                                        </p:tgtEl>
                                        <p:attrNameLst>
                                          <p:attrName>style.visibility</p:attrName>
                                        </p:attrNameLst>
                                      </p:cBhvr>
                                      <p:to>
                                        <p:strVal val="visible"/>
                                      </p:to>
                                    </p:set>
                                    <p:animEffect transition="in" filter="fade">
                                      <p:cBhvr>
                                        <p:cTn id="161" dur="1000"/>
                                        <p:tgtEl>
                                          <p:spTgt spid="21509">
                                            <p:txEl>
                                              <p:pRg st="22" end="22"/>
                                            </p:txEl>
                                          </p:spTgt>
                                        </p:tgtEl>
                                      </p:cBhvr>
                                    </p:animEffect>
                                    <p:anim calcmode="lin" valueType="num">
                                      <p:cBhvr>
                                        <p:cTn id="162" dur="1000" fill="hold"/>
                                        <p:tgtEl>
                                          <p:spTgt spid="21509">
                                            <p:txEl>
                                              <p:pRg st="22" end="22"/>
                                            </p:txEl>
                                          </p:spTgt>
                                        </p:tgtEl>
                                        <p:attrNameLst>
                                          <p:attrName>ppt_x</p:attrName>
                                        </p:attrNameLst>
                                      </p:cBhvr>
                                      <p:tavLst>
                                        <p:tav tm="0">
                                          <p:val>
                                            <p:strVal val="#ppt_x"/>
                                          </p:val>
                                        </p:tav>
                                        <p:tav tm="100000">
                                          <p:val>
                                            <p:strVal val="#ppt_x"/>
                                          </p:val>
                                        </p:tav>
                                      </p:tavLst>
                                    </p:anim>
                                    <p:anim calcmode="lin" valueType="num">
                                      <p:cBhvr>
                                        <p:cTn id="163" dur="1000" fill="hold"/>
                                        <p:tgtEl>
                                          <p:spTgt spid="21509">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21509">
                                            <p:txEl>
                                              <p:pRg st="23" end="23"/>
                                            </p:txEl>
                                          </p:spTgt>
                                        </p:tgtEl>
                                        <p:attrNameLst>
                                          <p:attrName>style.visibility</p:attrName>
                                        </p:attrNameLst>
                                      </p:cBhvr>
                                      <p:to>
                                        <p:strVal val="visible"/>
                                      </p:to>
                                    </p:set>
                                    <p:animEffect transition="in" filter="fade">
                                      <p:cBhvr>
                                        <p:cTn id="168" dur="1000"/>
                                        <p:tgtEl>
                                          <p:spTgt spid="21509">
                                            <p:txEl>
                                              <p:pRg st="23" end="23"/>
                                            </p:txEl>
                                          </p:spTgt>
                                        </p:tgtEl>
                                      </p:cBhvr>
                                    </p:animEffect>
                                    <p:anim calcmode="lin" valueType="num">
                                      <p:cBhvr>
                                        <p:cTn id="169" dur="1000" fill="hold"/>
                                        <p:tgtEl>
                                          <p:spTgt spid="21509">
                                            <p:txEl>
                                              <p:pRg st="23" end="23"/>
                                            </p:txEl>
                                          </p:spTgt>
                                        </p:tgtEl>
                                        <p:attrNameLst>
                                          <p:attrName>ppt_x</p:attrName>
                                        </p:attrNameLst>
                                      </p:cBhvr>
                                      <p:tavLst>
                                        <p:tav tm="0">
                                          <p:val>
                                            <p:strVal val="#ppt_x"/>
                                          </p:val>
                                        </p:tav>
                                        <p:tav tm="100000">
                                          <p:val>
                                            <p:strVal val="#ppt_x"/>
                                          </p:val>
                                        </p:tav>
                                      </p:tavLst>
                                    </p:anim>
                                    <p:anim calcmode="lin" valueType="num">
                                      <p:cBhvr>
                                        <p:cTn id="170" dur="1000" fill="hold"/>
                                        <p:tgtEl>
                                          <p:spTgt spid="21509">
                                            <p:txEl>
                                              <p:pRg st="23" end="23"/>
                                            </p:tx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21509">
                                            <p:txEl>
                                              <p:pRg st="24" end="24"/>
                                            </p:txEl>
                                          </p:spTgt>
                                        </p:tgtEl>
                                        <p:attrNameLst>
                                          <p:attrName>style.visibility</p:attrName>
                                        </p:attrNameLst>
                                      </p:cBhvr>
                                      <p:to>
                                        <p:strVal val="visible"/>
                                      </p:to>
                                    </p:set>
                                    <p:animEffect transition="in" filter="fade">
                                      <p:cBhvr>
                                        <p:cTn id="175" dur="1000"/>
                                        <p:tgtEl>
                                          <p:spTgt spid="21509">
                                            <p:txEl>
                                              <p:pRg st="24" end="24"/>
                                            </p:txEl>
                                          </p:spTgt>
                                        </p:tgtEl>
                                      </p:cBhvr>
                                    </p:animEffect>
                                    <p:anim calcmode="lin" valueType="num">
                                      <p:cBhvr>
                                        <p:cTn id="176" dur="1000" fill="hold"/>
                                        <p:tgtEl>
                                          <p:spTgt spid="21509">
                                            <p:txEl>
                                              <p:pRg st="24" end="24"/>
                                            </p:txEl>
                                          </p:spTgt>
                                        </p:tgtEl>
                                        <p:attrNameLst>
                                          <p:attrName>ppt_x</p:attrName>
                                        </p:attrNameLst>
                                      </p:cBhvr>
                                      <p:tavLst>
                                        <p:tav tm="0">
                                          <p:val>
                                            <p:strVal val="#ppt_x"/>
                                          </p:val>
                                        </p:tav>
                                        <p:tav tm="100000">
                                          <p:val>
                                            <p:strVal val="#ppt_x"/>
                                          </p:val>
                                        </p:tav>
                                      </p:tavLst>
                                    </p:anim>
                                    <p:anim calcmode="lin" valueType="num">
                                      <p:cBhvr>
                                        <p:cTn id="177" dur="1000" fill="hold"/>
                                        <p:tgtEl>
                                          <p:spTgt spid="21509">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21509">
                                            <p:txEl>
                                              <p:pRg st="25" end="25"/>
                                            </p:txEl>
                                          </p:spTgt>
                                        </p:tgtEl>
                                        <p:attrNameLst>
                                          <p:attrName>style.visibility</p:attrName>
                                        </p:attrNameLst>
                                      </p:cBhvr>
                                      <p:to>
                                        <p:strVal val="visible"/>
                                      </p:to>
                                    </p:set>
                                    <p:animEffect transition="in" filter="fade">
                                      <p:cBhvr>
                                        <p:cTn id="182" dur="1000"/>
                                        <p:tgtEl>
                                          <p:spTgt spid="21509">
                                            <p:txEl>
                                              <p:pRg st="25" end="25"/>
                                            </p:txEl>
                                          </p:spTgt>
                                        </p:tgtEl>
                                      </p:cBhvr>
                                    </p:animEffect>
                                    <p:anim calcmode="lin" valueType="num">
                                      <p:cBhvr>
                                        <p:cTn id="183" dur="1000" fill="hold"/>
                                        <p:tgtEl>
                                          <p:spTgt spid="21509">
                                            <p:txEl>
                                              <p:pRg st="25" end="25"/>
                                            </p:txEl>
                                          </p:spTgt>
                                        </p:tgtEl>
                                        <p:attrNameLst>
                                          <p:attrName>ppt_x</p:attrName>
                                        </p:attrNameLst>
                                      </p:cBhvr>
                                      <p:tavLst>
                                        <p:tav tm="0">
                                          <p:val>
                                            <p:strVal val="#ppt_x"/>
                                          </p:val>
                                        </p:tav>
                                        <p:tav tm="100000">
                                          <p:val>
                                            <p:strVal val="#ppt_x"/>
                                          </p:val>
                                        </p:tav>
                                      </p:tavLst>
                                    </p:anim>
                                    <p:anim calcmode="lin" valueType="num">
                                      <p:cBhvr>
                                        <p:cTn id="184" dur="1000" fill="hold"/>
                                        <p:tgtEl>
                                          <p:spTgt spid="21509">
                                            <p:txEl>
                                              <p:pRg st="25" end="25"/>
                                            </p:txEl>
                                          </p:spTgt>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21509">
                                            <p:txEl>
                                              <p:pRg st="26" end="26"/>
                                            </p:txEl>
                                          </p:spTgt>
                                        </p:tgtEl>
                                        <p:attrNameLst>
                                          <p:attrName>style.visibility</p:attrName>
                                        </p:attrNameLst>
                                      </p:cBhvr>
                                      <p:to>
                                        <p:strVal val="visible"/>
                                      </p:to>
                                    </p:set>
                                    <p:animEffect transition="in" filter="fade">
                                      <p:cBhvr>
                                        <p:cTn id="189" dur="1000"/>
                                        <p:tgtEl>
                                          <p:spTgt spid="21509">
                                            <p:txEl>
                                              <p:pRg st="26" end="26"/>
                                            </p:txEl>
                                          </p:spTgt>
                                        </p:tgtEl>
                                      </p:cBhvr>
                                    </p:animEffect>
                                    <p:anim calcmode="lin" valueType="num">
                                      <p:cBhvr>
                                        <p:cTn id="190" dur="1000" fill="hold"/>
                                        <p:tgtEl>
                                          <p:spTgt spid="21509">
                                            <p:txEl>
                                              <p:pRg st="26" end="26"/>
                                            </p:txEl>
                                          </p:spTgt>
                                        </p:tgtEl>
                                        <p:attrNameLst>
                                          <p:attrName>ppt_x</p:attrName>
                                        </p:attrNameLst>
                                      </p:cBhvr>
                                      <p:tavLst>
                                        <p:tav tm="0">
                                          <p:val>
                                            <p:strVal val="#ppt_x"/>
                                          </p:val>
                                        </p:tav>
                                        <p:tav tm="100000">
                                          <p:val>
                                            <p:strVal val="#ppt_x"/>
                                          </p:val>
                                        </p:tav>
                                      </p:tavLst>
                                    </p:anim>
                                    <p:anim calcmode="lin" valueType="num">
                                      <p:cBhvr>
                                        <p:cTn id="191" dur="1000" fill="hold"/>
                                        <p:tgtEl>
                                          <p:spTgt spid="21509">
                                            <p:txEl>
                                              <p:pRg st="26" end="26"/>
                                            </p:txEl>
                                          </p:spTgt>
                                        </p:tgtEl>
                                        <p:attrNameLst>
                                          <p:attrName>ppt_y</p:attrName>
                                        </p:attrNameLst>
                                      </p:cBhvr>
                                      <p:tavLst>
                                        <p:tav tm="0">
                                          <p:val>
                                            <p:strVal val="#ppt_y+.1"/>
                                          </p:val>
                                        </p:tav>
                                        <p:tav tm="100000">
                                          <p:val>
                                            <p:strVal val="#ppt_y"/>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21509">
                                            <p:txEl>
                                              <p:pRg st="27" end="27"/>
                                            </p:txEl>
                                          </p:spTgt>
                                        </p:tgtEl>
                                        <p:attrNameLst>
                                          <p:attrName>style.visibility</p:attrName>
                                        </p:attrNameLst>
                                      </p:cBhvr>
                                      <p:to>
                                        <p:strVal val="visible"/>
                                      </p:to>
                                    </p:set>
                                    <p:animEffect transition="in" filter="fade">
                                      <p:cBhvr>
                                        <p:cTn id="196" dur="1000"/>
                                        <p:tgtEl>
                                          <p:spTgt spid="21509">
                                            <p:txEl>
                                              <p:pRg st="27" end="27"/>
                                            </p:txEl>
                                          </p:spTgt>
                                        </p:tgtEl>
                                      </p:cBhvr>
                                    </p:animEffect>
                                    <p:anim calcmode="lin" valueType="num">
                                      <p:cBhvr>
                                        <p:cTn id="197" dur="1000" fill="hold"/>
                                        <p:tgtEl>
                                          <p:spTgt spid="21509">
                                            <p:txEl>
                                              <p:pRg st="27" end="27"/>
                                            </p:txEl>
                                          </p:spTgt>
                                        </p:tgtEl>
                                        <p:attrNameLst>
                                          <p:attrName>ppt_x</p:attrName>
                                        </p:attrNameLst>
                                      </p:cBhvr>
                                      <p:tavLst>
                                        <p:tav tm="0">
                                          <p:val>
                                            <p:strVal val="#ppt_x"/>
                                          </p:val>
                                        </p:tav>
                                        <p:tav tm="100000">
                                          <p:val>
                                            <p:strVal val="#ppt_x"/>
                                          </p:val>
                                        </p:tav>
                                      </p:tavLst>
                                    </p:anim>
                                    <p:anim calcmode="lin" valueType="num">
                                      <p:cBhvr>
                                        <p:cTn id="198" dur="1000" fill="hold"/>
                                        <p:tgtEl>
                                          <p:spTgt spid="21509">
                                            <p:txEl>
                                              <p:pRg st="27" end="2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584775"/>
          </a:xfrm>
          <a:prstGeom prst="rect">
            <a:avLst/>
          </a:prstGeom>
        </p:spPr>
        <p:txBody>
          <a:bodyPr wrap="square">
            <a:spAutoFit/>
          </a:bodyPr>
          <a:lstStyle/>
          <a:p>
            <a:pPr algn="ct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527079162"/>
              </p:ext>
            </p:extLst>
          </p:nvPr>
        </p:nvGraphicFramePr>
        <p:xfrm>
          <a:off x="1259632" y="1412776"/>
          <a:ext cx="5976664" cy="520824"/>
        </p:xfrm>
        <a:graphic>
          <a:graphicData uri="http://schemas.openxmlformats.org/drawingml/2006/table">
            <a:tbl>
              <a:tblPr>
                <a:tableStyleId>{5C22544A-7EE6-4342-B048-85BDC9FD1C3A}</a:tableStyleId>
              </a:tblPr>
              <a:tblGrid>
                <a:gridCol w="5976664"/>
              </a:tblGrid>
              <a:tr h="520824">
                <a:tc>
                  <a:txBody>
                    <a:bodyPr/>
                    <a:lstStyle/>
                    <a:p>
                      <a:pPr algn="ctr" fontAlgn="b"/>
                      <a:r>
                        <a:rPr lang="pl-PL" sz="1400" b="1" i="1" u="sng" strike="noStrike" dirty="0">
                          <a:effectLst/>
                        </a:rPr>
                        <a:t> </a:t>
                      </a:r>
                      <a:r>
                        <a:rPr lang="pl-PL" sz="1400" b="1" i="1" u="sng" strike="noStrike" dirty="0" smtClean="0">
                          <a:effectLst/>
                        </a:rPr>
                        <a:t>Proszę </a:t>
                      </a:r>
                      <a:r>
                        <a:rPr lang="pl-PL" sz="1400" b="1" i="1" u="sng" strike="noStrike" dirty="0">
                          <a:effectLst/>
                        </a:rPr>
                        <a:t>wskazać na terenie </a:t>
                      </a:r>
                      <a:r>
                        <a:rPr lang="pl-PL" sz="1400" b="1" i="1" u="sng" strike="noStrike" dirty="0" smtClean="0">
                          <a:effectLst/>
                        </a:rPr>
                        <a:t>której miejscowości gminy </a:t>
                      </a:r>
                      <a:r>
                        <a:rPr lang="pl-PL" sz="1400" b="1" i="1" u="sng" strike="noStrike" dirty="0">
                          <a:effectLst/>
                        </a:rPr>
                        <a:t>Żary Pan(i) </a:t>
                      </a:r>
                      <a:r>
                        <a:rPr lang="pl-PL" sz="1400" b="1" i="1" u="sng" strike="noStrike" dirty="0" smtClean="0">
                          <a:effectLst/>
                        </a:rPr>
                        <a:t>mieszka</a:t>
                      </a:r>
                    </a:p>
                    <a:p>
                      <a:pPr algn="ctr" fontAlgn="b"/>
                      <a:endParaRPr lang="pl-PL" sz="1400" b="1" i="1" u="sng" strike="noStrike" dirty="0">
                        <a:effectLst/>
                        <a:latin typeface="Arial"/>
                      </a:endParaRPr>
                    </a:p>
                  </a:txBody>
                  <a:tcPr marL="9525" marR="9525" marT="9525" marB="0" anchor="b"/>
                </a:tc>
              </a:tr>
            </a:tbl>
          </a:graphicData>
        </a:graphic>
      </p:graphicFrame>
      <p:graphicFrame>
        <p:nvGraphicFramePr>
          <p:cNvPr id="7" name="Wykres 6"/>
          <p:cNvGraphicFramePr>
            <a:graphicFrameLocks/>
          </p:cNvGraphicFramePr>
          <p:nvPr>
            <p:extLst>
              <p:ext uri="{D42A27DB-BD31-4B8C-83A1-F6EECF244321}">
                <p14:modId xmlns:p14="http://schemas.microsoft.com/office/powerpoint/2010/main" val="1557721719"/>
              </p:ext>
            </p:extLst>
          </p:nvPr>
        </p:nvGraphicFramePr>
        <p:xfrm>
          <a:off x="1115616" y="3140968"/>
          <a:ext cx="5847159" cy="3240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a 9"/>
          <p:cNvGraphicFramePr>
            <a:graphicFrameLocks noGrp="1"/>
          </p:cNvGraphicFramePr>
          <p:nvPr>
            <p:extLst>
              <p:ext uri="{D42A27DB-BD31-4B8C-83A1-F6EECF244321}">
                <p14:modId xmlns:p14="http://schemas.microsoft.com/office/powerpoint/2010/main" val="1272231881"/>
              </p:ext>
            </p:extLst>
          </p:nvPr>
        </p:nvGraphicFramePr>
        <p:xfrm>
          <a:off x="2771800" y="908721"/>
          <a:ext cx="3168352" cy="436245"/>
        </p:xfrm>
        <a:graphic>
          <a:graphicData uri="http://schemas.openxmlformats.org/drawingml/2006/table">
            <a:tbl>
              <a:tblPr>
                <a:tableStyleId>{5C22544A-7EE6-4342-B048-85BDC9FD1C3A}</a:tableStyleId>
              </a:tblPr>
              <a:tblGrid>
                <a:gridCol w="3168352"/>
              </a:tblGrid>
              <a:tr h="432048">
                <a:tc>
                  <a:txBody>
                    <a:bodyPr/>
                    <a:lstStyle/>
                    <a:p>
                      <a:pPr algn="ctr" fontAlgn="b"/>
                      <a:r>
                        <a:rPr lang="pl-PL" sz="1400" b="1" i="1" u="sng" strike="noStrike" dirty="0" smtClean="0">
                          <a:effectLst/>
                        </a:rPr>
                        <a:t> Metryczka</a:t>
                      </a:r>
                    </a:p>
                    <a:p>
                      <a:pPr algn="ctr" fontAlgn="b"/>
                      <a:r>
                        <a:rPr lang="pl-PL" sz="1400" b="1" i="1" u="sng" strike="noStrike" dirty="0" smtClean="0">
                          <a:effectLst/>
                          <a:latin typeface="Arial"/>
                        </a:rPr>
                        <a:t> </a:t>
                      </a:r>
                      <a:endParaRPr lang="pl-PL" sz="1400" b="1" i="1" u="sng" strike="noStrike" dirty="0">
                        <a:effectLst/>
                        <a:latin typeface="Arial"/>
                      </a:endParaRPr>
                    </a:p>
                  </a:txBody>
                  <a:tcPr marL="9525" marR="9525" marT="9525" marB="0" anchor="b"/>
                </a:tc>
              </a:tr>
            </a:tbl>
          </a:graphicData>
        </a:graphic>
      </p:graphicFrame>
      <p:graphicFrame>
        <p:nvGraphicFramePr>
          <p:cNvPr id="11" name="Wykres 10"/>
          <p:cNvGraphicFramePr>
            <a:graphicFrameLocks/>
          </p:cNvGraphicFramePr>
          <p:nvPr>
            <p:extLst>
              <p:ext uri="{D42A27DB-BD31-4B8C-83A1-F6EECF244321}">
                <p14:modId xmlns:p14="http://schemas.microsoft.com/office/powerpoint/2010/main" val="3165468455"/>
              </p:ext>
            </p:extLst>
          </p:nvPr>
        </p:nvGraphicFramePr>
        <p:xfrm>
          <a:off x="1835696" y="2060848"/>
          <a:ext cx="5112568" cy="4680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8701826"/>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2348880"/>
            <a:ext cx="5904656" cy="1569660"/>
          </a:xfrm>
          <a:prstGeom prst="rect">
            <a:avLst/>
          </a:prstGeom>
        </p:spPr>
        <p:txBody>
          <a:bodyPr wrap="square">
            <a:spAutoFit/>
          </a:bodyPr>
          <a:lstStyle/>
          <a:p>
            <a:pPr algn="ctr"/>
            <a:endParaRPr lang="pl-PL" sz="3200" b="1" dirty="0" smtClean="0"/>
          </a:p>
          <a:p>
            <a:pPr algn="ctr"/>
            <a:r>
              <a:rPr lang="pl-PL" sz="3200" b="1" dirty="0" smtClean="0"/>
              <a:t>ANALIZA </a:t>
            </a:r>
            <a:r>
              <a:rPr lang="pl-PL" sz="3200" b="1" dirty="0"/>
              <a:t>SWOT</a:t>
            </a:r>
            <a:br>
              <a:rPr lang="pl-PL" sz="3200" b="1" dirty="0"/>
            </a:br>
            <a:endParaRPr lang="pl-PL" sz="3200" b="1"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919" y="162244"/>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1"/>
            <a:ext cx="7128792" cy="648072"/>
          </a:xfrm>
          <a:prstGeom prst="rect">
            <a:avLst/>
          </a:prstGeom>
        </p:spPr>
      </p:pic>
    </p:spTree>
    <p:extLst>
      <p:ext uri="{BB962C8B-B14F-4D97-AF65-F5344CB8AC3E}">
        <p14:creationId xmlns:p14="http://schemas.microsoft.com/office/powerpoint/2010/main" val="469723180"/>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32</a:t>
            </a:fld>
            <a:endParaRPr lang="pl-PL" altLang="pl-PL"/>
          </a:p>
        </p:txBody>
      </p:sp>
      <p:graphicFrame>
        <p:nvGraphicFramePr>
          <p:cNvPr id="3" name="Tabela 2"/>
          <p:cNvGraphicFramePr>
            <a:graphicFrameLocks noGrp="1"/>
          </p:cNvGraphicFramePr>
          <p:nvPr>
            <p:extLst>
              <p:ext uri="{D42A27DB-BD31-4B8C-83A1-F6EECF244321}">
                <p14:modId xmlns:p14="http://schemas.microsoft.com/office/powerpoint/2010/main" val="1842966795"/>
              </p:ext>
            </p:extLst>
          </p:nvPr>
        </p:nvGraphicFramePr>
        <p:xfrm>
          <a:off x="323528" y="116632"/>
          <a:ext cx="8640960" cy="6680802"/>
        </p:xfrm>
        <a:graphic>
          <a:graphicData uri="http://schemas.openxmlformats.org/drawingml/2006/table">
            <a:tbl>
              <a:tblPr>
                <a:tableStyleId>{5C22544A-7EE6-4342-B048-85BDC9FD1C3A}</a:tableStyleId>
              </a:tblPr>
              <a:tblGrid>
                <a:gridCol w="4389924"/>
                <a:gridCol w="4251036"/>
              </a:tblGrid>
              <a:tr h="90734">
                <a:tc gridSpan="2">
                  <a:txBody>
                    <a:bodyPr/>
                    <a:lstStyle/>
                    <a:p>
                      <a:pPr algn="ctr">
                        <a:lnSpc>
                          <a:spcPct val="115000"/>
                        </a:lnSpc>
                        <a:spcBef>
                          <a:spcPts val="600"/>
                        </a:spcBef>
                        <a:spcAft>
                          <a:spcPts val="600"/>
                        </a:spcAft>
                      </a:pPr>
                      <a:r>
                        <a:rPr lang="pl-PL" sz="1100" b="1" dirty="0">
                          <a:effectLst/>
                        </a:rPr>
                        <a:t>ANALIZA SWOT — SFERA SPOŁECZNA</a:t>
                      </a:r>
                      <a:endParaRPr lang="pl-PL" sz="1100" b="1" dirty="0">
                        <a:effectLst/>
                        <a:latin typeface="Calibri"/>
                        <a:ea typeface="Times New Roman"/>
                        <a:cs typeface="Times New Roman"/>
                      </a:endParaRPr>
                    </a:p>
                  </a:txBody>
                  <a:tcPr marL="19029" marR="19029" marT="0" marB="0"/>
                </a:tc>
                <a:tc hMerge="1">
                  <a:txBody>
                    <a:bodyPr/>
                    <a:lstStyle/>
                    <a:p>
                      <a:endParaRPr lang="pl-PL"/>
                    </a:p>
                  </a:txBody>
                  <a:tcPr/>
                </a:tc>
              </a:tr>
              <a:tr h="90734">
                <a:tc>
                  <a:txBody>
                    <a:bodyPr/>
                    <a:lstStyle/>
                    <a:p>
                      <a:pPr algn="ctr">
                        <a:lnSpc>
                          <a:spcPct val="115000"/>
                        </a:lnSpc>
                        <a:spcBef>
                          <a:spcPts val="600"/>
                        </a:spcBef>
                        <a:spcAft>
                          <a:spcPts val="600"/>
                        </a:spcAft>
                      </a:pPr>
                      <a:r>
                        <a:rPr lang="pl-PL" sz="800" b="1" dirty="0">
                          <a:effectLst/>
                        </a:rPr>
                        <a:t>MOCNE STRONY</a:t>
                      </a:r>
                      <a:endParaRPr lang="pl-PL" sz="800" b="1" dirty="0">
                        <a:effectLst/>
                        <a:latin typeface="Calibri"/>
                        <a:ea typeface="Times New Roman"/>
                        <a:cs typeface="Times New Roman"/>
                      </a:endParaRPr>
                    </a:p>
                  </a:txBody>
                  <a:tcPr marL="19029" marR="19029" marT="0" marB="0"/>
                </a:tc>
                <a:tc>
                  <a:txBody>
                    <a:bodyPr/>
                    <a:lstStyle/>
                    <a:p>
                      <a:pPr algn="ctr">
                        <a:lnSpc>
                          <a:spcPct val="115000"/>
                        </a:lnSpc>
                        <a:spcBef>
                          <a:spcPts val="600"/>
                        </a:spcBef>
                        <a:spcAft>
                          <a:spcPts val="600"/>
                        </a:spcAft>
                      </a:pPr>
                      <a:r>
                        <a:rPr lang="pl-PL" sz="800" b="1">
                          <a:effectLst/>
                        </a:rPr>
                        <a:t>SŁABE STRONY</a:t>
                      </a:r>
                      <a:endParaRPr lang="pl-PL" sz="800" b="1">
                        <a:effectLst/>
                        <a:latin typeface="Calibri"/>
                        <a:ea typeface="Times New Roman"/>
                        <a:cs typeface="Times New Roman"/>
                      </a:endParaRPr>
                    </a:p>
                  </a:txBody>
                  <a:tcPr marL="19029" marR="19029" marT="0" marB="0"/>
                </a:tc>
              </a:tr>
              <a:tr h="90734">
                <a:tc gridSpan="2">
                  <a:txBody>
                    <a:bodyPr/>
                    <a:lstStyle/>
                    <a:p>
                      <a:pPr algn="ctr">
                        <a:lnSpc>
                          <a:spcPct val="115000"/>
                        </a:lnSpc>
                        <a:spcBef>
                          <a:spcPts val="600"/>
                        </a:spcBef>
                        <a:spcAft>
                          <a:spcPts val="600"/>
                        </a:spcAft>
                      </a:pPr>
                      <a:r>
                        <a:rPr lang="pl-PL" sz="800" b="1" dirty="0">
                          <a:effectLst/>
                        </a:rPr>
                        <a:t>Potencjał wewnętrzny</a:t>
                      </a:r>
                      <a:endParaRPr lang="pl-PL" sz="800" b="1" dirty="0">
                        <a:effectLst/>
                        <a:latin typeface="Calibri"/>
                        <a:ea typeface="Times New Roman"/>
                        <a:cs typeface="Times New Roman"/>
                      </a:endParaRPr>
                    </a:p>
                  </a:txBody>
                  <a:tcPr marL="19029" marR="19029" marT="0" marB="0"/>
                </a:tc>
                <a:tc hMerge="1">
                  <a:txBody>
                    <a:bodyPr/>
                    <a:lstStyle/>
                    <a:p>
                      <a:endParaRPr lang="pl-PL"/>
                    </a:p>
                  </a:txBody>
                  <a:tcPr/>
                </a:tc>
              </a:tr>
              <a:tr h="2274428">
                <a:tc>
                  <a:txBody>
                    <a:bodyPr/>
                    <a:lstStyle/>
                    <a:p>
                      <a:pPr marL="342900" lvl="0" indent="-342900">
                        <a:lnSpc>
                          <a:spcPct val="115000"/>
                        </a:lnSpc>
                        <a:spcAft>
                          <a:spcPts val="0"/>
                        </a:spcAft>
                        <a:buFont typeface="Wingdings"/>
                        <a:buChar char=""/>
                      </a:pPr>
                      <a:r>
                        <a:rPr lang="pl-PL" sz="800" dirty="0">
                          <a:effectLst/>
                        </a:rPr>
                        <a:t>Duża liczba zespołów śpiewaczych,</a:t>
                      </a:r>
                    </a:p>
                    <a:p>
                      <a:pPr marL="342900" lvl="0" indent="-342900">
                        <a:lnSpc>
                          <a:spcPct val="115000"/>
                        </a:lnSpc>
                        <a:spcBef>
                          <a:spcPts val="600"/>
                        </a:spcBef>
                        <a:spcAft>
                          <a:spcPts val="0"/>
                        </a:spcAft>
                        <a:buFont typeface="Wingdings"/>
                        <a:buChar char=""/>
                      </a:pPr>
                      <a:r>
                        <a:rPr lang="pl-PL" sz="800" dirty="0">
                          <a:effectLst/>
                        </a:rPr>
                        <a:t>Funkcjonowanie licznych świetlic Wiejskich</a:t>
                      </a:r>
                    </a:p>
                    <a:p>
                      <a:pPr marL="342900" lvl="0" indent="-342900">
                        <a:lnSpc>
                          <a:spcPct val="115000"/>
                        </a:lnSpc>
                        <a:spcBef>
                          <a:spcPts val="600"/>
                        </a:spcBef>
                        <a:spcAft>
                          <a:spcPts val="0"/>
                        </a:spcAft>
                        <a:buFont typeface="Wingdings"/>
                        <a:buChar char=""/>
                      </a:pPr>
                      <a:r>
                        <a:rPr lang="pl-PL" sz="800" dirty="0">
                          <a:effectLst/>
                        </a:rPr>
                        <a:t>Korzystna sytuacja demograficzna,</a:t>
                      </a:r>
                    </a:p>
                    <a:p>
                      <a:pPr marL="342900" lvl="0" indent="-342900">
                        <a:lnSpc>
                          <a:spcPct val="115000"/>
                        </a:lnSpc>
                        <a:spcAft>
                          <a:spcPts val="0"/>
                        </a:spcAft>
                        <a:buFont typeface="Wingdings"/>
                        <a:buChar char=""/>
                      </a:pPr>
                      <a:r>
                        <a:rPr lang="pl-PL" sz="800" dirty="0">
                          <a:effectLst/>
                        </a:rPr>
                        <a:t>Współpraca władz lokalnych oraz instytucji w celu przeciwdziałania istniejącym problemom społecznym w gminie </a:t>
                      </a:r>
                    </a:p>
                    <a:p>
                      <a:pPr marL="180340">
                        <a:lnSpc>
                          <a:spcPct val="115000"/>
                        </a:lnSpc>
                        <a:spcBef>
                          <a:spcPts val="600"/>
                        </a:spcBef>
                        <a:spcAft>
                          <a:spcPts val="0"/>
                        </a:spcAft>
                      </a:pPr>
                      <a:r>
                        <a:rPr lang="pl-PL" sz="800" dirty="0">
                          <a:effectLst/>
                        </a:rPr>
                        <a:t> </a:t>
                      </a:r>
                      <a:endParaRPr lang="pl-PL" sz="800" dirty="0">
                        <a:effectLst/>
                        <a:latin typeface="Calibri"/>
                        <a:ea typeface="Times New Roman"/>
                        <a:cs typeface="Times New Roman"/>
                      </a:endParaRPr>
                    </a:p>
                  </a:txBody>
                  <a:tcPr marL="19029" marR="19029" marT="0" marB="0"/>
                </a:tc>
                <a:tc>
                  <a:txBody>
                    <a:bodyPr/>
                    <a:lstStyle/>
                    <a:p>
                      <a:pPr marL="342900" lvl="0" indent="-342900">
                        <a:lnSpc>
                          <a:spcPct val="115000"/>
                        </a:lnSpc>
                        <a:spcBef>
                          <a:spcPts val="600"/>
                        </a:spcBef>
                        <a:spcAft>
                          <a:spcPts val="600"/>
                        </a:spcAft>
                        <a:buFont typeface="Wingdings"/>
                        <a:buChar char=""/>
                      </a:pPr>
                      <a:r>
                        <a:rPr lang="pl-PL" sz="800" dirty="0">
                          <a:effectLst/>
                        </a:rPr>
                        <a:t>Brak ogólnospławnej instalacji kanalizacyjnej, oczyszczalni ścieków oraz całkowitego zwodociągowania gminy,</a:t>
                      </a:r>
                    </a:p>
                    <a:p>
                      <a:pPr marL="342900" lvl="0" indent="-342900">
                        <a:lnSpc>
                          <a:spcPct val="115000"/>
                        </a:lnSpc>
                        <a:spcBef>
                          <a:spcPts val="600"/>
                        </a:spcBef>
                        <a:spcAft>
                          <a:spcPts val="600"/>
                        </a:spcAft>
                        <a:buFont typeface="Wingdings"/>
                        <a:buChar char=""/>
                      </a:pPr>
                      <a:r>
                        <a:rPr lang="pl-PL" sz="800" dirty="0">
                          <a:effectLst/>
                        </a:rPr>
                        <a:t>Spadek liczby uczniów w szkołach (niski wskaźnik </a:t>
                      </a:r>
                      <a:r>
                        <a:rPr lang="pl-PL" sz="800" dirty="0" err="1">
                          <a:effectLst/>
                        </a:rPr>
                        <a:t>skolaryzacji</a:t>
                      </a:r>
                      <a:r>
                        <a:rPr lang="pl-PL" sz="800" dirty="0">
                          <a:effectLst/>
                        </a:rPr>
                        <a:t>),</a:t>
                      </a:r>
                    </a:p>
                    <a:p>
                      <a:pPr marL="342900" lvl="0" indent="-342900">
                        <a:lnSpc>
                          <a:spcPct val="115000"/>
                        </a:lnSpc>
                        <a:spcBef>
                          <a:spcPts val="600"/>
                        </a:spcBef>
                        <a:spcAft>
                          <a:spcPts val="600"/>
                        </a:spcAft>
                        <a:buFont typeface="Wingdings"/>
                        <a:buChar char=""/>
                      </a:pPr>
                      <a:r>
                        <a:rPr lang="pl-PL" sz="800" dirty="0">
                          <a:effectLst/>
                        </a:rPr>
                        <a:t>Wysoka liczba rodzin korzystających z pomocy społecznej w ramach trudnej sytuacji życiowej jaką jest bezrobocie,</a:t>
                      </a:r>
                    </a:p>
                    <a:p>
                      <a:pPr marL="342900" lvl="0" indent="-342900">
                        <a:lnSpc>
                          <a:spcPct val="115000"/>
                        </a:lnSpc>
                        <a:spcBef>
                          <a:spcPts val="600"/>
                        </a:spcBef>
                        <a:spcAft>
                          <a:spcPts val="600"/>
                        </a:spcAft>
                        <a:buFont typeface="Wingdings"/>
                        <a:buChar char=""/>
                      </a:pPr>
                      <a:r>
                        <a:rPr lang="pl-PL" sz="800" dirty="0">
                          <a:effectLst/>
                        </a:rPr>
                        <a:t>Niski poziom wykształcenia mieszkańców gminy </a:t>
                      </a:r>
                    </a:p>
                    <a:p>
                      <a:pPr marL="342900" lvl="0" indent="-342900">
                        <a:lnSpc>
                          <a:spcPct val="115000"/>
                        </a:lnSpc>
                        <a:spcBef>
                          <a:spcPts val="600"/>
                        </a:spcBef>
                        <a:spcAft>
                          <a:spcPts val="600"/>
                        </a:spcAft>
                        <a:buFont typeface="Wingdings"/>
                        <a:buChar char=""/>
                      </a:pPr>
                      <a:r>
                        <a:rPr lang="pl-PL" sz="800" dirty="0">
                          <a:effectLst/>
                        </a:rPr>
                        <a:t>Problem występowania długotrwałego bezrobocia oraz bezrobocia wśród kobiet</a:t>
                      </a:r>
                    </a:p>
                    <a:p>
                      <a:pPr marL="342900" lvl="0" indent="-342900">
                        <a:lnSpc>
                          <a:spcPct val="115000"/>
                        </a:lnSpc>
                        <a:spcBef>
                          <a:spcPts val="600"/>
                        </a:spcBef>
                        <a:spcAft>
                          <a:spcPts val="600"/>
                        </a:spcAft>
                        <a:buFont typeface="Wingdings"/>
                        <a:buChar char=""/>
                      </a:pPr>
                      <a:r>
                        <a:rPr lang="pl-PL" sz="800" dirty="0">
                          <a:effectLst/>
                        </a:rPr>
                        <a:t>Niski poziom wykształcenia osób bezrobotnych </a:t>
                      </a:r>
                    </a:p>
                    <a:p>
                      <a:pPr marL="342900" lvl="0" indent="-342900">
                        <a:lnSpc>
                          <a:spcPct val="115000"/>
                        </a:lnSpc>
                        <a:spcBef>
                          <a:spcPts val="600"/>
                        </a:spcBef>
                        <a:spcAft>
                          <a:spcPts val="600"/>
                        </a:spcAft>
                        <a:buFont typeface="Wingdings"/>
                        <a:buChar char=""/>
                      </a:pPr>
                      <a:r>
                        <a:rPr lang="pl-PL" sz="800" dirty="0">
                          <a:effectLst/>
                        </a:rPr>
                        <a:t>Niewystarczająca oferta spędzania wolnego czasu dla mieszkańców </a:t>
                      </a:r>
                    </a:p>
                    <a:p>
                      <a:pPr marL="342900" lvl="0" indent="-342900">
                        <a:lnSpc>
                          <a:spcPct val="115000"/>
                        </a:lnSpc>
                        <a:spcBef>
                          <a:spcPts val="600"/>
                        </a:spcBef>
                        <a:spcAft>
                          <a:spcPts val="600"/>
                        </a:spcAft>
                        <a:buFont typeface="Wingdings"/>
                        <a:buChar char=""/>
                      </a:pPr>
                      <a:r>
                        <a:rPr lang="pl-PL" sz="800" dirty="0">
                          <a:effectLst/>
                        </a:rPr>
                        <a:t>Niewystarczająca oferta form opieki nad małymi dziećmi w wieku 0-3 lat </a:t>
                      </a:r>
                    </a:p>
                    <a:p>
                      <a:pPr marL="342900" lvl="0" indent="-342900">
                        <a:lnSpc>
                          <a:spcPct val="115000"/>
                        </a:lnSpc>
                        <a:spcBef>
                          <a:spcPts val="600"/>
                        </a:spcBef>
                        <a:spcAft>
                          <a:spcPts val="600"/>
                        </a:spcAft>
                        <a:buFont typeface="Wingdings"/>
                        <a:buChar char=""/>
                      </a:pPr>
                      <a:r>
                        <a:rPr lang="pl-PL" sz="800" dirty="0">
                          <a:effectLst/>
                        </a:rPr>
                        <a:t>Niewystarczająca oferta inicjatyw adresowanych do starszych mieszkańców, brak klubów seniora</a:t>
                      </a:r>
                    </a:p>
                    <a:p>
                      <a:pPr marL="342900" lvl="0" indent="-342900">
                        <a:lnSpc>
                          <a:spcPct val="115000"/>
                        </a:lnSpc>
                        <a:spcBef>
                          <a:spcPts val="600"/>
                        </a:spcBef>
                        <a:spcAft>
                          <a:spcPts val="600"/>
                        </a:spcAft>
                        <a:buFont typeface="Wingdings"/>
                        <a:buChar char=""/>
                      </a:pPr>
                      <a:r>
                        <a:rPr lang="pl-PL" sz="800" dirty="0">
                          <a:effectLst/>
                        </a:rPr>
                        <a:t>Występowanie rodzin z trudnościami w wypełnianiu funkcji opiekuńczo-wychowawczej </a:t>
                      </a:r>
                    </a:p>
                    <a:p>
                      <a:pPr marL="342900" lvl="0" indent="-342900">
                        <a:lnSpc>
                          <a:spcPct val="115000"/>
                        </a:lnSpc>
                        <a:spcBef>
                          <a:spcPts val="600"/>
                        </a:spcBef>
                        <a:spcAft>
                          <a:spcPts val="600"/>
                        </a:spcAft>
                        <a:buFont typeface="Wingdings"/>
                        <a:buChar char=""/>
                      </a:pPr>
                      <a:r>
                        <a:rPr lang="pl-PL" sz="800" dirty="0">
                          <a:effectLst/>
                        </a:rPr>
                        <a:t>Mała aktywność społeczna mieszkańców, brak wolontariatu </a:t>
                      </a:r>
                      <a:endParaRPr lang="pl-PL" sz="800" dirty="0">
                        <a:effectLst/>
                        <a:latin typeface="Calibri"/>
                        <a:ea typeface="Times New Roman"/>
                        <a:cs typeface="Times New Roman"/>
                      </a:endParaRPr>
                    </a:p>
                  </a:txBody>
                  <a:tcPr marL="19029" marR="19029" marT="0" marB="0"/>
                </a:tc>
              </a:tr>
              <a:tr h="90734">
                <a:tc>
                  <a:txBody>
                    <a:bodyPr/>
                    <a:lstStyle/>
                    <a:p>
                      <a:pPr algn="ctr">
                        <a:lnSpc>
                          <a:spcPct val="115000"/>
                        </a:lnSpc>
                        <a:spcBef>
                          <a:spcPts val="600"/>
                        </a:spcBef>
                        <a:spcAft>
                          <a:spcPts val="600"/>
                        </a:spcAft>
                      </a:pPr>
                      <a:r>
                        <a:rPr lang="pl-PL" sz="800" b="1">
                          <a:effectLst/>
                        </a:rPr>
                        <a:t>SZANSE</a:t>
                      </a:r>
                      <a:endParaRPr lang="pl-PL" sz="800" b="1">
                        <a:effectLst/>
                        <a:latin typeface="Calibri"/>
                        <a:ea typeface="Times New Roman"/>
                        <a:cs typeface="Times New Roman"/>
                      </a:endParaRPr>
                    </a:p>
                  </a:txBody>
                  <a:tcPr marL="19029" marR="19029" marT="0" marB="0"/>
                </a:tc>
                <a:tc>
                  <a:txBody>
                    <a:bodyPr/>
                    <a:lstStyle/>
                    <a:p>
                      <a:pPr algn="ctr">
                        <a:lnSpc>
                          <a:spcPct val="115000"/>
                        </a:lnSpc>
                        <a:spcBef>
                          <a:spcPts val="600"/>
                        </a:spcBef>
                        <a:spcAft>
                          <a:spcPts val="600"/>
                        </a:spcAft>
                      </a:pPr>
                      <a:r>
                        <a:rPr lang="pl-PL" sz="800" b="1">
                          <a:effectLst/>
                        </a:rPr>
                        <a:t>ZAGROŻENIA</a:t>
                      </a:r>
                      <a:endParaRPr lang="pl-PL" sz="800" b="1">
                        <a:effectLst/>
                        <a:latin typeface="Calibri"/>
                        <a:ea typeface="Times New Roman"/>
                        <a:cs typeface="Times New Roman"/>
                      </a:endParaRPr>
                    </a:p>
                  </a:txBody>
                  <a:tcPr marL="19029" marR="19029" marT="0" marB="0"/>
                </a:tc>
              </a:tr>
              <a:tr h="90734">
                <a:tc gridSpan="2">
                  <a:txBody>
                    <a:bodyPr/>
                    <a:lstStyle/>
                    <a:p>
                      <a:pPr algn="ctr">
                        <a:lnSpc>
                          <a:spcPct val="115000"/>
                        </a:lnSpc>
                        <a:spcBef>
                          <a:spcPts val="600"/>
                        </a:spcBef>
                        <a:spcAft>
                          <a:spcPts val="600"/>
                        </a:spcAft>
                      </a:pPr>
                      <a:r>
                        <a:rPr lang="pl-PL" sz="800" b="1" dirty="0">
                          <a:effectLst/>
                        </a:rPr>
                        <a:t>Czynniki zewnętrzne</a:t>
                      </a:r>
                      <a:endParaRPr lang="pl-PL" sz="800" b="1" dirty="0">
                        <a:effectLst/>
                        <a:latin typeface="Calibri"/>
                        <a:ea typeface="Times New Roman"/>
                        <a:cs typeface="Times New Roman"/>
                      </a:endParaRPr>
                    </a:p>
                  </a:txBody>
                  <a:tcPr marL="19029" marR="19029" marT="0" marB="0"/>
                </a:tc>
                <a:tc hMerge="1">
                  <a:txBody>
                    <a:bodyPr/>
                    <a:lstStyle/>
                    <a:p>
                      <a:endParaRPr lang="pl-PL"/>
                    </a:p>
                  </a:txBody>
                  <a:tcPr/>
                </a:tc>
              </a:tr>
              <a:tr h="2440272">
                <a:tc>
                  <a:txBody>
                    <a:bodyPr/>
                    <a:lstStyle/>
                    <a:p>
                      <a:pPr marL="342900" lvl="0" indent="-342900">
                        <a:lnSpc>
                          <a:spcPct val="115000"/>
                        </a:lnSpc>
                        <a:spcBef>
                          <a:spcPts val="600"/>
                        </a:spcBef>
                        <a:spcAft>
                          <a:spcPts val="600"/>
                        </a:spcAft>
                        <a:buFont typeface="Wingdings"/>
                        <a:buChar char=""/>
                      </a:pPr>
                      <a:r>
                        <a:rPr lang="pl-PL" sz="800" dirty="0" smtClean="0">
                          <a:effectLst/>
                        </a:rPr>
                        <a:t>Nawiązanie dobrych kontaktów</a:t>
                      </a:r>
                    </a:p>
                    <a:p>
                      <a:pPr marL="292100">
                        <a:lnSpc>
                          <a:spcPct val="115000"/>
                        </a:lnSpc>
                        <a:spcBef>
                          <a:spcPts val="600"/>
                        </a:spcBef>
                        <a:spcAft>
                          <a:spcPts val="600"/>
                        </a:spcAft>
                      </a:pPr>
                      <a:r>
                        <a:rPr lang="pl-PL" sz="800" dirty="0" smtClean="0">
                          <a:effectLst/>
                        </a:rPr>
                        <a:t>z sąsiednimi gminami,</a:t>
                      </a:r>
                    </a:p>
                    <a:p>
                      <a:pPr marL="342900" lvl="0" indent="-342900">
                        <a:lnSpc>
                          <a:spcPct val="115000"/>
                        </a:lnSpc>
                        <a:spcBef>
                          <a:spcPts val="600"/>
                        </a:spcBef>
                        <a:spcAft>
                          <a:spcPts val="600"/>
                        </a:spcAft>
                        <a:buFont typeface="Wingdings"/>
                        <a:buChar char=""/>
                      </a:pPr>
                      <a:r>
                        <a:rPr lang="pl-PL" sz="800" dirty="0" smtClean="0">
                          <a:effectLst/>
                        </a:rPr>
                        <a:t>Wzrost świadomości społecznej dotyczącej problemów zdrowotnych</a:t>
                      </a:r>
                    </a:p>
                    <a:p>
                      <a:pPr marL="342900" lvl="0" indent="-342900">
                        <a:lnSpc>
                          <a:spcPct val="115000"/>
                        </a:lnSpc>
                        <a:spcBef>
                          <a:spcPts val="600"/>
                        </a:spcBef>
                        <a:spcAft>
                          <a:spcPts val="600"/>
                        </a:spcAft>
                        <a:buFont typeface="Wingdings"/>
                        <a:buChar char=""/>
                      </a:pPr>
                      <a:r>
                        <a:rPr lang="pl-PL" sz="800" dirty="0" smtClean="0">
                          <a:effectLst/>
                        </a:rPr>
                        <a:t>Wzrost dochodów mieszkańców gminy</a:t>
                      </a:r>
                    </a:p>
                    <a:p>
                      <a:pPr marL="342900" lvl="0" indent="-342900">
                        <a:lnSpc>
                          <a:spcPct val="115000"/>
                        </a:lnSpc>
                        <a:spcBef>
                          <a:spcPts val="600"/>
                        </a:spcBef>
                        <a:spcAft>
                          <a:spcPts val="600"/>
                        </a:spcAft>
                        <a:buFont typeface="Wingdings"/>
                        <a:buChar char=""/>
                      </a:pPr>
                      <a:r>
                        <a:rPr lang="pl-PL" sz="800" dirty="0" smtClean="0">
                          <a:effectLst/>
                        </a:rPr>
                        <a:t>Dalszy rozwój oferty sportowej i kulturalnej </a:t>
                      </a:r>
                    </a:p>
                    <a:p>
                      <a:pPr marL="342900" lvl="0" indent="-342900">
                        <a:lnSpc>
                          <a:spcPct val="115000"/>
                        </a:lnSpc>
                        <a:spcBef>
                          <a:spcPts val="600"/>
                        </a:spcBef>
                        <a:spcAft>
                          <a:spcPts val="600"/>
                        </a:spcAft>
                        <a:buFont typeface="Wingdings"/>
                        <a:buChar char=""/>
                      </a:pPr>
                      <a:r>
                        <a:rPr lang="pl-PL" sz="800" dirty="0" smtClean="0">
                          <a:effectLst/>
                        </a:rPr>
                        <a:t>Wzrost zaangażowania mieszkańców w działania w ramach wolontariatu </a:t>
                      </a:r>
                    </a:p>
                    <a:p>
                      <a:pPr marL="342900" lvl="0" indent="-342900">
                        <a:lnSpc>
                          <a:spcPct val="115000"/>
                        </a:lnSpc>
                        <a:spcBef>
                          <a:spcPts val="600"/>
                        </a:spcBef>
                        <a:spcAft>
                          <a:spcPts val="600"/>
                        </a:spcAft>
                        <a:buFont typeface="Wingdings"/>
                        <a:buChar char=""/>
                      </a:pPr>
                      <a:r>
                        <a:rPr lang="pl-PL" sz="800" dirty="0" smtClean="0">
                          <a:effectLst/>
                        </a:rPr>
                        <a:t>Dalszy rozwój oferty edukacyjnej oraz dostosowywanie jej do zapotrzebowania rynku pracy </a:t>
                      </a:r>
                    </a:p>
                    <a:p>
                      <a:pPr marL="180340">
                        <a:lnSpc>
                          <a:spcPct val="115000"/>
                        </a:lnSpc>
                        <a:spcBef>
                          <a:spcPts val="600"/>
                        </a:spcBef>
                        <a:spcAft>
                          <a:spcPts val="600"/>
                        </a:spcAft>
                      </a:pPr>
                      <a:r>
                        <a:rPr lang="pl-PL" sz="800" dirty="0">
                          <a:effectLst/>
                        </a:rPr>
                        <a:t> </a:t>
                      </a:r>
                      <a:endParaRPr lang="pl-PL" sz="800" dirty="0">
                        <a:effectLst/>
                        <a:latin typeface="Calibri"/>
                        <a:ea typeface="Times New Roman"/>
                        <a:cs typeface="Times New Roman"/>
                      </a:endParaRPr>
                    </a:p>
                  </a:txBody>
                  <a:tcPr marL="19029" marR="19029" marT="0" marB="0"/>
                </a:tc>
                <a:tc>
                  <a:txBody>
                    <a:bodyPr/>
                    <a:lstStyle/>
                    <a:p>
                      <a:pPr marL="342900" lvl="0" indent="-342900">
                        <a:lnSpc>
                          <a:spcPct val="115000"/>
                        </a:lnSpc>
                        <a:spcBef>
                          <a:spcPts val="600"/>
                        </a:spcBef>
                        <a:spcAft>
                          <a:spcPts val="600"/>
                        </a:spcAft>
                        <a:buFont typeface="Wingdings"/>
                        <a:buChar char=""/>
                      </a:pPr>
                      <a:r>
                        <a:rPr lang="pl-PL" sz="800" dirty="0">
                          <a:effectLst/>
                        </a:rPr>
                        <a:t>Niski poziom bezpieczeństwa publicznego,</a:t>
                      </a:r>
                    </a:p>
                    <a:p>
                      <a:pPr marL="342900" lvl="0" indent="-342900">
                        <a:lnSpc>
                          <a:spcPct val="115000"/>
                        </a:lnSpc>
                        <a:spcAft>
                          <a:spcPts val="0"/>
                        </a:spcAft>
                        <a:buFont typeface="Wingdings"/>
                        <a:buChar char=""/>
                      </a:pPr>
                      <a:r>
                        <a:rPr lang="pl-PL" sz="800" dirty="0">
                          <a:effectLst/>
                        </a:rPr>
                        <a:t>Znaczny przyrost ludności wieku</a:t>
                      </a:r>
                    </a:p>
                    <a:p>
                      <a:pPr marL="291465">
                        <a:lnSpc>
                          <a:spcPct val="115000"/>
                        </a:lnSpc>
                        <a:spcAft>
                          <a:spcPts val="0"/>
                        </a:spcAft>
                      </a:pPr>
                      <a:r>
                        <a:rPr lang="pl-PL" sz="800" dirty="0">
                          <a:effectLst/>
                        </a:rPr>
                        <a:t>poprodukcyjnego,</a:t>
                      </a:r>
                    </a:p>
                    <a:p>
                      <a:pPr marL="342900" lvl="0" indent="-342900">
                        <a:lnSpc>
                          <a:spcPct val="115000"/>
                        </a:lnSpc>
                        <a:spcAft>
                          <a:spcPts val="0"/>
                        </a:spcAft>
                        <a:buFont typeface="Wingdings"/>
                        <a:buChar char=""/>
                      </a:pPr>
                      <a:r>
                        <a:rPr lang="pl-PL" sz="800" dirty="0">
                          <a:effectLst/>
                        </a:rPr>
                        <a:t>Niski stopień wykształcenia mieszkańców,</a:t>
                      </a:r>
                    </a:p>
                    <a:p>
                      <a:pPr marL="342900" lvl="0" indent="-342900">
                        <a:lnSpc>
                          <a:spcPct val="115000"/>
                        </a:lnSpc>
                        <a:spcAft>
                          <a:spcPts val="0"/>
                        </a:spcAft>
                        <a:buFont typeface="Wingdings"/>
                        <a:buChar char=""/>
                      </a:pPr>
                      <a:r>
                        <a:rPr lang="pl-PL" sz="800" dirty="0">
                          <a:effectLst/>
                        </a:rPr>
                        <a:t>Wzrost świadczeń pomoc społecznej</a:t>
                      </a:r>
                    </a:p>
                    <a:p>
                      <a:pPr marL="291465">
                        <a:lnSpc>
                          <a:spcPct val="115000"/>
                        </a:lnSpc>
                        <a:spcBef>
                          <a:spcPts val="600"/>
                        </a:spcBef>
                        <a:spcAft>
                          <a:spcPts val="600"/>
                        </a:spcAft>
                      </a:pPr>
                      <a:r>
                        <a:rPr lang="pl-PL" sz="800" dirty="0">
                          <a:effectLst/>
                        </a:rPr>
                        <a:t>z zakresu zasiłków pielęgnacyjnych</a:t>
                      </a:r>
                    </a:p>
                    <a:p>
                      <a:pPr marL="342900" lvl="0" indent="-342900">
                        <a:lnSpc>
                          <a:spcPct val="115000"/>
                        </a:lnSpc>
                        <a:spcBef>
                          <a:spcPts val="600"/>
                        </a:spcBef>
                        <a:spcAft>
                          <a:spcPts val="600"/>
                        </a:spcAft>
                        <a:buFont typeface="Wingdings"/>
                        <a:buChar char=""/>
                      </a:pPr>
                      <a:r>
                        <a:rPr lang="pl-PL" sz="800" dirty="0">
                          <a:effectLst/>
                        </a:rPr>
                        <a:t>Starzenie się społeczeństwa i związany z tym wzrost zapotrzebowania na usługi opiekuńcze oraz wzrost obciążeń finansowych gminy związanych z odpłatnością za pobyt w Domu Pomocy Społecznej </a:t>
                      </a:r>
                    </a:p>
                    <a:p>
                      <a:pPr marL="342900" lvl="0" indent="-342900">
                        <a:lnSpc>
                          <a:spcPct val="115000"/>
                        </a:lnSpc>
                        <a:spcBef>
                          <a:spcPts val="600"/>
                        </a:spcBef>
                        <a:spcAft>
                          <a:spcPts val="600"/>
                        </a:spcAft>
                        <a:buFont typeface="Wingdings"/>
                        <a:buChar char=""/>
                      </a:pPr>
                      <a:r>
                        <a:rPr lang="pl-PL" sz="800" dirty="0">
                          <a:effectLst/>
                        </a:rPr>
                        <a:t>Wzrost dostępności substancji psychoaktywnych dla dzieci i młodzieży oraz pojawianie się nowych rodzajów uzależnień </a:t>
                      </a:r>
                    </a:p>
                    <a:p>
                      <a:pPr marL="342900" lvl="0" indent="-342900">
                        <a:lnSpc>
                          <a:spcPct val="115000"/>
                        </a:lnSpc>
                        <a:spcBef>
                          <a:spcPts val="600"/>
                        </a:spcBef>
                        <a:spcAft>
                          <a:spcPts val="600"/>
                        </a:spcAft>
                        <a:buFont typeface="Wingdings"/>
                        <a:buChar char=""/>
                      </a:pPr>
                      <a:r>
                        <a:rPr lang="pl-PL" sz="800" dirty="0">
                          <a:effectLst/>
                        </a:rPr>
                        <a:t>Negatywne postawy wynikające z zaniku wzorców wychowawczych  </a:t>
                      </a:r>
                      <a:endParaRPr lang="pl-PL" sz="800" dirty="0">
                        <a:effectLst/>
                        <a:latin typeface="Calibri"/>
                        <a:cs typeface="Times New Roman"/>
                      </a:endParaRPr>
                    </a:p>
                  </a:txBody>
                  <a:tcPr marL="19029" marR="19029" marT="0" marB="0"/>
                </a:tc>
              </a:tr>
            </a:tbl>
          </a:graphicData>
        </a:graphic>
      </p:graphicFrame>
    </p:spTree>
    <p:extLst>
      <p:ext uri="{BB962C8B-B14F-4D97-AF65-F5344CB8AC3E}">
        <p14:creationId xmlns:p14="http://schemas.microsoft.com/office/powerpoint/2010/main" val="1178345052"/>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33</a:t>
            </a:fld>
            <a:endParaRPr lang="pl-PL" altLang="pl-PL"/>
          </a:p>
        </p:txBody>
      </p:sp>
      <p:graphicFrame>
        <p:nvGraphicFramePr>
          <p:cNvPr id="3" name="Tabela 2"/>
          <p:cNvGraphicFramePr>
            <a:graphicFrameLocks noGrp="1"/>
          </p:cNvGraphicFramePr>
          <p:nvPr>
            <p:extLst>
              <p:ext uri="{D42A27DB-BD31-4B8C-83A1-F6EECF244321}">
                <p14:modId xmlns:p14="http://schemas.microsoft.com/office/powerpoint/2010/main" val="1987002890"/>
              </p:ext>
            </p:extLst>
          </p:nvPr>
        </p:nvGraphicFramePr>
        <p:xfrm>
          <a:off x="539552" y="188640"/>
          <a:ext cx="8208912" cy="6336702"/>
        </p:xfrm>
        <a:graphic>
          <a:graphicData uri="http://schemas.openxmlformats.org/drawingml/2006/table">
            <a:tbl>
              <a:tblPr>
                <a:tableStyleId>{5C22544A-7EE6-4342-B048-85BDC9FD1C3A}</a:tableStyleId>
              </a:tblPr>
              <a:tblGrid>
                <a:gridCol w="4155461"/>
                <a:gridCol w="4053451"/>
              </a:tblGrid>
              <a:tr h="295477">
                <a:tc gridSpan="2">
                  <a:txBody>
                    <a:bodyPr/>
                    <a:lstStyle/>
                    <a:p>
                      <a:pPr algn="ctr">
                        <a:lnSpc>
                          <a:spcPct val="115000"/>
                        </a:lnSpc>
                        <a:spcBef>
                          <a:spcPts val="600"/>
                        </a:spcBef>
                        <a:spcAft>
                          <a:spcPts val="600"/>
                        </a:spcAft>
                      </a:pPr>
                      <a:r>
                        <a:rPr lang="pl-PL" sz="1600" b="1" dirty="0">
                          <a:effectLst/>
                        </a:rPr>
                        <a:t>ANALIZA SWOT — SFERA TECHNICZNA</a:t>
                      </a:r>
                      <a:endParaRPr lang="pl-PL" sz="1600" b="1" dirty="0">
                        <a:effectLst/>
                        <a:latin typeface="Calibri"/>
                        <a:ea typeface="Times New Roman"/>
                        <a:cs typeface="Times New Roman"/>
                      </a:endParaRPr>
                    </a:p>
                  </a:txBody>
                  <a:tcPr marL="45169" marR="45169" marT="0" marB="0"/>
                </a:tc>
                <a:tc hMerge="1">
                  <a:txBody>
                    <a:bodyPr/>
                    <a:lstStyle/>
                    <a:p>
                      <a:endParaRPr lang="pl-PL"/>
                    </a:p>
                  </a:txBody>
                  <a:tcPr/>
                </a:tc>
              </a:tr>
              <a:tr h="295477">
                <a:tc>
                  <a:txBody>
                    <a:bodyPr/>
                    <a:lstStyle/>
                    <a:p>
                      <a:pPr algn="ctr">
                        <a:lnSpc>
                          <a:spcPct val="115000"/>
                        </a:lnSpc>
                        <a:spcBef>
                          <a:spcPts val="600"/>
                        </a:spcBef>
                        <a:spcAft>
                          <a:spcPts val="600"/>
                        </a:spcAft>
                      </a:pPr>
                      <a:r>
                        <a:rPr lang="pl-PL" sz="1600" b="1" dirty="0">
                          <a:effectLst/>
                        </a:rPr>
                        <a:t>MOCNE STRONY</a:t>
                      </a:r>
                      <a:endParaRPr lang="pl-PL" sz="1600" b="1" dirty="0">
                        <a:effectLst/>
                        <a:latin typeface="Calibri"/>
                        <a:ea typeface="Times New Roman"/>
                        <a:cs typeface="Times New Roman"/>
                      </a:endParaRPr>
                    </a:p>
                  </a:txBody>
                  <a:tcPr marL="45169" marR="45169" marT="0" marB="0"/>
                </a:tc>
                <a:tc>
                  <a:txBody>
                    <a:bodyPr/>
                    <a:lstStyle/>
                    <a:p>
                      <a:pPr algn="ctr">
                        <a:lnSpc>
                          <a:spcPct val="115000"/>
                        </a:lnSpc>
                        <a:spcBef>
                          <a:spcPts val="600"/>
                        </a:spcBef>
                        <a:spcAft>
                          <a:spcPts val="600"/>
                        </a:spcAft>
                      </a:pPr>
                      <a:r>
                        <a:rPr lang="pl-PL" sz="1600" b="1" dirty="0">
                          <a:effectLst/>
                        </a:rPr>
                        <a:t>SŁABE STRONY</a:t>
                      </a:r>
                      <a:endParaRPr lang="pl-PL" sz="1600" b="1" dirty="0">
                        <a:effectLst/>
                        <a:latin typeface="Calibri"/>
                        <a:ea typeface="Times New Roman"/>
                        <a:cs typeface="Times New Roman"/>
                      </a:endParaRPr>
                    </a:p>
                  </a:txBody>
                  <a:tcPr marL="45169" marR="45169" marT="0" marB="0"/>
                </a:tc>
              </a:tr>
              <a:tr h="295477">
                <a:tc gridSpan="2">
                  <a:txBody>
                    <a:bodyPr/>
                    <a:lstStyle/>
                    <a:p>
                      <a:pPr algn="ctr">
                        <a:lnSpc>
                          <a:spcPct val="115000"/>
                        </a:lnSpc>
                        <a:spcBef>
                          <a:spcPts val="600"/>
                        </a:spcBef>
                        <a:spcAft>
                          <a:spcPts val="600"/>
                        </a:spcAft>
                      </a:pPr>
                      <a:r>
                        <a:rPr lang="pl-PL" sz="1600" b="1" dirty="0">
                          <a:effectLst/>
                        </a:rPr>
                        <a:t>Potencjał wewnętrzny</a:t>
                      </a:r>
                      <a:endParaRPr lang="pl-PL" sz="1600" b="1" dirty="0">
                        <a:effectLst/>
                        <a:latin typeface="Calibri"/>
                        <a:ea typeface="Times New Roman"/>
                        <a:cs typeface="Times New Roman"/>
                      </a:endParaRPr>
                    </a:p>
                  </a:txBody>
                  <a:tcPr marL="45169" marR="45169" marT="0" marB="0"/>
                </a:tc>
                <a:tc hMerge="1">
                  <a:txBody>
                    <a:bodyPr/>
                    <a:lstStyle/>
                    <a:p>
                      <a:endParaRPr lang="pl-PL"/>
                    </a:p>
                  </a:txBody>
                  <a:tcPr/>
                </a:tc>
              </a:tr>
              <a:tr h="2765282">
                <a:tc>
                  <a:txBody>
                    <a:bodyPr/>
                    <a:lstStyle/>
                    <a:p>
                      <a:pPr marL="342900" lvl="0" indent="-342900">
                        <a:lnSpc>
                          <a:spcPct val="115000"/>
                        </a:lnSpc>
                        <a:spcAft>
                          <a:spcPts val="0"/>
                        </a:spcAft>
                        <a:buFont typeface="Wingdings"/>
                        <a:buChar char=""/>
                      </a:pPr>
                      <a:r>
                        <a:rPr lang="pl-PL" sz="1600" dirty="0">
                          <a:effectLst/>
                        </a:rPr>
                        <a:t>Liczne kluby sportowe wraz z boiskami</a:t>
                      </a:r>
                    </a:p>
                    <a:p>
                      <a:pPr marL="270510">
                        <a:lnSpc>
                          <a:spcPct val="115000"/>
                        </a:lnSpc>
                        <a:spcBef>
                          <a:spcPts val="600"/>
                        </a:spcBef>
                        <a:spcAft>
                          <a:spcPts val="600"/>
                        </a:spcAft>
                      </a:pPr>
                      <a:r>
                        <a:rPr lang="pl-PL" sz="1600" dirty="0">
                          <a:effectLst/>
                        </a:rPr>
                        <a:t>sportowymi,</a:t>
                      </a:r>
                    </a:p>
                    <a:p>
                      <a:pPr marL="342900" lvl="0" indent="-342900">
                        <a:lnSpc>
                          <a:spcPct val="115000"/>
                        </a:lnSpc>
                        <a:spcBef>
                          <a:spcPts val="600"/>
                        </a:spcBef>
                        <a:spcAft>
                          <a:spcPts val="600"/>
                        </a:spcAft>
                        <a:buFont typeface="Wingdings"/>
                        <a:buChar char=""/>
                      </a:pPr>
                      <a:r>
                        <a:rPr lang="pl-PL" sz="1600" dirty="0">
                          <a:effectLst/>
                        </a:rPr>
                        <a:t>Dobrze rozwinięta baza oświatowa,</a:t>
                      </a:r>
                    </a:p>
                    <a:p>
                      <a:pPr marL="342900" lvl="0" indent="-342900">
                        <a:lnSpc>
                          <a:spcPct val="115000"/>
                        </a:lnSpc>
                        <a:spcAft>
                          <a:spcPts val="0"/>
                        </a:spcAft>
                        <a:buFont typeface="Wingdings"/>
                        <a:buChar char=""/>
                      </a:pPr>
                      <a:r>
                        <a:rPr lang="pl-PL" sz="1600" dirty="0">
                          <a:effectLst/>
                        </a:rPr>
                        <a:t>Dobrze rozbudowana sieć bibliotek</a:t>
                      </a:r>
                    </a:p>
                    <a:p>
                      <a:pPr marL="270510">
                        <a:lnSpc>
                          <a:spcPct val="115000"/>
                        </a:lnSpc>
                        <a:spcBef>
                          <a:spcPts val="600"/>
                        </a:spcBef>
                        <a:spcAft>
                          <a:spcPts val="600"/>
                        </a:spcAft>
                      </a:pPr>
                      <a:r>
                        <a:rPr lang="pl-PL" sz="1600" dirty="0">
                          <a:effectLst/>
                        </a:rPr>
                        <a:t>wiejskich,</a:t>
                      </a:r>
                      <a:endParaRPr lang="pl-PL" sz="1600" dirty="0">
                        <a:effectLst/>
                        <a:latin typeface="Calibri"/>
                        <a:ea typeface="Times New Roman"/>
                        <a:cs typeface="Times New Roman"/>
                      </a:endParaRPr>
                    </a:p>
                  </a:txBody>
                  <a:tcPr marL="45169" marR="45169" marT="0" marB="0"/>
                </a:tc>
                <a:tc>
                  <a:txBody>
                    <a:bodyPr/>
                    <a:lstStyle/>
                    <a:p>
                      <a:pPr marL="342900" lvl="0" indent="-342900">
                        <a:lnSpc>
                          <a:spcPct val="115000"/>
                        </a:lnSpc>
                        <a:spcAft>
                          <a:spcPts val="0"/>
                        </a:spcAft>
                        <a:buFont typeface="Wingdings"/>
                        <a:buChar char=""/>
                      </a:pPr>
                      <a:r>
                        <a:rPr lang="pl-PL" sz="1600" dirty="0">
                          <a:effectLst/>
                        </a:rPr>
                        <a:t>Brak pełnowymiarowych przedszkoli,</a:t>
                      </a:r>
                    </a:p>
                    <a:p>
                      <a:pPr marL="342900" lvl="0" indent="-342900">
                        <a:lnSpc>
                          <a:spcPct val="115000"/>
                        </a:lnSpc>
                        <a:spcAft>
                          <a:spcPts val="0"/>
                        </a:spcAft>
                        <a:buFont typeface="Wingdings"/>
                        <a:buChar char=""/>
                      </a:pPr>
                      <a:r>
                        <a:rPr lang="pl-PL" sz="1600" dirty="0">
                          <a:effectLst/>
                        </a:rPr>
                        <a:t>Brak ogólnodostępnych aptek </a:t>
                      </a:r>
                      <a:r>
                        <a:rPr lang="pl-PL" sz="1600" dirty="0" smtClean="0">
                          <a:effectLst/>
                        </a:rPr>
                        <a:t>oraz żłobków</a:t>
                      </a:r>
                      <a:endParaRPr lang="pl-PL" sz="1600" dirty="0">
                        <a:effectLst/>
                      </a:endParaRPr>
                    </a:p>
                    <a:p>
                      <a:pPr marL="342900" lvl="0" indent="-342900">
                        <a:lnSpc>
                          <a:spcPct val="115000"/>
                        </a:lnSpc>
                        <a:spcAft>
                          <a:spcPts val="0"/>
                        </a:spcAft>
                        <a:buFont typeface="Wingdings"/>
                        <a:buChar char=""/>
                      </a:pPr>
                      <a:r>
                        <a:rPr lang="pl-PL" sz="1600" dirty="0">
                          <a:effectLst/>
                        </a:rPr>
                        <a:t>Słaba gazyfikacja Gminy,</a:t>
                      </a:r>
                    </a:p>
                    <a:p>
                      <a:pPr marL="342900" lvl="0" indent="-342900">
                        <a:lnSpc>
                          <a:spcPct val="115000"/>
                        </a:lnSpc>
                        <a:spcBef>
                          <a:spcPts val="600"/>
                        </a:spcBef>
                        <a:spcAft>
                          <a:spcPts val="600"/>
                        </a:spcAft>
                        <a:buFont typeface="Wingdings"/>
                        <a:buChar char=""/>
                      </a:pPr>
                      <a:r>
                        <a:rPr lang="pl-PL" sz="1600" dirty="0">
                          <a:effectLst/>
                        </a:rPr>
                        <a:t>Zły stan techniczny obiektów kulturalnych, </a:t>
                      </a:r>
                    </a:p>
                    <a:p>
                      <a:pPr marL="342900" lvl="0" indent="-342900">
                        <a:lnSpc>
                          <a:spcPct val="115000"/>
                        </a:lnSpc>
                        <a:spcBef>
                          <a:spcPts val="600"/>
                        </a:spcBef>
                        <a:spcAft>
                          <a:spcPts val="600"/>
                        </a:spcAft>
                        <a:buFont typeface="Wingdings"/>
                        <a:buChar char=""/>
                      </a:pPr>
                      <a:r>
                        <a:rPr lang="pl-PL" sz="1600" dirty="0">
                          <a:effectLst/>
                        </a:rPr>
                        <a:t>Słabo rozbudowane zaplecze rekreacyjne,</a:t>
                      </a:r>
                    </a:p>
                    <a:p>
                      <a:pPr marL="342900" lvl="0" indent="-342900">
                        <a:lnSpc>
                          <a:spcPct val="115000"/>
                        </a:lnSpc>
                        <a:spcBef>
                          <a:spcPts val="600"/>
                        </a:spcBef>
                        <a:spcAft>
                          <a:spcPts val="600"/>
                        </a:spcAft>
                        <a:buFont typeface="Wingdings"/>
                        <a:buChar char=""/>
                      </a:pPr>
                      <a:r>
                        <a:rPr lang="pl-PL" sz="1600" dirty="0">
                          <a:effectLst/>
                        </a:rPr>
                        <a:t>Niewystarczająca liczba mieszkań socjalnych  </a:t>
                      </a:r>
                      <a:endParaRPr lang="pl-PL" sz="1600" dirty="0">
                        <a:effectLst/>
                        <a:latin typeface="Calibri"/>
                        <a:cs typeface="Times New Roman"/>
                      </a:endParaRPr>
                    </a:p>
                  </a:txBody>
                  <a:tcPr marL="45169" marR="45169" marT="0" marB="0"/>
                </a:tc>
              </a:tr>
              <a:tr h="295477">
                <a:tc>
                  <a:txBody>
                    <a:bodyPr/>
                    <a:lstStyle/>
                    <a:p>
                      <a:pPr algn="ctr">
                        <a:lnSpc>
                          <a:spcPct val="115000"/>
                        </a:lnSpc>
                        <a:spcBef>
                          <a:spcPts val="600"/>
                        </a:spcBef>
                        <a:spcAft>
                          <a:spcPts val="600"/>
                        </a:spcAft>
                      </a:pPr>
                      <a:r>
                        <a:rPr lang="pl-PL" sz="1600" b="1">
                          <a:effectLst/>
                        </a:rPr>
                        <a:t>SZANSE</a:t>
                      </a:r>
                      <a:endParaRPr lang="pl-PL" sz="1600" b="1">
                        <a:effectLst/>
                        <a:latin typeface="Calibri"/>
                        <a:ea typeface="Times New Roman"/>
                        <a:cs typeface="Times New Roman"/>
                      </a:endParaRPr>
                    </a:p>
                  </a:txBody>
                  <a:tcPr marL="45169" marR="45169" marT="0" marB="0"/>
                </a:tc>
                <a:tc>
                  <a:txBody>
                    <a:bodyPr/>
                    <a:lstStyle/>
                    <a:p>
                      <a:pPr algn="ctr">
                        <a:lnSpc>
                          <a:spcPct val="115000"/>
                        </a:lnSpc>
                        <a:spcBef>
                          <a:spcPts val="600"/>
                        </a:spcBef>
                        <a:spcAft>
                          <a:spcPts val="600"/>
                        </a:spcAft>
                      </a:pPr>
                      <a:r>
                        <a:rPr lang="pl-PL" sz="1600" b="1">
                          <a:effectLst/>
                        </a:rPr>
                        <a:t>ZAGROŻENIA</a:t>
                      </a:r>
                      <a:endParaRPr lang="pl-PL" sz="1600" b="1">
                        <a:effectLst/>
                        <a:latin typeface="Calibri"/>
                        <a:ea typeface="Times New Roman"/>
                        <a:cs typeface="Times New Roman"/>
                      </a:endParaRPr>
                    </a:p>
                  </a:txBody>
                  <a:tcPr marL="45169" marR="45169" marT="0" marB="0"/>
                </a:tc>
              </a:tr>
              <a:tr h="295477">
                <a:tc gridSpan="2">
                  <a:txBody>
                    <a:bodyPr/>
                    <a:lstStyle/>
                    <a:p>
                      <a:pPr algn="ctr">
                        <a:lnSpc>
                          <a:spcPct val="115000"/>
                        </a:lnSpc>
                        <a:spcBef>
                          <a:spcPts val="600"/>
                        </a:spcBef>
                        <a:spcAft>
                          <a:spcPts val="600"/>
                        </a:spcAft>
                      </a:pPr>
                      <a:r>
                        <a:rPr lang="pl-PL" sz="1600" b="1" dirty="0">
                          <a:effectLst/>
                        </a:rPr>
                        <a:t>Czynniki zewnętrzne</a:t>
                      </a:r>
                      <a:endParaRPr lang="pl-PL" sz="1600" b="1" dirty="0">
                        <a:effectLst/>
                        <a:latin typeface="Calibri"/>
                        <a:ea typeface="Times New Roman"/>
                        <a:cs typeface="Times New Roman"/>
                      </a:endParaRPr>
                    </a:p>
                  </a:txBody>
                  <a:tcPr marL="45169" marR="45169" marT="0" marB="0"/>
                </a:tc>
                <a:tc hMerge="1">
                  <a:txBody>
                    <a:bodyPr/>
                    <a:lstStyle/>
                    <a:p>
                      <a:endParaRPr lang="pl-PL"/>
                    </a:p>
                  </a:txBody>
                  <a:tcPr/>
                </a:tc>
              </a:tr>
              <a:tr h="2094035">
                <a:tc>
                  <a:txBody>
                    <a:bodyPr/>
                    <a:lstStyle/>
                    <a:p>
                      <a:pPr marL="342900" lvl="0" indent="-342900">
                        <a:lnSpc>
                          <a:spcPct val="115000"/>
                        </a:lnSpc>
                        <a:spcBef>
                          <a:spcPts val="600"/>
                        </a:spcBef>
                        <a:spcAft>
                          <a:spcPts val="600"/>
                        </a:spcAft>
                        <a:buFont typeface="Wingdings"/>
                        <a:buChar char=""/>
                      </a:pPr>
                      <a:r>
                        <a:rPr lang="pl-PL" sz="1600" dirty="0">
                          <a:effectLst/>
                        </a:rPr>
                        <a:t>Rozwój bazy </a:t>
                      </a:r>
                      <a:r>
                        <a:rPr lang="pl-PL" sz="1600" dirty="0" err="1">
                          <a:effectLst/>
                        </a:rPr>
                        <a:t>turystyczno</a:t>
                      </a:r>
                      <a:r>
                        <a:rPr lang="pl-PL" sz="1600" dirty="0">
                          <a:effectLst/>
                        </a:rPr>
                        <a:t> – rekreacyjnej</a:t>
                      </a:r>
                    </a:p>
                    <a:p>
                      <a:pPr marL="342900" lvl="0" indent="-342900">
                        <a:lnSpc>
                          <a:spcPct val="115000"/>
                        </a:lnSpc>
                        <a:spcBef>
                          <a:spcPts val="600"/>
                        </a:spcBef>
                        <a:spcAft>
                          <a:spcPts val="600"/>
                        </a:spcAft>
                        <a:buFont typeface="Wingdings"/>
                        <a:buChar char=""/>
                      </a:pPr>
                      <a:r>
                        <a:rPr lang="pl-PL" sz="1600" dirty="0">
                          <a:effectLst/>
                        </a:rPr>
                        <a:t>Podniesienie walorów estetycznych budynków w wyniku procesów rewitalizacji </a:t>
                      </a:r>
                      <a:endParaRPr lang="pl-PL" sz="1600" dirty="0">
                        <a:effectLst/>
                        <a:latin typeface="Calibri"/>
                        <a:ea typeface="Times New Roman"/>
                        <a:cs typeface="Times New Roman"/>
                      </a:endParaRPr>
                    </a:p>
                  </a:txBody>
                  <a:tcPr marL="45169" marR="45169" marT="0" marB="0"/>
                </a:tc>
                <a:tc>
                  <a:txBody>
                    <a:bodyPr/>
                    <a:lstStyle/>
                    <a:p>
                      <a:pPr marL="342900" lvl="0" indent="-342900">
                        <a:lnSpc>
                          <a:spcPct val="115000"/>
                        </a:lnSpc>
                        <a:spcBef>
                          <a:spcPts val="600"/>
                        </a:spcBef>
                        <a:spcAft>
                          <a:spcPts val="600"/>
                        </a:spcAft>
                        <a:buFont typeface="Wingdings"/>
                        <a:buChar char=""/>
                      </a:pPr>
                      <a:r>
                        <a:rPr lang="pl-PL" sz="1600" dirty="0">
                          <a:effectLst/>
                        </a:rPr>
                        <a:t>Występowanie budynków (popegeerowskich) nie pełniących żadnej funkcji,</a:t>
                      </a:r>
                    </a:p>
                    <a:p>
                      <a:pPr marL="342900" lvl="0" indent="-342900">
                        <a:lnSpc>
                          <a:spcPct val="115000"/>
                        </a:lnSpc>
                        <a:spcBef>
                          <a:spcPts val="600"/>
                        </a:spcBef>
                        <a:spcAft>
                          <a:spcPts val="600"/>
                        </a:spcAft>
                        <a:buFont typeface="Wingdings"/>
                        <a:buChar char=""/>
                      </a:pPr>
                      <a:r>
                        <a:rPr lang="pl-PL" sz="1600" dirty="0">
                          <a:effectLst/>
                        </a:rPr>
                        <a:t>Postępująca degradacja obiektów </a:t>
                      </a:r>
                    </a:p>
                    <a:p>
                      <a:pPr marL="342900" lvl="0" indent="-342900">
                        <a:lnSpc>
                          <a:spcPct val="115000"/>
                        </a:lnSpc>
                        <a:spcBef>
                          <a:spcPts val="600"/>
                        </a:spcBef>
                        <a:spcAft>
                          <a:spcPts val="600"/>
                        </a:spcAft>
                        <a:buFont typeface="Wingdings"/>
                        <a:buChar char=""/>
                      </a:pPr>
                      <a:r>
                        <a:rPr lang="pl-PL" sz="1600" dirty="0">
                          <a:effectLst/>
                        </a:rPr>
                        <a:t>Niewystarczająca infrastruktura dla działań </a:t>
                      </a:r>
                      <a:r>
                        <a:rPr lang="pl-PL" sz="1600" dirty="0" smtClean="0">
                          <a:effectLst/>
                        </a:rPr>
                        <a:t>kulturalnych</a:t>
                      </a:r>
                      <a:endParaRPr lang="pl-PL" sz="1600" dirty="0">
                        <a:effectLst/>
                        <a:latin typeface="Calibri"/>
                        <a:ea typeface="Times New Roman"/>
                        <a:cs typeface="Times New Roman"/>
                      </a:endParaRPr>
                    </a:p>
                  </a:txBody>
                  <a:tcPr marL="45169" marR="45169" marT="0" marB="0"/>
                </a:tc>
              </a:tr>
            </a:tbl>
          </a:graphicData>
        </a:graphic>
      </p:graphicFrame>
    </p:spTree>
    <p:extLst>
      <p:ext uri="{BB962C8B-B14F-4D97-AF65-F5344CB8AC3E}">
        <p14:creationId xmlns:p14="http://schemas.microsoft.com/office/powerpoint/2010/main" val="1041424083"/>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34</a:t>
            </a:fld>
            <a:endParaRPr lang="pl-PL" altLang="pl-PL"/>
          </a:p>
        </p:txBody>
      </p:sp>
      <p:graphicFrame>
        <p:nvGraphicFramePr>
          <p:cNvPr id="3" name="Tabela 2"/>
          <p:cNvGraphicFramePr>
            <a:graphicFrameLocks noGrp="1"/>
          </p:cNvGraphicFramePr>
          <p:nvPr>
            <p:extLst>
              <p:ext uri="{D42A27DB-BD31-4B8C-83A1-F6EECF244321}">
                <p14:modId xmlns:p14="http://schemas.microsoft.com/office/powerpoint/2010/main" val="1622498410"/>
              </p:ext>
            </p:extLst>
          </p:nvPr>
        </p:nvGraphicFramePr>
        <p:xfrm>
          <a:off x="467544" y="260650"/>
          <a:ext cx="8208912" cy="6573766"/>
        </p:xfrm>
        <a:graphic>
          <a:graphicData uri="http://schemas.openxmlformats.org/drawingml/2006/table">
            <a:tbl>
              <a:tblPr>
                <a:tableStyleId>{5C22544A-7EE6-4342-B048-85BDC9FD1C3A}</a:tableStyleId>
              </a:tblPr>
              <a:tblGrid>
                <a:gridCol w="4124069"/>
                <a:gridCol w="174077"/>
                <a:gridCol w="3910766"/>
              </a:tblGrid>
              <a:tr h="300142">
                <a:tc gridSpan="3">
                  <a:txBody>
                    <a:bodyPr/>
                    <a:lstStyle/>
                    <a:p>
                      <a:pPr algn="ctr">
                        <a:lnSpc>
                          <a:spcPct val="115000"/>
                        </a:lnSpc>
                        <a:spcBef>
                          <a:spcPts val="600"/>
                        </a:spcBef>
                        <a:spcAft>
                          <a:spcPts val="600"/>
                        </a:spcAft>
                      </a:pPr>
                      <a:r>
                        <a:rPr lang="pl-PL" sz="1600" b="1" dirty="0">
                          <a:effectLst/>
                        </a:rPr>
                        <a:t>ANALIZA SWOT — SFERA PRZESTRZENNO - FUNKCJONALNA</a:t>
                      </a:r>
                      <a:endParaRPr lang="pl-PL" sz="1600" b="1" dirty="0">
                        <a:effectLst/>
                        <a:latin typeface="Calibri"/>
                        <a:ea typeface="Times New Roman"/>
                        <a:cs typeface="Times New Roman"/>
                      </a:endParaRPr>
                    </a:p>
                  </a:txBody>
                  <a:tcPr marL="54644" marR="54644" marT="0" marB="0"/>
                </a:tc>
                <a:tc hMerge="1">
                  <a:txBody>
                    <a:bodyPr/>
                    <a:lstStyle/>
                    <a:p>
                      <a:endParaRPr lang="pl-PL"/>
                    </a:p>
                  </a:txBody>
                  <a:tcPr/>
                </a:tc>
                <a:tc hMerge="1">
                  <a:txBody>
                    <a:bodyPr/>
                    <a:lstStyle/>
                    <a:p>
                      <a:endParaRPr lang="pl-PL"/>
                    </a:p>
                  </a:txBody>
                  <a:tcPr/>
                </a:tc>
              </a:tr>
              <a:tr h="300142">
                <a:tc gridSpan="2">
                  <a:txBody>
                    <a:bodyPr/>
                    <a:lstStyle/>
                    <a:p>
                      <a:pPr algn="ctr">
                        <a:lnSpc>
                          <a:spcPct val="115000"/>
                        </a:lnSpc>
                        <a:spcBef>
                          <a:spcPts val="600"/>
                        </a:spcBef>
                        <a:spcAft>
                          <a:spcPts val="600"/>
                        </a:spcAft>
                      </a:pPr>
                      <a:r>
                        <a:rPr lang="pl-PL" sz="1600" b="1">
                          <a:effectLst/>
                        </a:rPr>
                        <a:t>MOCNE STRONY</a:t>
                      </a:r>
                      <a:endParaRPr lang="pl-PL" sz="1600" b="1">
                        <a:effectLst/>
                        <a:latin typeface="Calibri"/>
                        <a:ea typeface="Times New Roman"/>
                        <a:cs typeface="Times New Roman"/>
                      </a:endParaRPr>
                    </a:p>
                  </a:txBody>
                  <a:tcPr marL="54644" marR="54644" marT="0" marB="0"/>
                </a:tc>
                <a:tc hMerge="1">
                  <a:txBody>
                    <a:bodyPr/>
                    <a:lstStyle/>
                    <a:p>
                      <a:endParaRPr lang="pl-PL"/>
                    </a:p>
                  </a:txBody>
                  <a:tcPr/>
                </a:tc>
                <a:tc>
                  <a:txBody>
                    <a:bodyPr/>
                    <a:lstStyle/>
                    <a:p>
                      <a:pPr algn="ctr">
                        <a:lnSpc>
                          <a:spcPct val="115000"/>
                        </a:lnSpc>
                        <a:spcBef>
                          <a:spcPts val="600"/>
                        </a:spcBef>
                        <a:spcAft>
                          <a:spcPts val="600"/>
                        </a:spcAft>
                      </a:pPr>
                      <a:r>
                        <a:rPr lang="pl-PL" sz="1600" b="1" dirty="0">
                          <a:effectLst/>
                        </a:rPr>
                        <a:t>SŁABE STRONY</a:t>
                      </a:r>
                      <a:endParaRPr lang="pl-PL" sz="1600" b="1" dirty="0">
                        <a:effectLst/>
                        <a:latin typeface="Calibri"/>
                        <a:ea typeface="Times New Roman"/>
                        <a:cs typeface="Times New Roman"/>
                      </a:endParaRPr>
                    </a:p>
                  </a:txBody>
                  <a:tcPr marL="54644" marR="54644" marT="0" marB="0"/>
                </a:tc>
              </a:tr>
              <a:tr h="300142">
                <a:tc gridSpan="3">
                  <a:txBody>
                    <a:bodyPr/>
                    <a:lstStyle/>
                    <a:p>
                      <a:pPr algn="ctr">
                        <a:lnSpc>
                          <a:spcPct val="115000"/>
                        </a:lnSpc>
                        <a:spcBef>
                          <a:spcPts val="600"/>
                        </a:spcBef>
                        <a:spcAft>
                          <a:spcPts val="600"/>
                        </a:spcAft>
                      </a:pPr>
                      <a:r>
                        <a:rPr lang="pl-PL" sz="1600">
                          <a:effectLst/>
                        </a:rPr>
                        <a:t>Potencjał wewnętrzny</a:t>
                      </a:r>
                      <a:endParaRPr lang="pl-PL" sz="1600">
                        <a:effectLst/>
                        <a:latin typeface="Calibri"/>
                        <a:ea typeface="Times New Roman"/>
                        <a:cs typeface="Times New Roman"/>
                      </a:endParaRPr>
                    </a:p>
                  </a:txBody>
                  <a:tcPr marL="54644" marR="54644" marT="0" marB="0"/>
                </a:tc>
                <a:tc hMerge="1">
                  <a:txBody>
                    <a:bodyPr/>
                    <a:lstStyle/>
                    <a:p>
                      <a:endParaRPr lang="pl-PL"/>
                    </a:p>
                  </a:txBody>
                  <a:tcPr/>
                </a:tc>
                <a:tc hMerge="1">
                  <a:txBody>
                    <a:bodyPr/>
                    <a:lstStyle/>
                    <a:p>
                      <a:endParaRPr lang="pl-PL"/>
                    </a:p>
                  </a:txBody>
                  <a:tcPr/>
                </a:tc>
              </a:tr>
              <a:tr h="1745392">
                <a:tc gridSpan="2">
                  <a:txBody>
                    <a:bodyPr/>
                    <a:lstStyle/>
                    <a:p>
                      <a:pPr marL="342900" lvl="0" indent="-342900">
                        <a:lnSpc>
                          <a:spcPct val="115000"/>
                        </a:lnSpc>
                        <a:spcAft>
                          <a:spcPts val="0"/>
                        </a:spcAft>
                        <a:buFont typeface="Wingdings"/>
                        <a:buChar char=""/>
                      </a:pPr>
                      <a:r>
                        <a:rPr lang="pl-PL" sz="1600" dirty="0">
                          <a:effectLst/>
                        </a:rPr>
                        <a:t>Bogata tradycja związana z folklorem</a:t>
                      </a:r>
                    </a:p>
                    <a:p>
                      <a:pPr marL="270510">
                        <a:lnSpc>
                          <a:spcPct val="115000"/>
                        </a:lnSpc>
                        <a:spcAft>
                          <a:spcPts val="0"/>
                        </a:spcAft>
                      </a:pPr>
                      <a:r>
                        <a:rPr lang="pl-PL" sz="1600" dirty="0">
                          <a:effectLst/>
                        </a:rPr>
                        <a:t>ludowym wywodzącym się z kultury</a:t>
                      </a:r>
                    </a:p>
                    <a:p>
                      <a:pPr marL="270510">
                        <a:lnSpc>
                          <a:spcPct val="115000"/>
                        </a:lnSpc>
                        <a:spcBef>
                          <a:spcPts val="600"/>
                        </a:spcBef>
                        <a:spcAft>
                          <a:spcPts val="600"/>
                        </a:spcAft>
                      </a:pPr>
                      <a:r>
                        <a:rPr lang="pl-PL" sz="1600" dirty="0">
                          <a:effectLst/>
                        </a:rPr>
                        <a:t>łużyckiej,</a:t>
                      </a:r>
                    </a:p>
                    <a:p>
                      <a:pPr marL="342900" lvl="0" indent="-342900">
                        <a:lnSpc>
                          <a:spcPct val="115000"/>
                        </a:lnSpc>
                        <a:spcAft>
                          <a:spcPts val="0"/>
                        </a:spcAft>
                        <a:buFont typeface="Wingdings"/>
                        <a:buChar char=""/>
                      </a:pPr>
                      <a:r>
                        <a:rPr lang="pl-PL" sz="1600" dirty="0">
                          <a:effectLst/>
                        </a:rPr>
                        <a:t>Bogaty zasób zabytków – szczególnie</a:t>
                      </a:r>
                    </a:p>
                    <a:p>
                      <a:pPr marL="270510">
                        <a:lnSpc>
                          <a:spcPct val="115000"/>
                        </a:lnSpc>
                        <a:spcBef>
                          <a:spcPts val="600"/>
                        </a:spcBef>
                        <a:spcAft>
                          <a:spcPts val="600"/>
                        </a:spcAft>
                      </a:pPr>
                      <a:r>
                        <a:rPr lang="pl-PL" sz="1600" dirty="0">
                          <a:effectLst/>
                        </a:rPr>
                        <a:t>obiektów sakralnych,</a:t>
                      </a:r>
                      <a:endParaRPr lang="pl-PL" sz="1600" dirty="0">
                        <a:effectLst/>
                        <a:latin typeface="Calibri"/>
                        <a:ea typeface="Times New Roman"/>
                        <a:cs typeface="Times New Roman"/>
                      </a:endParaRPr>
                    </a:p>
                  </a:txBody>
                  <a:tcPr marL="54644" marR="54644" marT="0" marB="0"/>
                </a:tc>
                <a:tc hMerge="1">
                  <a:txBody>
                    <a:bodyPr/>
                    <a:lstStyle/>
                    <a:p>
                      <a:endParaRPr lang="pl-PL"/>
                    </a:p>
                  </a:txBody>
                  <a:tcPr/>
                </a:tc>
                <a:tc>
                  <a:txBody>
                    <a:bodyPr/>
                    <a:lstStyle/>
                    <a:p>
                      <a:pPr marL="342900" lvl="0" indent="-342900">
                        <a:lnSpc>
                          <a:spcPct val="115000"/>
                        </a:lnSpc>
                        <a:spcBef>
                          <a:spcPts val="600"/>
                        </a:spcBef>
                        <a:spcAft>
                          <a:spcPts val="600"/>
                        </a:spcAft>
                        <a:buFont typeface="Wingdings"/>
                        <a:buChar char=""/>
                      </a:pPr>
                      <a:r>
                        <a:rPr lang="pl-PL" sz="1600" dirty="0">
                          <a:effectLst/>
                        </a:rPr>
                        <a:t>Niekompletny system oświetlenia na terenie Gminy,</a:t>
                      </a:r>
                    </a:p>
                    <a:p>
                      <a:pPr marL="342900" lvl="0" indent="-342900">
                        <a:lnSpc>
                          <a:spcPct val="115000"/>
                        </a:lnSpc>
                        <a:spcAft>
                          <a:spcPts val="0"/>
                        </a:spcAft>
                        <a:buFont typeface="Wingdings"/>
                        <a:buChar char=""/>
                      </a:pPr>
                      <a:r>
                        <a:rPr lang="pl-PL" sz="1600" dirty="0">
                          <a:effectLst/>
                        </a:rPr>
                        <a:t>Niezadowalający stan infrastruktury drogowej,</a:t>
                      </a:r>
                    </a:p>
                    <a:p>
                      <a:pPr marL="457200">
                        <a:lnSpc>
                          <a:spcPct val="115000"/>
                        </a:lnSpc>
                        <a:spcBef>
                          <a:spcPts val="600"/>
                        </a:spcBef>
                        <a:spcAft>
                          <a:spcPts val="600"/>
                        </a:spcAft>
                      </a:pPr>
                      <a:r>
                        <a:rPr lang="pl-PL" sz="1600" dirty="0">
                          <a:effectLst/>
                        </a:rPr>
                        <a:t> </a:t>
                      </a:r>
                      <a:endParaRPr lang="pl-PL" sz="1600" dirty="0">
                        <a:effectLst/>
                        <a:latin typeface="Calibri"/>
                        <a:cs typeface="Times New Roman"/>
                      </a:endParaRPr>
                    </a:p>
                  </a:txBody>
                  <a:tcPr marL="54644" marR="54644" marT="0" marB="0"/>
                </a:tc>
              </a:tr>
              <a:tr h="300142">
                <a:tc gridSpan="2">
                  <a:txBody>
                    <a:bodyPr/>
                    <a:lstStyle/>
                    <a:p>
                      <a:pPr algn="ctr">
                        <a:lnSpc>
                          <a:spcPct val="115000"/>
                        </a:lnSpc>
                        <a:spcBef>
                          <a:spcPts val="600"/>
                        </a:spcBef>
                        <a:spcAft>
                          <a:spcPts val="600"/>
                        </a:spcAft>
                      </a:pPr>
                      <a:r>
                        <a:rPr lang="pl-PL" sz="1600" b="1">
                          <a:effectLst/>
                        </a:rPr>
                        <a:t>SZANSE</a:t>
                      </a:r>
                      <a:endParaRPr lang="pl-PL" sz="1600" b="1">
                        <a:effectLst/>
                        <a:latin typeface="Calibri"/>
                        <a:ea typeface="Times New Roman"/>
                        <a:cs typeface="Times New Roman"/>
                      </a:endParaRPr>
                    </a:p>
                  </a:txBody>
                  <a:tcPr marL="54644" marR="54644" marT="0" marB="0"/>
                </a:tc>
                <a:tc hMerge="1">
                  <a:txBody>
                    <a:bodyPr/>
                    <a:lstStyle/>
                    <a:p>
                      <a:endParaRPr lang="pl-PL"/>
                    </a:p>
                  </a:txBody>
                  <a:tcPr/>
                </a:tc>
                <a:tc>
                  <a:txBody>
                    <a:bodyPr/>
                    <a:lstStyle/>
                    <a:p>
                      <a:pPr algn="ctr">
                        <a:lnSpc>
                          <a:spcPct val="115000"/>
                        </a:lnSpc>
                        <a:spcBef>
                          <a:spcPts val="600"/>
                        </a:spcBef>
                        <a:spcAft>
                          <a:spcPts val="600"/>
                        </a:spcAft>
                      </a:pPr>
                      <a:r>
                        <a:rPr lang="pl-PL" sz="1600" b="1">
                          <a:effectLst/>
                        </a:rPr>
                        <a:t>ZAGROŻENIA</a:t>
                      </a:r>
                      <a:endParaRPr lang="pl-PL" sz="1600" b="1">
                        <a:effectLst/>
                        <a:latin typeface="Calibri"/>
                        <a:ea typeface="Times New Roman"/>
                        <a:cs typeface="Times New Roman"/>
                      </a:endParaRPr>
                    </a:p>
                  </a:txBody>
                  <a:tcPr marL="54644" marR="54644" marT="0" marB="0"/>
                </a:tc>
              </a:tr>
              <a:tr h="300142">
                <a:tc gridSpan="3">
                  <a:txBody>
                    <a:bodyPr/>
                    <a:lstStyle/>
                    <a:p>
                      <a:pPr algn="ctr">
                        <a:lnSpc>
                          <a:spcPct val="115000"/>
                        </a:lnSpc>
                        <a:spcBef>
                          <a:spcPts val="600"/>
                        </a:spcBef>
                        <a:spcAft>
                          <a:spcPts val="600"/>
                        </a:spcAft>
                      </a:pPr>
                      <a:r>
                        <a:rPr lang="pl-PL" sz="1600" b="1" dirty="0">
                          <a:effectLst/>
                        </a:rPr>
                        <a:t>Czynniki zewnętrzne</a:t>
                      </a:r>
                      <a:endParaRPr lang="pl-PL" sz="1600" b="1" dirty="0">
                        <a:effectLst/>
                        <a:latin typeface="Calibri"/>
                        <a:ea typeface="Times New Roman"/>
                        <a:cs typeface="Times New Roman"/>
                      </a:endParaRPr>
                    </a:p>
                  </a:txBody>
                  <a:tcPr marL="54644" marR="54644" marT="0" marB="0"/>
                </a:tc>
                <a:tc hMerge="1">
                  <a:txBody>
                    <a:bodyPr/>
                    <a:lstStyle/>
                    <a:p>
                      <a:endParaRPr lang="pl-PL"/>
                    </a:p>
                  </a:txBody>
                  <a:tcPr/>
                </a:tc>
                <a:tc hMerge="1">
                  <a:txBody>
                    <a:bodyPr/>
                    <a:lstStyle/>
                    <a:p>
                      <a:endParaRPr lang="pl-PL"/>
                    </a:p>
                  </a:txBody>
                  <a:tcPr/>
                </a:tc>
              </a:tr>
              <a:tr h="3327664">
                <a:tc>
                  <a:txBody>
                    <a:bodyPr/>
                    <a:lstStyle/>
                    <a:p>
                      <a:pPr marL="342900" lvl="0" indent="-342900">
                        <a:lnSpc>
                          <a:spcPct val="115000"/>
                        </a:lnSpc>
                        <a:spcBef>
                          <a:spcPts val="600"/>
                        </a:spcBef>
                        <a:spcAft>
                          <a:spcPts val="600"/>
                        </a:spcAft>
                        <a:buFont typeface="Wingdings"/>
                        <a:buChar char=""/>
                      </a:pPr>
                      <a:r>
                        <a:rPr lang="pl-PL" sz="1600" dirty="0">
                          <a:effectLst/>
                        </a:rPr>
                        <a:t>Możliwość pozyskiwania funduszy na remont i modernizacje infrastruktury ze środków pomocowych Unii Europejskiej</a:t>
                      </a:r>
                    </a:p>
                    <a:p>
                      <a:pPr marL="342900" lvl="0" indent="-342900">
                        <a:lnSpc>
                          <a:spcPct val="115000"/>
                        </a:lnSpc>
                        <a:spcBef>
                          <a:spcPts val="600"/>
                        </a:spcBef>
                        <a:spcAft>
                          <a:spcPts val="600"/>
                        </a:spcAft>
                        <a:buFont typeface="Wingdings"/>
                        <a:buChar char=""/>
                      </a:pPr>
                      <a:r>
                        <a:rPr lang="pl-PL" sz="1600" dirty="0">
                          <a:effectLst/>
                        </a:rPr>
                        <a:t>Możliwość adaptacji obszarów do nowych funkcji w ramach procesu rewitalizacji (m.in. poprzez rozwój przestrzeni publicznych)</a:t>
                      </a:r>
                    </a:p>
                    <a:p>
                      <a:pPr marL="342900" lvl="0" indent="-342900">
                        <a:lnSpc>
                          <a:spcPct val="115000"/>
                        </a:lnSpc>
                        <a:spcBef>
                          <a:spcPts val="600"/>
                        </a:spcBef>
                        <a:spcAft>
                          <a:spcPts val="600"/>
                        </a:spcAft>
                        <a:buFont typeface="Wingdings"/>
                        <a:buChar char=""/>
                      </a:pPr>
                      <a:r>
                        <a:rPr lang="pl-PL" sz="1600" dirty="0">
                          <a:effectLst/>
                        </a:rPr>
                        <a:t>Tworzenie warunków </a:t>
                      </a:r>
                      <a:r>
                        <a:rPr lang="pl-PL" sz="1600" dirty="0" err="1">
                          <a:effectLst/>
                        </a:rPr>
                        <a:t>funkcjonalno</a:t>
                      </a:r>
                      <a:r>
                        <a:rPr lang="pl-PL" sz="1600" dirty="0">
                          <a:effectLst/>
                        </a:rPr>
                        <a:t> - przestrzennych do organizowania aktywnego wypoczynku dla rodzin</a:t>
                      </a:r>
                      <a:endParaRPr lang="pl-PL" sz="1600" dirty="0">
                        <a:effectLst/>
                        <a:latin typeface="Calibri"/>
                        <a:ea typeface="Times New Roman"/>
                        <a:cs typeface="Times New Roman"/>
                      </a:endParaRPr>
                    </a:p>
                  </a:txBody>
                  <a:tcPr marL="54644" marR="54644" marT="0" marB="0"/>
                </a:tc>
                <a:tc gridSpan="2">
                  <a:txBody>
                    <a:bodyPr/>
                    <a:lstStyle/>
                    <a:p>
                      <a:pPr marL="342900" lvl="0" indent="-342900">
                        <a:lnSpc>
                          <a:spcPct val="115000"/>
                        </a:lnSpc>
                        <a:spcBef>
                          <a:spcPts val="600"/>
                        </a:spcBef>
                        <a:spcAft>
                          <a:spcPts val="600"/>
                        </a:spcAft>
                        <a:buFont typeface="Wingdings"/>
                        <a:buChar char=""/>
                      </a:pPr>
                      <a:r>
                        <a:rPr lang="pl-PL" sz="1600" dirty="0">
                          <a:effectLst/>
                        </a:rPr>
                        <a:t>Słabo oznakowane pomniki przyrody,</a:t>
                      </a:r>
                    </a:p>
                    <a:p>
                      <a:pPr marL="342900" lvl="0" indent="-342900">
                        <a:lnSpc>
                          <a:spcPct val="115000"/>
                        </a:lnSpc>
                        <a:spcBef>
                          <a:spcPts val="600"/>
                        </a:spcBef>
                        <a:spcAft>
                          <a:spcPts val="600"/>
                        </a:spcAft>
                        <a:buFont typeface="Wingdings"/>
                        <a:buChar char=""/>
                      </a:pPr>
                      <a:r>
                        <a:rPr lang="pl-PL" sz="1600" dirty="0">
                          <a:effectLst/>
                        </a:rPr>
                        <a:t>Niewystarczająca ilość środków finansowych na działania </a:t>
                      </a:r>
                      <a:r>
                        <a:rPr lang="pl-PL" sz="1600" dirty="0" err="1">
                          <a:effectLst/>
                        </a:rPr>
                        <a:t>przestrzenno</a:t>
                      </a:r>
                      <a:r>
                        <a:rPr lang="pl-PL" sz="1600" dirty="0">
                          <a:effectLst/>
                        </a:rPr>
                        <a:t> – funkcjonalne </a:t>
                      </a:r>
                    </a:p>
                    <a:p>
                      <a:pPr marL="342900" lvl="0" indent="-342900">
                        <a:lnSpc>
                          <a:spcPct val="115000"/>
                        </a:lnSpc>
                        <a:spcBef>
                          <a:spcPts val="600"/>
                        </a:spcBef>
                        <a:spcAft>
                          <a:spcPts val="600"/>
                        </a:spcAft>
                        <a:buFont typeface="Wingdings"/>
                        <a:buChar char=""/>
                      </a:pPr>
                      <a:r>
                        <a:rPr lang="pl-PL" sz="1600" dirty="0">
                          <a:effectLst/>
                        </a:rPr>
                        <a:t>Niskie nakłady na inwestycje</a:t>
                      </a:r>
                      <a:endParaRPr lang="pl-PL" sz="1600" dirty="0">
                        <a:effectLst/>
                        <a:latin typeface="Calibri"/>
                        <a:ea typeface="Times New Roman"/>
                        <a:cs typeface="Times New Roman"/>
                      </a:endParaRPr>
                    </a:p>
                  </a:txBody>
                  <a:tcPr marL="54644" marR="54644" marT="0" marB="0"/>
                </a:tc>
                <a:tc hMerge="1">
                  <a:txBody>
                    <a:bodyPr/>
                    <a:lstStyle/>
                    <a:p>
                      <a:endParaRPr lang="pl-PL"/>
                    </a:p>
                  </a:txBody>
                  <a:tcPr/>
                </a:tc>
              </a:tr>
            </a:tbl>
          </a:graphicData>
        </a:graphic>
      </p:graphicFrame>
    </p:spTree>
    <p:extLst>
      <p:ext uri="{BB962C8B-B14F-4D97-AF65-F5344CB8AC3E}">
        <p14:creationId xmlns:p14="http://schemas.microsoft.com/office/powerpoint/2010/main" val="3172695632"/>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35</a:t>
            </a:fld>
            <a:endParaRPr lang="pl-PL" altLang="pl-PL"/>
          </a:p>
        </p:txBody>
      </p:sp>
      <p:graphicFrame>
        <p:nvGraphicFramePr>
          <p:cNvPr id="3" name="Tabela 2"/>
          <p:cNvGraphicFramePr>
            <a:graphicFrameLocks noGrp="1"/>
          </p:cNvGraphicFramePr>
          <p:nvPr>
            <p:extLst>
              <p:ext uri="{D42A27DB-BD31-4B8C-83A1-F6EECF244321}">
                <p14:modId xmlns:p14="http://schemas.microsoft.com/office/powerpoint/2010/main" val="4079418860"/>
              </p:ext>
            </p:extLst>
          </p:nvPr>
        </p:nvGraphicFramePr>
        <p:xfrm>
          <a:off x="179513" y="44624"/>
          <a:ext cx="8712968" cy="7019454"/>
        </p:xfrm>
        <a:graphic>
          <a:graphicData uri="http://schemas.openxmlformats.org/drawingml/2006/table">
            <a:tbl>
              <a:tblPr>
                <a:tableStyleId>{5C22544A-7EE6-4342-B048-85BDC9FD1C3A}</a:tableStyleId>
              </a:tblPr>
              <a:tblGrid>
                <a:gridCol w="4896543"/>
                <a:gridCol w="3816425"/>
              </a:tblGrid>
              <a:tr h="260613">
                <a:tc gridSpan="2">
                  <a:txBody>
                    <a:bodyPr/>
                    <a:lstStyle/>
                    <a:p>
                      <a:pPr algn="ctr">
                        <a:lnSpc>
                          <a:spcPct val="115000"/>
                        </a:lnSpc>
                        <a:spcBef>
                          <a:spcPts val="600"/>
                        </a:spcBef>
                        <a:spcAft>
                          <a:spcPts val="600"/>
                        </a:spcAft>
                      </a:pPr>
                      <a:r>
                        <a:rPr lang="pl-PL" sz="1600" b="1" dirty="0">
                          <a:effectLst/>
                        </a:rPr>
                        <a:t>ANALIZA SWOT — SFERA GOSPODARCZA</a:t>
                      </a:r>
                      <a:endParaRPr lang="pl-PL" sz="1600" b="1" dirty="0">
                        <a:effectLst/>
                        <a:latin typeface="Calibri"/>
                        <a:ea typeface="Times New Roman"/>
                        <a:cs typeface="Times New Roman"/>
                      </a:endParaRPr>
                    </a:p>
                  </a:txBody>
                  <a:tcPr marL="44178" marR="44178" marT="0" marB="0"/>
                </a:tc>
                <a:tc hMerge="1">
                  <a:txBody>
                    <a:bodyPr/>
                    <a:lstStyle/>
                    <a:p>
                      <a:endParaRPr lang="pl-PL"/>
                    </a:p>
                  </a:txBody>
                  <a:tcPr/>
                </a:tc>
              </a:tr>
              <a:tr h="260613">
                <a:tc>
                  <a:txBody>
                    <a:bodyPr/>
                    <a:lstStyle/>
                    <a:p>
                      <a:pPr algn="ctr">
                        <a:lnSpc>
                          <a:spcPct val="115000"/>
                        </a:lnSpc>
                        <a:spcBef>
                          <a:spcPts val="600"/>
                        </a:spcBef>
                        <a:spcAft>
                          <a:spcPts val="600"/>
                        </a:spcAft>
                      </a:pPr>
                      <a:r>
                        <a:rPr lang="pl-PL" sz="1600" b="1">
                          <a:effectLst/>
                        </a:rPr>
                        <a:t>MOCNE STRONY</a:t>
                      </a:r>
                      <a:endParaRPr lang="pl-PL" sz="1600" b="1">
                        <a:effectLst/>
                        <a:latin typeface="Calibri"/>
                        <a:ea typeface="Times New Roman"/>
                        <a:cs typeface="Times New Roman"/>
                      </a:endParaRPr>
                    </a:p>
                  </a:txBody>
                  <a:tcPr marL="44178" marR="44178" marT="0" marB="0"/>
                </a:tc>
                <a:tc>
                  <a:txBody>
                    <a:bodyPr/>
                    <a:lstStyle/>
                    <a:p>
                      <a:pPr algn="ctr">
                        <a:lnSpc>
                          <a:spcPct val="115000"/>
                        </a:lnSpc>
                        <a:spcBef>
                          <a:spcPts val="600"/>
                        </a:spcBef>
                        <a:spcAft>
                          <a:spcPts val="600"/>
                        </a:spcAft>
                      </a:pPr>
                      <a:r>
                        <a:rPr lang="pl-PL" sz="1600" b="1">
                          <a:effectLst/>
                        </a:rPr>
                        <a:t>SŁABE STRONY</a:t>
                      </a:r>
                      <a:endParaRPr lang="pl-PL" sz="1600" b="1">
                        <a:effectLst/>
                        <a:latin typeface="Calibri"/>
                        <a:ea typeface="Times New Roman"/>
                        <a:cs typeface="Times New Roman"/>
                      </a:endParaRPr>
                    </a:p>
                  </a:txBody>
                  <a:tcPr marL="44178" marR="44178" marT="0" marB="0"/>
                </a:tc>
              </a:tr>
              <a:tr h="260613">
                <a:tc gridSpan="2">
                  <a:txBody>
                    <a:bodyPr/>
                    <a:lstStyle/>
                    <a:p>
                      <a:pPr algn="ctr">
                        <a:lnSpc>
                          <a:spcPct val="115000"/>
                        </a:lnSpc>
                        <a:spcBef>
                          <a:spcPts val="600"/>
                        </a:spcBef>
                        <a:spcAft>
                          <a:spcPts val="600"/>
                        </a:spcAft>
                      </a:pPr>
                      <a:r>
                        <a:rPr lang="pl-PL" sz="1600" b="1" dirty="0">
                          <a:effectLst/>
                        </a:rPr>
                        <a:t>Potencjał wewnętrzny</a:t>
                      </a:r>
                      <a:endParaRPr lang="pl-PL" sz="1600" b="1" dirty="0">
                        <a:effectLst/>
                        <a:latin typeface="Calibri"/>
                        <a:ea typeface="Times New Roman"/>
                        <a:cs typeface="Times New Roman"/>
                      </a:endParaRPr>
                    </a:p>
                  </a:txBody>
                  <a:tcPr marL="44178" marR="44178" marT="0" marB="0"/>
                </a:tc>
                <a:tc hMerge="1">
                  <a:txBody>
                    <a:bodyPr/>
                    <a:lstStyle/>
                    <a:p>
                      <a:endParaRPr lang="pl-PL"/>
                    </a:p>
                  </a:txBody>
                  <a:tcPr/>
                </a:tc>
              </a:tr>
              <a:tr h="1393319">
                <a:tc>
                  <a:txBody>
                    <a:bodyPr/>
                    <a:lstStyle/>
                    <a:p>
                      <a:pPr marL="342900" lvl="0" indent="-342900">
                        <a:lnSpc>
                          <a:spcPct val="115000"/>
                        </a:lnSpc>
                        <a:spcAft>
                          <a:spcPts val="0"/>
                        </a:spcAft>
                        <a:buFont typeface="Wingdings"/>
                        <a:buChar char=""/>
                      </a:pPr>
                      <a:r>
                        <a:rPr lang="pl-PL" sz="1600" dirty="0">
                          <a:effectLst/>
                        </a:rPr>
                        <a:t>Atrakcyjne tereny pod tworzenie bazy agroturystycznej,</a:t>
                      </a:r>
                      <a:endParaRPr lang="pl-PL" sz="1600" dirty="0">
                        <a:effectLst/>
                        <a:latin typeface="Calibri"/>
                        <a:ea typeface="Times New Roman"/>
                        <a:cs typeface="Times New Roman"/>
                      </a:endParaRPr>
                    </a:p>
                  </a:txBody>
                  <a:tcPr marL="44178" marR="44178" marT="0" marB="0"/>
                </a:tc>
                <a:tc>
                  <a:txBody>
                    <a:bodyPr/>
                    <a:lstStyle/>
                    <a:p>
                      <a:pPr marL="342900" lvl="0" indent="-342900">
                        <a:lnSpc>
                          <a:spcPct val="115000"/>
                        </a:lnSpc>
                        <a:spcAft>
                          <a:spcPts val="0"/>
                        </a:spcAft>
                        <a:buFont typeface="Wingdings"/>
                        <a:buChar char=""/>
                      </a:pPr>
                      <a:r>
                        <a:rPr lang="pl-PL" sz="1600" dirty="0">
                          <a:effectLst/>
                        </a:rPr>
                        <a:t>Słabo rozbudowana baza </a:t>
                      </a:r>
                      <a:r>
                        <a:rPr lang="pl-PL" sz="1600" dirty="0" err="1">
                          <a:effectLst/>
                        </a:rPr>
                        <a:t>gastronomiczno</a:t>
                      </a:r>
                      <a:r>
                        <a:rPr lang="pl-PL" sz="1600" dirty="0">
                          <a:effectLst/>
                        </a:rPr>
                        <a:t> - noclegowa,</a:t>
                      </a:r>
                    </a:p>
                    <a:p>
                      <a:pPr marL="342900" lvl="0" indent="-342900">
                        <a:lnSpc>
                          <a:spcPct val="115000"/>
                        </a:lnSpc>
                        <a:spcAft>
                          <a:spcPts val="0"/>
                        </a:spcAft>
                        <a:buFont typeface="Wingdings"/>
                        <a:buChar char=""/>
                      </a:pPr>
                      <a:r>
                        <a:rPr lang="pl-PL" sz="1600" dirty="0">
                          <a:effectLst/>
                        </a:rPr>
                        <a:t>Brak wykorzystania potencjału strefy inwestycyjnej,</a:t>
                      </a:r>
                    </a:p>
                    <a:p>
                      <a:pPr marL="342900" lvl="0" indent="-342900">
                        <a:lnSpc>
                          <a:spcPct val="115000"/>
                        </a:lnSpc>
                        <a:spcBef>
                          <a:spcPts val="600"/>
                        </a:spcBef>
                        <a:spcAft>
                          <a:spcPts val="0"/>
                        </a:spcAft>
                        <a:buFont typeface="Wingdings"/>
                        <a:buChar char=""/>
                      </a:pPr>
                      <a:r>
                        <a:rPr lang="pl-PL" sz="1600" dirty="0">
                          <a:effectLst/>
                        </a:rPr>
                        <a:t>Rozdrobnienie w rolnictwie,</a:t>
                      </a:r>
                      <a:endParaRPr lang="pl-PL" sz="1600" dirty="0">
                        <a:effectLst/>
                        <a:latin typeface="Calibri"/>
                        <a:ea typeface="Times New Roman"/>
                        <a:cs typeface="Times New Roman"/>
                      </a:endParaRPr>
                    </a:p>
                  </a:txBody>
                  <a:tcPr marL="44178" marR="44178" marT="0" marB="0"/>
                </a:tc>
              </a:tr>
              <a:tr h="260613">
                <a:tc>
                  <a:txBody>
                    <a:bodyPr/>
                    <a:lstStyle/>
                    <a:p>
                      <a:pPr algn="ctr">
                        <a:lnSpc>
                          <a:spcPct val="115000"/>
                        </a:lnSpc>
                        <a:spcBef>
                          <a:spcPts val="600"/>
                        </a:spcBef>
                        <a:spcAft>
                          <a:spcPts val="600"/>
                        </a:spcAft>
                      </a:pPr>
                      <a:r>
                        <a:rPr lang="pl-PL" sz="1600" b="1">
                          <a:effectLst/>
                        </a:rPr>
                        <a:t>SZANSE</a:t>
                      </a:r>
                      <a:endParaRPr lang="pl-PL" sz="1600" b="1">
                        <a:effectLst/>
                        <a:latin typeface="Calibri"/>
                        <a:ea typeface="Times New Roman"/>
                        <a:cs typeface="Times New Roman"/>
                      </a:endParaRPr>
                    </a:p>
                  </a:txBody>
                  <a:tcPr marL="44178" marR="44178" marT="0" marB="0"/>
                </a:tc>
                <a:tc>
                  <a:txBody>
                    <a:bodyPr/>
                    <a:lstStyle/>
                    <a:p>
                      <a:pPr algn="ctr">
                        <a:lnSpc>
                          <a:spcPct val="115000"/>
                        </a:lnSpc>
                        <a:spcBef>
                          <a:spcPts val="600"/>
                        </a:spcBef>
                        <a:spcAft>
                          <a:spcPts val="600"/>
                        </a:spcAft>
                      </a:pPr>
                      <a:r>
                        <a:rPr lang="pl-PL" sz="1600" b="1">
                          <a:effectLst/>
                        </a:rPr>
                        <a:t>ZAGROŻENIA</a:t>
                      </a:r>
                      <a:endParaRPr lang="pl-PL" sz="1600" b="1">
                        <a:effectLst/>
                        <a:latin typeface="Calibri"/>
                        <a:ea typeface="Times New Roman"/>
                        <a:cs typeface="Times New Roman"/>
                      </a:endParaRPr>
                    </a:p>
                  </a:txBody>
                  <a:tcPr marL="44178" marR="44178" marT="0" marB="0"/>
                </a:tc>
              </a:tr>
              <a:tr h="260613">
                <a:tc gridSpan="2">
                  <a:txBody>
                    <a:bodyPr/>
                    <a:lstStyle/>
                    <a:p>
                      <a:pPr algn="ctr">
                        <a:lnSpc>
                          <a:spcPct val="115000"/>
                        </a:lnSpc>
                        <a:spcBef>
                          <a:spcPts val="600"/>
                        </a:spcBef>
                        <a:spcAft>
                          <a:spcPts val="600"/>
                        </a:spcAft>
                      </a:pPr>
                      <a:r>
                        <a:rPr lang="pl-PL" sz="1600" b="1" dirty="0">
                          <a:effectLst/>
                        </a:rPr>
                        <a:t>Czynniki zewnętrzne</a:t>
                      </a:r>
                      <a:endParaRPr lang="pl-PL" sz="1600" b="1" dirty="0">
                        <a:effectLst/>
                        <a:latin typeface="Calibri"/>
                        <a:ea typeface="Times New Roman"/>
                        <a:cs typeface="Times New Roman"/>
                      </a:endParaRPr>
                    </a:p>
                  </a:txBody>
                  <a:tcPr marL="44178" marR="44178" marT="0" marB="0"/>
                </a:tc>
                <a:tc hMerge="1">
                  <a:txBody>
                    <a:bodyPr/>
                    <a:lstStyle/>
                    <a:p>
                      <a:endParaRPr lang="pl-PL"/>
                    </a:p>
                  </a:txBody>
                  <a:tcPr/>
                </a:tc>
              </a:tr>
              <a:tr h="4139094">
                <a:tc>
                  <a:txBody>
                    <a:bodyPr/>
                    <a:lstStyle/>
                    <a:p>
                      <a:pPr marL="342900" lvl="0" indent="-342900">
                        <a:lnSpc>
                          <a:spcPct val="115000"/>
                        </a:lnSpc>
                        <a:spcAft>
                          <a:spcPts val="0"/>
                        </a:spcAft>
                        <a:buFont typeface="Wingdings"/>
                        <a:buChar char=""/>
                      </a:pPr>
                      <a:r>
                        <a:rPr lang="pl-PL" sz="1600" dirty="0">
                          <a:effectLst/>
                        </a:rPr>
                        <a:t>Wzrost liczby podmiotów gospodarczych,</a:t>
                      </a:r>
                    </a:p>
                    <a:p>
                      <a:pPr marL="342900" lvl="0" indent="-342900">
                        <a:lnSpc>
                          <a:spcPct val="115000"/>
                        </a:lnSpc>
                        <a:spcAft>
                          <a:spcPts val="0"/>
                        </a:spcAft>
                        <a:buFont typeface="Wingdings"/>
                        <a:buChar char=""/>
                      </a:pPr>
                      <a:r>
                        <a:rPr lang="pl-PL" sz="1600" dirty="0">
                          <a:effectLst/>
                        </a:rPr>
                        <a:t>Wykorzystanie finansowych środków</a:t>
                      </a:r>
                    </a:p>
                    <a:p>
                      <a:pPr marL="457200">
                        <a:lnSpc>
                          <a:spcPct val="115000"/>
                        </a:lnSpc>
                        <a:spcAft>
                          <a:spcPts val="0"/>
                        </a:spcAft>
                      </a:pPr>
                      <a:r>
                        <a:rPr lang="pl-PL" sz="1600" dirty="0">
                          <a:effectLst/>
                        </a:rPr>
                        <a:t>wsparcia z UE oraz innych programów</a:t>
                      </a:r>
                    </a:p>
                    <a:p>
                      <a:pPr marL="457200">
                        <a:lnSpc>
                          <a:spcPct val="115000"/>
                        </a:lnSpc>
                        <a:spcAft>
                          <a:spcPts val="0"/>
                        </a:spcAft>
                      </a:pPr>
                      <a:r>
                        <a:rPr lang="pl-PL" sz="1600" dirty="0">
                          <a:effectLst/>
                        </a:rPr>
                        <a:t>pomocowych,</a:t>
                      </a:r>
                    </a:p>
                    <a:p>
                      <a:pPr marL="342900" lvl="0" indent="-342900">
                        <a:lnSpc>
                          <a:spcPct val="115000"/>
                        </a:lnSpc>
                        <a:spcAft>
                          <a:spcPts val="0"/>
                        </a:spcAft>
                        <a:buFont typeface="Wingdings"/>
                        <a:buChar char=""/>
                      </a:pPr>
                      <a:r>
                        <a:rPr lang="pl-PL" sz="1600" dirty="0">
                          <a:effectLst/>
                        </a:rPr>
                        <a:t>Wykorzystanie zasobów kulturalnych do rozwoju turystyki,</a:t>
                      </a:r>
                    </a:p>
                    <a:p>
                      <a:pPr marL="342900" lvl="0" indent="-342900">
                        <a:lnSpc>
                          <a:spcPct val="115000"/>
                        </a:lnSpc>
                        <a:spcAft>
                          <a:spcPts val="0"/>
                        </a:spcAft>
                        <a:buFont typeface="Wingdings"/>
                        <a:buChar char=""/>
                      </a:pPr>
                      <a:r>
                        <a:rPr lang="pl-PL" sz="1600" dirty="0">
                          <a:effectLst/>
                        </a:rPr>
                        <a:t>Współpraca zagraniczna z Gminą</a:t>
                      </a:r>
                    </a:p>
                    <a:p>
                      <a:pPr marL="457200">
                        <a:lnSpc>
                          <a:spcPct val="115000"/>
                        </a:lnSpc>
                        <a:spcBef>
                          <a:spcPts val="600"/>
                        </a:spcBef>
                        <a:spcAft>
                          <a:spcPts val="0"/>
                        </a:spcAft>
                      </a:pPr>
                      <a:r>
                        <a:rPr lang="pl-PL" sz="1600" dirty="0" err="1">
                          <a:effectLst/>
                        </a:rPr>
                        <a:t>Gablenz</a:t>
                      </a:r>
                      <a:r>
                        <a:rPr lang="pl-PL" sz="1600" dirty="0">
                          <a:effectLst/>
                        </a:rPr>
                        <a:t>,</a:t>
                      </a:r>
                    </a:p>
                    <a:p>
                      <a:pPr marL="342900" lvl="0" indent="-342900">
                        <a:lnSpc>
                          <a:spcPct val="115000"/>
                        </a:lnSpc>
                        <a:spcBef>
                          <a:spcPts val="600"/>
                        </a:spcBef>
                        <a:spcAft>
                          <a:spcPts val="0"/>
                        </a:spcAft>
                        <a:buFont typeface="Wingdings"/>
                        <a:buChar char=""/>
                      </a:pPr>
                      <a:r>
                        <a:rPr lang="pl-PL" sz="1600" dirty="0">
                          <a:effectLst/>
                        </a:rPr>
                        <a:t>Dostępność środków unijnych </a:t>
                      </a:r>
                    </a:p>
                    <a:p>
                      <a:pPr marL="342900" lvl="0" indent="-342900">
                        <a:lnSpc>
                          <a:spcPct val="115000"/>
                        </a:lnSpc>
                        <a:spcAft>
                          <a:spcPts val="0"/>
                        </a:spcAft>
                        <a:buFont typeface="Wingdings"/>
                        <a:buChar char=""/>
                      </a:pPr>
                      <a:r>
                        <a:rPr lang="pl-PL" sz="1600" dirty="0">
                          <a:effectLst/>
                        </a:rPr>
                        <a:t>Dalszy rozwój trzeciego sektora, działającego na terenie gminy </a:t>
                      </a:r>
                    </a:p>
                    <a:p>
                      <a:pPr marL="342900" lvl="0" indent="-342900">
                        <a:lnSpc>
                          <a:spcPct val="115000"/>
                        </a:lnSpc>
                        <a:spcAft>
                          <a:spcPts val="0"/>
                        </a:spcAft>
                        <a:buFont typeface="Wingdings"/>
                        <a:buChar char=""/>
                      </a:pPr>
                      <a:r>
                        <a:rPr lang="pl-PL" sz="1600" dirty="0">
                          <a:effectLst/>
                        </a:rPr>
                        <a:t>Rozwój współpracy pracowników pomocy społecznej z instytucjami sektora publicznego, organizacjami społecznymi oraz lokalną wspólnotą </a:t>
                      </a:r>
                      <a:endParaRPr lang="pl-PL" sz="1600" dirty="0">
                        <a:effectLst/>
                        <a:latin typeface="Calibri"/>
                        <a:ea typeface="Times New Roman"/>
                        <a:cs typeface="Times New Roman"/>
                      </a:endParaRPr>
                    </a:p>
                  </a:txBody>
                  <a:tcPr marL="44178" marR="44178" marT="0" marB="0"/>
                </a:tc>
                <a:tc>
                  <a:txBody>
                    <a:bodyPr/>
                    <a:lstStyle/>
                    <a:p>
                      <a:pPr marL="342900" lvl="0" indent="-342900">
                        <a:lnSpc>
                          <a:spcPct val="115000"/>
                        </a:lnSpc>
                        <a:spcAft>
                          <a:spcPts val="0"/>
                        </a:spcAft>
                        <a:buFont typeface="Wingdings"/>
                        <a:buChar char=""/>
                      </a:pPr>
                      <a:r>
                        <a:rPr lang="pl-PL" sz="1600" dirty="0">
                          <a:effectLst/>
                        </a:rPr>
                        <a:t>Zmniejszenie się środków na realizowanie działań pomocy społecznej, przy jednoczesnym wzroście zadań oraz niewielkim wzroście zatrudnienia </a:t>
                      </a:r>
                    </a:p>
                    <a:p>
                      <a:pPr marL="342900" lvl="0" indent="-342900">
                        <a:lnSpc>
                          <a:spcPct val="115000"/>
                        </a:lnSpc>
                        <a:spcAft>
                          <a:spcPts val="0"/>
                        </a:spcAft>
                        <a:buFont typeface="Wingdings"/>
                        <a:buChar char=""/>
                      </a:pPr>
                      <a:r>
                        <a:rPr lang="pl-PL" sz="1600" dirty="0">
                          <a:effectLst/>
                        </a:rPr>
                        <a:t>Ubożenie części mieszkańców gminy, przyczyniające się do bezdomności, uzależnienia od alkoholu i narkotyków oraz innych patologii społecznych </a:t>
                      </a:r>
                    </a:p>
                    <a:p>
                      <a:pPr marL="457200">
                        <a:lnSpc>
                          <a:spcPct val="115000"/>
                        </a:lnSpc>
                        <a:spcBef>
                          <a:spcPts val="600"/>
                        </a:spcBef>
                        <a:spcAft>
                          <a:spcPts val="600"/>
                        </a:spcAft>
                      </a:pPr>
                      <a:r>
                        <a:rPr lang="pl-PL" sz="1600" dirty="0">
                          <a:effectLst/>
                        </a:rPr>
                        <a:t> </a:t>
                      </a:r>
                      <a:endParaRPr lang="pl-PL" sz="1600" dirty="0">
                        <a:effectLst/>
                        <a:latin typeface="Calibri"/>
                        <a:cs typeface="Times New Roman"/>
                      </a:endParaRPr>
                    </a:p>
                  </a:txBody>
                  <a:tcPr marL="44178" marR="44178" marT="0" marB="0"/>
                </a:tc>
              </a:tr>
            </a:tbl>
          </a:graphicData>
        </a:graphic>
      </p:graphicFrame>
    </p:spTree>
    <p:extLst>
      <p:ext uri="{BB962C8B-B14F-4D97-AF65-F5344CB8AC3E}">
        <p14:creationId xmlns:p14="http://schemas.microsoft.com/office/powerpoint/2010/main" val="301037945"/>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36</a:t>
            </a:fld>
            <a:endParaRPr lang="pl-PL" altLang="pl-PL"/>
          </a:p>
        </p:txBody>
      </p:sp>
      <p:graphicFrame>
        <p:nvGraphicFramePr>
          <p:cNvPr id="3" name="Tabela 2"/>
          <p:cNvGraphicFramePr>
            <a:graphicFrameLocks noGrp="1"/>
          </p:cNvGraphicFramePr>
          <p:nvPr>
            <p:extLst>
              <p:ext uri="{D42A27DB-BD31-4B8C-83A1-F6EECF244321}">
                <p14:modId xmlns:p14="http://schemas.microsoft.com/office/powerpoint/2010/main" val="721576165"/>
              </p:ext>
            </p:extLst>
          </p:nvPr>
        </p:nvGraphicFramePr>
        <p:xfrm>
          <a:off x="683568" y="404664"/>
          <a:ext cx="7704856" cy="6120679"/>
        </p:xfrm>
        <a:graphic>
          <a:graphicData uri="http://schemas.openxmlformats.org/drawingml/2006/table">
            <a:tbl>
              <a:tblPr>
                <a:tableStyleId>{5C22544A-7EE6-4342-B048-85BDC9FD1C3A}</a:tableStyleId>
              </a:tblPr>
              <a:tblGrid>
                <a:gridCol w="3900301"/>
                <a:gridCol w="3804555"/>
              </a:tblGrid>
              <a:tr h="307538">
                <a:tc gridSpan="2">
                  <a:txBody>
                    <a:bodyPr/>
                    <a:lstStyle/>
                    <a:p>
                      <a:pPr algn="ctr">
                        <a:lnSpc>
                          <a:spcPct val="115000"/>
                        </a:lnSpc>
                        <a:spcBef>
                          <a:spcPts val="600"/>
                        </a:spcBef>
                        <a:spcAft>
                          <a:spcPts val="600"/>
                        </a:spcAft>
                      </a:pPr>
                      <a:r>
                        <a:rPr lang="pl-PL" sz="1600" b="1" dirty="0">
                          <a:effectLst/>
                        </a:rPr>
                        <a:t>ANALIZA SWOT - SFERA ŚRODOWISKOWA</a:t>
                      </a:r>
                      <a:endParaRPr lang="pl-PL" sz="1600" b="1" dirty="0">
                        <a:effectLst/>
                        <a:latin typeface="Calibri"/>
                        <a:ea typeface="Times New Roman"/>
                        <a:cs typeface="Times New Roman"/>
                      </a:endParaRPr>
                    </a:p>
                  </a:txBody>
                  <a:tcPr marL="62434" marR="62434" marT="0" marB="0"/>
                </a:tc>
                <a:tc hMerge="1">
                  <a:txBody>
                    <a:bodyPr/>
                    <a:lstStyle/>
                    <a:p>
                      <a:endParaRPr lang="pl-PL"/>
                    </a:p>
                  </a:txBody>
                  <a:tcPr/>
                </a:tc>
              </a:tr>
              <a:tr h="307538">
                <a:tc>
                  <a:txBody>
                    <a:bodyPr/>
                    <a:lstStyle/>
                    <a:p>
                      <a:pPr algn="ctr">
                        <a:lnSpc>
                          <a:spcPct val="115000"/>
                        </a:lnSpc>
                        <a:spcBef>
                          <a:spcPts val="600"/>
                        </a:spcBef>
                        <a:spcAft>
                          <a:spcPts val="600"/>
                        </a:spcAft>
                      </a:pPr>
                      <a:r>
                        <a:rPr lang="pl-PL" sz="1600" b="1">
                          <a:effectLst/>
                        </a:rPr>
                        <a:t>MOCNE STRONY</a:t>
                      </a:r>
                      <a:endParaRPr lang="pl-PL" sz="1600" b="1">
                        <a:effectLst/>
                        <a:latin typeface="Calibri"/>
                        <a:ea typeface="Times New Roman"/>
                        <a:cs typeface="Times New Roman"/>
                      </a:endParaRPr>
                    </a:p>
                  </a:txBody>
                  <a:tcPr marL="62434" marR="62434" marT="0" marB="0"/>
                </a:tc>
                <a:tc>
                  <a:txBody>
                    <a:bodyPr/>
                    <a:lstStyle/>
                    <a:p>
                      <a:pPr algn="ctr">
                        <a:lnSpc>
                          <a:spcPct val="115000"/>
                        </a:lnSpc>
                        <a:spcBef>
                          <a:spcPts val="600"/>
                        </a:spcBef>
                        <a:spcAft>
                          <a:spcPts val="600"/>
                        </a:spcAft>
                      </a:pPr>
                      <a:r>
                        <a:rPr lang="pl-PL" sz="1600" b="1">
                          <a:effectLst/>
                        </a:rPr>
                        <a:t>SŁABE STRONY</a:t>
                      </a:r>
                      <a:endParaRPr lang="pl-PL" sz="1600" b="1">
                        <a:effectLst/>
                        <a:latin typeface="Calibri"/>
                        <a:ea typeface="Times New Roman"/>
                        <a:cs typeface="Times New Roman"/>
                      </a:endParaRPr>
                    </a:p>
                  </a:txBody>
                  <a:tcPr marL="62434" marR="62434" marT="0" marB="0"/>
                </a:tc>
              </a:tr>
              <a:tr h="307538">
                <a:tc gridSpan="2">
                  <a:txBody>
                    <a:bodyPr/>
                    <a:lstStyle/>
                    <a:p>
                      <a:pPr algn="ctr">
                        <a:lnSpc>
                          <a:spcPct val="115000"/>
                        </a:lnSpc>
                        <a:spcBef>
                          <a:spcPts val="600"/>
                        </a:spcBef>
                        <a:spcAft>
                          <a:spcPts val="600"/>
                        </a:spcAft>
                      </a:pPr>
                      <a:r>
                        <a:rPr lang="pl-PL" sz="1600" b="1" dirty="0">
                          <a:effectLst/>
                        </a:rPr>
                        <a:t>Potencjał wewnętrzny</a:t>
                      </a:r>
                      <a:endParaRPr lang="pl-PL" sz="1600" b="1" dirty="0">
                        <a:effectLst/>
                        <a:latin typeface="Calibri"/>
                        <a:ea typeface="Times New Roman"/>
                        <a:cs typeface="Times New Roman"/>
                      </a:endParaRPr>
                    </a:p>
                  </a:txBody>
                  <a:tcPr marL="62434" marR="62434" marT="0" marB="0"/>
                </a:tc>
                <a:tc hMerge="1">
                  <a:txBody>
                    <a:bodyPr/>
                    <a:lstStyle/>
                    <a:p>
                      <a:endParaRPr lang="pl-PL"/>
                    </a:p>
                  </a:txBody>
                  <a:tcPr/>
                </a:tc>
              </a:tr>
              <a:tr h="3102125">
                <a:tc>
                  <a:txBody>
                    <a:bodyPr/>
                    <a:lstStyle/>
                    <a:p>
                      <a:pPr marL="342900" lvl="0" indent="-342900">
                        <a:lnSpc>
                          <a:spcPct val="115000"/>
                        </a:lnSpc>
                        <a:spcAft>
                          <a:spcPts val="0"/>
                        </a:spcAft>
                        <a:buFont typeface="Wingdings"/>
                        <a:buChar char=""/>
                      </a:pPr>
                      <a:r>
                        <a:rPr lang="pl-PL" sz="1600" dirty="0">
                          <a:effectLst/>
                        </a:rPr>
                        <a:t>Położenie na ważnym szlaku</a:t>
                      </a:r>
                    </a:p>
                    <a:p>
                      <a:pPr marL="457200">
                        <a:lnSpc>
                          <a:spcPct val="115000"/>
                        </a:lnSpc>
                        <a:spcBef>
                          <a:spcPts val="600"/>
                        </a:spcBef>
                        <a:spcAft>
                          <a:spcPts val="0"/>
                        </a:spcAft>
                      </a:pPr>
                      <a:r>
                        <a:rPr lang="pl-PL" sz="1600" dirty="0">
                          <a:effectLst/>
                        </a:rPr>
                        <a:t>komunikacyjnym,</a:t>
                      </a:r>
                    </a:p>
                    <a:p>
                      <a:pPr marL="342900" lvl="0" indent="-342900">
                        <a:lnSpc>
                          <a:spcPct val="115000"/>
                        </a:lnSpc>
                        <a:spcBef>
                          <a:spcPts val="600"/>
                        </a:spcBef>
                        <a:spcAft>
                          <a:spcPts val="0"/>
                        </a:spcAft>
                        <a:buFont typeface="Wingdings"/>
                        <a:buChar char=""/>
                      </a:pPr>
                      <a:r>
                        <a:rPr lang="pl-PL" sz="1600" dirty="0">
                          <a:effectLst/>
                        </a:rPr>
                        <a:t>Duża powierzchnia zieleni nieurządzonej w postaci lasów, stwarzającej dogodne warunki do rekreacji i wypoczynku,</a:t>
                      </a:r>
                    </a:p>
                    <a:p>
                      <a:pPr marL="342900" lvl="0" indent="-342900">
                        <a:lnSpc>
                          <a:spcPct val="115000"/>
                        </a:lnSpc>
                        <a:spcBef>
                          <a:spcPts val="600"/>
                        </a:spcBef>
                        <a:spcAft>
                          <a:spcPts val="0"/>
                        </a:spcAft>
                        <a:buFont typeface="Wingdings"/>
                        <a:buChar char=""/>
                      </a:pPr>
                      <a:r>
                        <a:rPr lang="pl-PL" sz="1600" dirty="0">
                          <a:effectLst/>
                        </a:rPr>
                        <a:t>Wiele stanowisk archeologicznych,</a:t>
                      </a:r>
                    </a:p>
                    <a:p>
                      <a:pPr marL="342900" lvl="0" indent="-342900">
                        <a:lnSpc>
                          <a:spcPct val="115000"/>
                        </a:lnSpc>
                        <a:spcAft>
                          <a:spcPts val="0"/>
                        </a:spcAft>
                        <a:buFont typeface="Wingdings"/>
                        <a:buChar char=""/>
                      </a:pPr>
                      <a:r>
                        <a:rPr lang="pl-PL" sz="1600" dirty="0">
                          <a:effectLst/>
                        </a:rPr>
                        <a:t>Stosunkowo dobrze rozwinięta baza</a:t>
                      </a:r>
                    </a:p>
                    <a:p>
                      <a:pPr marL="457200">
                        <a:lnSpc>
                          <a:spcPct val="115000"/>
                        </a:lnSpc>
                        <a:spcBef>
                          <a:spcPts val="600"/>
                        </a:spcBef>
                        <a:spcAft>
                          <a:spcPts val="0"/>
                        </a:spcAft>
                      </a:pPr>
                      <a:r>
                        <a:rPr lang="pl-PL" sz="1600" dirty="0">
                          <a:effectLst/>
                        </a:rPr>
                        <a:t>surowców naturalnych,</a:t>
                      </a:r>
                      <a:endParaRPr lang="pl-PL" sz="1600" dirty="0">
                        <a:effectLst/>
                        <a:latin typeface="Calibri"/>
                        <a:ea typeface="Times New Roman"/>
                        <a:cs typeface="Times New Roman"/>
                      </a:endParaRPr>
                    </a:p>
                  </a:txBody>
                  <a:tcPr marL="62434" marR="62434" marT="0" marB="0"/>
                </a:tc>
                <a:tc>
                  <a:txBody>
                    <a:bodyPr/>
                    <a:lstStyle/>
                    <a:p>
                      <a:pPr marL="342900" lvl="0" indent="-342900">
                        <a:lnSpc>
                          <a:spcPct val="115000"/>
                        </a:lnSpc>
                        <a:spcAft>
                          <a:spcPts val="0"/>
                        </a:spcAft>
                        <a:buFont typeface="Wingdings"/>
                        <a:buChar char=""/>
                      </a:pPr>
                      <a:r>
                        <a:rPr lang="pl-PL" sz="1600" dirty="0">
                          <a:effectLst/>
                        </a:rPr>
                        <a:t>Wysoka emisja zanieczyszczeń (niska emisja) w skutek przestarzałych urządzeń grzewczych,</a:t>
                      </a:r>
                      <a:endParaRPr lang="pl-PL" sz="1600" dirty="0">
                        <a:effectLst/>
                        <a:latin typeface="Calibri"/>
                        <a:ea typeface="Times New Roman"/>
                        <a:cs typeface="Times New Roman"/>
                      </a:endParaRPr>
                    </a:p>
                  </a:txBody>
                  <a:tcPr marL="62434" marR="62434" marT="0" marB="0"/>
                </a:tc>
              </a:tr>
              <a:tr h="307538">
                <a:tc>
                  <a:txBody>
                    <a:bodyPr/>
                    <a:lstStyle/>
                    <a:p>
                      <a:pPr algn="ctr">
                        <a:lnSpc>
                          <a:spcPct val="115000"/>
                        </a:lnSpc>
                        <a:spcBef>
                          <a:spcPts val="600"/>
                        </a:spcBef>
                        <a:spcAft>
                          <a:spcPts val="600"/>
                        </a:spcAft>
                      </a:pPr>
                      <a:r>
                        <a:rPr lang="pl-PL" sz="1600" b="1">
                          <a:effectLst/>
                        </a:rPr>
                        <a:t>SZANSE</a:t>
                      </a:r>
                      <a:endParaRPr lang="pl-PL" sz="1600" b="1">
                        <a:effectLst/>
                        <a:latin typeface="Calibri"/>
                        <a:ea typeface="Times New Roman"/>
                        <a:cs typeface="Times New Roman"/>
                      </a:endParaRPr>
                    </a:p>
                  </a:txBody>
                  <a:tcPr marL="62434" marR="62434" marT="0" marB="0"/>
                </a:tc>
                <a:tc>
                  <a:txBody>
                    <a:bodyPr/>
                    <a:lstStyle/>
                    <a:p>
                      <a:pPr algn="ctr">
                        <a:lnSpc>
                          <a:spcPct val="115000"/>
                        </a:lnSpc>
                        <a:spcBef>
                          <a:spcPts val="600"/>
                        </a:spcBef>
                        <a:spcAft>
                          <a:spcPts val="600"/>
                        </a:spcAft>
                      </a:pPr>
                      <a:r>
                        <a:rPr lang="pl-PL" sz="1600" b="1">
                          <a:effectLst/>
                        </a:rPr>
                        <a:t>ZAGROŻENIA</a:t>
                      </a:r>
                      <a:endParaRPr lang="pl-PL" sz="1600" b="1">
                        <a:effectLst/>
                        <a:latin typeface="Calibri"/>
                        <a:ea typeface="Times New Roman"/>
                        <a:cs typeface="Times New Roman"/>
                      </a:endParaRPr>
                    </a:p>
                  </a:txBody>
                  <a:tcPr marL="62434" marR="62434" marT="0" marB="0"/>
                </a:tc>
              </a:tr>
              <a:tr h="307538">
                <a:tc gridSpan="2">
                  <a:txBody>
                    <a:bodyPr/>
                    <a:lstStyle/>
                    <a:p>
                      <a:pPr algn="ctr">
                        <a:lnSpc>
                          <a:spcPct val="115000"/>
                        </a:lnSpc>
                        <a:spcBef>
                          <a:spcPts val="600"/>
                        </a:spcBef>
                        <a:spcAft>
                          <a:spcPts val="600"/>
                        </a:spcAft>
                      </a:pPr>
                      <a:r>
                        <a:rPr lang="pl-PL" sz="1600" b="1" dirty="0">
                          <a:effectLst/>
                        </a:rPr>
                        <a:t>Czynniki zewnętrzne</a:t>
                      </a:r>
                      <a:endParaRPr lang="pl-PL" sz="1600" b="1" dirty="0">
                        <a:effectLst/>
                        <a:latin typeface="Calibri"/>
                        <a:ea typeface="Times New Roman"/>
                        <a:cs typeface="Times New Roman"/>
                      </a:endParaRPr>
                    </a:p>
                  </a:txBody>
                  <a:tcPr marL="62434" marR="62434" marT="0" marB="0"/>
                </a:tc>
                <a:tc hMerge="1">
                  <a:txBody>
                    <a:bodyPr/>
                    <a:lstStyle/>
                    <a:p>
                      <a:endParaRPr lang="pl-PL"/>
                    </a:p>
                  </a:txBody>
                  <a:tcPr/>
                </a:tc>
              </a:tr>
              <a:tr h="1480864">
                <a:tc>
                  <a:txBody>
                    <a:bodyPr/>
                    <a:lstStyle/>
                    <a:p>
                      <a:pPr marL="342900" lvl="0" indent="-342900">
                        <a:lnSpc>
                          <a:spcPct val="115000"/>
                        </a:lnSpc>
                        <a:spcAft>
                          <a:spcPts val="0"/>
                        </a:spcAft>
                        <a:buFont typeface="Wingdings"/>
                        <a:buChar char=""/>
                      </a:pPr>
                      <a:r>
                        <a:rPr lang="pl-PL" sz="1600" dirty="0">
                          <a:effectLst/>
                        </a:rPr>
                        <a:t>Przygraniczne położenie,</a:t>
                      </a:r>
                    </a:p>
                    <a:p>
                      <a:pPr marL="342900" lvl="0" indent="-342900">
                        <a:lnSpc>
                          <a:spcPct val="115000"/>
                        </a:lnSpc>
                        <a:spcAft>
                          <a:spcPts val="0"/>
                        </a:spcAft>
                        <a:buFont typeface="Wingdings"/>
                        <a:buChar char=""/>
                      </a:pPr>
                      <a:r>
                        <a:rPr lang="pl-PL" sz="1600" dirty="0">
                          <a:effectLst/>
                        </a:rPr>
                        <a:t>Przynależność do Euroregionu Sprewa-Nysa-Bóbr oraz Łużyckiego Związku Gmin,</a:t>
                      </a:r>
                      <a:endParaRPr lang="pl-PL" sz="1600" dirty="0">
                        <a:effectLst/>
                        <a:latin typeface="Calibri"/>
                        <a:ea typeface="Times New Roman"/>
                        <a:cs typeface="Times New Roman"/>
                      </a:endParaRPr>
                    </a:p>
                  </a:txBody>
                  <a:tcPr marL="62434" marR="62434" marT="0" marB="0"/>
                </a:tc>
                <a:tc>
                  <a:txBody>
                    <a:bodyPr/>
                    <a:lstStyle/>
                    <a:p>
                      <a:pPr marL="342900" lvl="0" indent="-342900">
                        <a:lnSpc>
                          <a:spcPct val="115000"/>
                        </a:lnSpc>
                        <a:spcAft>
                          <a:spcPts val="0"/>
                        </a:spcAft>
                        <a:buFont typeface="Wingdings"/>
                        <a:buChar char=""/>
                      </a:pPr>
                      <a:r>
                        <a:rPr lang="pl-PL" sz="1600" dirty="0">
                          <a:effectLst/>
                        </a:rPr>
                        <a:t>Niska świadomość ekologiczna</a:t>
                      </a:r>
                    </a:p>
                    <a:p>
                      <a:pPr marL="381635">
                        <a:lnSpc>
                          <a:spcPct val="115000"/>
                        </a:lnSpc>
                        <a:spcBef>
                          <a:spcPts val="600"/>
                        </a:spcBef>
                        <a:spcAft>
                          <a:spcPts val="600"/>
                        </a:spcAft>
                      </a:pPr>
                      <a:r>
                        <a:rPr lang="pl-PL" sz="1600" dirty="0">
                          <a:effectLst/>
                        </a:rPr>
                        <a:t>mieszkańców Gminy,</a:t>
                      </a:r>
                    </a:p>
                    <a:p>
                      <a:pPr marL="342900" lvl="0" indent="-342900">
                        <a:lnSpc>
                          <a:spcPct val="115000"/>
                        </a:lnSpc>
                        <a:spcAft>
                          <a:spcPts val="0"/>
                        </a:spcAft>
                        <a:buFont typeface="Wingdings"/>
                        <a:buChar char=""/>
                      </a:pPr>
                      <a:r>
                        <a:rPr lang="pl-PL" sz="1600" dirty="0">
                          <a:effectLst/>
                        </a:rPr>
                        <a:t>Znaczne zanieczyszczenie wód</a:t>
                      </a:r>
                    </a:p>
                    <a:p>
                      <a:pPr marL="381635">
                        <a:lnSpc>
                          <a:spcPct val="115000"/>
                        </a:lnSpc>
                        <a:spcBef>
                          <a:spcPts val="600"/>
                        </a:spcBef>
                        <a:spcAft>
                          <a:spcPts val="600"/>
                        </a:spcAft>
                      </a:pPr>
                      <a:r>
                        <a:rPr lang="pl-PL" sz="1600" dirty="0">
                          <a:effectLst/>
                        </a:rPr>
                        <a:t>powierzchniowych,</a:t>
                      </a:r>
                      <a:endParaRPr lang="pl-PL" sz="1600" dirty="0">
                        <a:effectLst/>
                        <a:latin typeface="Calibri"/>
                        <a:ea typeface="Times New Roman"/>
                        <a:cs typeface="Times New Roman"/>
                      </a:endParaRPr>
                    </a:p>
                  </a:txBody>
                  <a:tcPr marL="62434" marR="62434" marT="0" marB="0"/>
                </a:tc>
              </a:tr>
            </a:tbl>
          </a:graphicData>
        </a:graphic>
      </p:graphicFrame>
    </p:spTree>
    <p:extLst>
      <p:ext uri="{BB962C8B-B14F-4D97-AF65-F5344CB8AC3E}">
        <p14:creationId xmlns:p14="http://schemas.microsoft.com/office/powerpoint/2010/main" val="2667739342"/>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971600" y="116632"/>
            <a:ext cx="752094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200" u="sng" dirty="0" smtClean="0">
                <a:effectLst>
                  <a:outerShdw blurRad="38100" dist="38100" dir="2700000" algn="tl">
                    <a:srgbClr val="000000">
                      <a:alpha val="43137"/>
                    </a:srgbClr>
                  </a:outerShdw>
                </a:effectLst>
              </a:rPr>
              <a:t>ZADANIA INWESTYCYJNE</a:t>
            </a:r>
            <a:endParaRPr lang="pl-PL" sz="3200" u="sng" dirty="0">
              <a:effectLst>
                <a:outerShdw blurRad="38100" dist="38100" dir="2700000" algn="tl">
                  <a:srgbClr val="000000">
                    <a:alpha val="43137"/>
                  </a:srgbClr>
                </a:outerShdw>
              </a:effectLst>
            </a:endParaRPr>
          </a:p>
        </p:txBody>
      </p:sp>
      <p:graphicFrame>
        <p:nvGraphicFramePr>
          <p:cNvPr id="3" name="Tabela 2"/>
          <p:cNvGraphicFramePr>
            <a:graphicFrameLocks noGrp="1"/>
          </p:cNvGraphicFramePr>
          <p:nvPr>
            <p:extLst>
              <p:ext uri="{D42A27DB-BD31-4B8C-83A1-F6EECF244321}">
                <p14:modId xmlns:p14="http://schemas.microsoft.com/office/powerpoint/2010/main" val="1136294463"/>
              </p:ext>
            </p:extLst>
          </p:nvPr>
        </p:nvGraphicFramePr>
        <p:xfrm>
          <a:off x="395537" y="824161"/>
          <a:ext cx="8280920" cy="5654361"/>
        </p:xfrm>
        <a:graphic>
          <a:graphicData uri="http://schemas.openxmlformats.org/drawingml/2006/table">
            <a:tbl>
              <a:tblPr>
                <a:tableStyleId>{5C22544A-7EE6-4342-B048-85BDC9FD1C3A}</a:tableStyleId>
              </a:tblPr>
              <a:tblGrid>
                <a:gridCol w="580146"/>
                <a:gridCol w="2660213"/>
                <a:gridCol w="2315104"/>
                <a:gridCol w="1307892"/>
                <a:gridCol w="1417565"/>
              </a:tblGrid>
              <a:tr h="804880">
                <a:tc>
                  <a:txBody>
                    <a:bodyPr/>
                    <a:lstStyle/>
                    <a:p>
                      <a:pPr algn="ctr">
                        <a:lnSpc>
                          <a:spcPct val="115000"/>
                        </a:lnSpc>
                        <a:spcBef>
                          <a:spcPts val="600"/>
                        </a:spcBef>
                        <a:spcAft>
                          <a:spcPts val="1000"/>
                        </a:spcAft>
                      </a:pPr>
                      <a:r>
                        <a:rPr lang="pl-PL" sz="1400" b="1" dirty="0">
                          <a:effectLst/>
                          <a:latin typeface="Verdana" panose="020B0604030504040204" pitchFamily="34" charset="0"/>
                        </a:rPr>
                        <a:t>Nr zad.</a:t>
                      </a:r>
                      <a:endParaRPr lang="pl-PL" sz="1400" b="1"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400" b="1" dirty="0">
                          <a:effectLst/>
                          <a:latin typeface="Verdana" panose="020B0604030504040204" pitchFamily="34" charset="0"/>
                        </a:rPr>
                        <a:t>Tytuł przedsięwzięcia inwestycyjnego</a:t>
                      </a:r>
                      <a:endParaRPr lang="pl-PL" sz="1400" b="1"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400" b="1" dirty="0">
                          <a:effectLst/>
                          <a:latin typeface="Verdana" panose="020B0604030504040204" pitchFamily="34" charset="0"/>
                        </a:rPr>
                        <a:t>Koszt przedsięwzięcia</a:t>
                      </a:r>
                    </a:p>
                    <a:p>
                      <a:pPr algn="ctr">
                        <a:lnSpc>
                          <a:spcPct val="115000"/>
                        </a:lnSpc>
                        <a:spcBef>
                          <a:spcPts val="600"/>
                        </a:spcBef>
                        <a:spcAft>
                          <a:spcPts val="1000"/>
                        </a:spcAft>
                      </a:pPr>
                      <a:r>
                        <a:rPr lang="pl-PL" sz="1400" b="1" dirty="0">
                          <a:effectLst/>
                          <a:latin typeface="Verdana" panose="020B0604030504040204" pitchFamily="34" charset="0"/>
                        </a:rPr>
                        <a:t> </a:t>
                      </a:r>
                      <a:endParaRPr lang="pl-PL" sz="1400" b="1"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400" b="1" dirty="0">
                          <a:effectLst/>
                          <a:latin typeface="Verdana" panose="020B0604030504040204" pitchFamily="34" charset="0"/>
                        </a:rPr>
                        <a:t>Podmiot realizujący</a:t>
                      </a:r>
                      <a:endParaRPr lang="pl-PL" sz="1400" b="1"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400" b="1" dirty="0">
                          <a:effectLst/>
                          <a:latin typeface="Verdana" panose="020B0604030504040204" pitchFamily="34" charset="0"/>
                        </a:rPr>
                        <a:t>Harmonogram realizacji projektu</a:t>
                      </a:r>
                      <a:endParaRPr lang="pl-PL" sz="1400" b="1" dirty="0">
                        <a:effectLst/>
                        <a:latin typeface="Verdana" panose="020B0604030504040204" pitchFamily="34" charset="0"/>
                        <a:ea typeface="Times New Roman"/>
                        <a:cs typeface="Times New Roman"/>
                      </a:endParaRPr>
                    </a:p>
                  </a:txBody>
                  <a:tcPr marL="0" marR="0" marT="0" marB="0"/>
                </a:tc>
              </a:tr>
              <a:tr h="1042247">
                <a:tc>
                  <a:txBody>
                    <a:bodyPr/>
                    <a:lstStyle/>
                    <a:p>
                      <a:pPr algn="ctr">
                        <a:lnSpc>
                          <a:spcPct val="115000"/>
                        </a:lnSpc>
                        <a:spcBef>
                          <a:spcPts val="600"/>
                        </a:spcBef>
                        <a:spcAft>
                          <a:spcPts val="1000"/>
                        </a:spcAft>
                      </a:pPr>
                      <a:r>
                        <a:rPr lang="pl-PL" sz="1200" dirty="0">
                          <a:effectLst/>
                          <a:latin typeface="Verdana" panose="020B0604030504040204" pitchFamily="34" charset="0"/>
                        </a:rPr>
                        <a:t>1</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kern="1200" dirty="0">
                          <a:effectLst/>
                          <a:latin typeface="Verdana" panose="020B0604030504040204" pitchFamily="34" charset="0"/>
                        </a:rPr>
                        <a:t>Utworzenie Żagańsko – Żarskiej Strefy Gospodarczej w Żarsko – </a:t>
                      </a:r>
                      <a:r>
                        <a:rPr lang="pl-PL" sz="1200" kern="1200" dirty="0" err="1">
                          <a:effectLst/>
                          <a:latin typeface="Verdana" panose="020B0604030504040204" pitchFamily="34" charset="0"/>
                        </a:rPr>
                        <a:t>Żegańskim</a:t>
                      </a:r>
                      <a:r>
                        <a:rPr lang="pl-PL" sz="1200" kern="1200" dirty="0">
                          <a:effectLst/>
                          <a:latin typeface="Verdana" panose="020B0604030504040204" pitchFamily="34" charset="0"/>
                        </a:rPr>
                        <a:t> Obszarze Funkcjonalnym</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dirty="0">
                          <a:effectLst/>
                          <a:latin typeface="Verdana" panose="020B0604030504040204" pitchFamily="34" charset="0"/>
                        </a:rPr>
                        <a:t>26 110 </a:t>
                      </a:r>
                      <a:r>
                        <a:rPr lang="pl-PL" sz="1200" dirty="0" smtClean="0">
                          <a:effectLst/>
                          <a:latin typeface="Verdana" panose="020B0604030504040204" pitchFamily="34" charset="0"/>
                        </a:rPr>
                        <a:t>716,21</a:t>
                      </a:r>
                      <a:endParaRPr lang="pl-PL" sz="1200" dirty="0">
                        <a:effectLst/>
                        <a:latin typeface="Verdana" panose="020B0604030504040204" pitchFamily="34" charset="0"/>
                      </a:endParaRPr>
                    </a:p>
                    <a:p>
                      <a:pPr algn="ctr">
                        <a:lnSpc>
                          <a:spcPct val="115000"/>
                        </a:lnSpc>
                        <a:spcBef>
                          <a:spcPts val="600"/>
                        </a:spcBef>
                        <a:spcAft>
                          <a:spcPts val="1000"/>
                        </a:spcAft>
                      </a:pPr>
                      <a:r>
                        <a:rPr lang="pl-PL" sz="1200" dirty="0">
                          <a:effectLst/>
                          <a:latin typeface="Verdana" panose="020B0604030504040204" pitchFamily="34" charset="0"/>
                        </a:rPr>
                        <a:t>(w tym wartość projektu dla Gminy Żary – 1 805 068,57)</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a:effectLst/>
                          <a:latin typeface="Verdana" panose="020B0604030504040204" pitchFamily="34" charset="0"/>
                        </a:rPr>
                        <a:t>Gmina Żary</a:t>
                      </a:r>
                      <a:endParaRPr lang="pl-PL" sz="120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dirty="0">
                          <a:effectLst/>
                          <a:latin typeface="Verdana" panose="020B0604030504040204" pitchFamily="34" charset="0"/>
                        </a:rPr>
                        <a:t>2017-2018</a:t>
                      </a:r>
                      <a:endParaRPr lang="pl-PL" sz="1200" dirty="0">
                        <a:effectLst/>
                        <a:latin typeface="Verdana" panose="020B0604030504040204" pitchFamily="34" charset="0"/>
                        <a:ea typeface="Times New Roman"/>
                        <a:cs typeface="Times New Roman"/>
                      </a:endParaRPr>
                    </a:p>
                  </a:txBody>
                  <a:tcPr marL="0" marR="0" marT="0" marB="0"/>
                </a:tc>
              </a:tr>
              <a:tr h="1042247">
                <a:tc>
                  <a:txBody>
                    <a:bodyPr/>
                    <a:lstStyle/>
                    <a:p>
                      <a:pPr algn="ctr">
                        <a:lnSpc>
                          <a:spcPct val="115000"/>
                        </a:lnSpc>
                        <a:spcBef>
                          <a:spcPts val="600"/>
                        </a:spcBef>
                        <a:spcAft>
                          <a:spcPts val="1000"/>
                        </a:spcAft>
                      </a:pPr>
                      <a:r>
                        <a:rPr lang="pl-PL" sz="1200">
                          <a:effectLst/>
                          <a:latin typeface="Verdana" panose="020B0604030504040204" pitchFamily="34" charset="0"/>
                        </a:rPr>
                        <a:t>2</a:t>
                      </a:r>
                      <a:endParaRPr lang="pl-PL" sz="120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a:effectLst/>
                          <a:latin typeface="Verdana" panose="020B0604030504040204" pitchFamily="34" charset="0"/>
                        </a:rPr>
                        <a:t>Kompleksowy program komunikacji w Żarsko – Żagańskim Obszarze funkcjonalnym</a:t>
                      </a:r>
                      <a:endParaRPr lang="pl-PL" sz="120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dirty="0">
                          <a:effectLst/>
                          <a:latin typeface="Verdana" panose="020B0604030504040204" pitchFamily="34" charset="0"/>
                        </a:rPr>
                        <a:t>5 625 169, 21</a:t>
                      </a:r>
                    </a:p>
                    <a:p>
                      <a:pPr algn="ctr">
                        <a:lnSpc>
                          <a:spcPct val="115000"/>
                        </a:lnSpc>
                        <a:spcBef>
                          <a:spcPts val="600"/>
                        </a:spcBef>
                        <a:spcAft>
                          <a:spcPts val="1000"/>
                        </a:spcAft>
                      </a:pPr>
                      <a:r>
                        <a:rPr lang="pl-PL" sz="1200" dirty="0">
                          <a:effectLst/>
                          <a:latin typeface="Verdana" panose="020B0604030504040204" pitchFamily="34" charset="0"/>
                        </a:rPr>
                        <a:t>( w tym wartość projektu dla miny Żary </a:t>
                      </a:r>
                      <a:r>
                        <a:rPr lang="pl-PL" sz="1200" dirty="0" smtClean="0">
                          <a:effectLst/>
                          <a:latin typeface="Verdana" panose="020B0604030504040204" pitchFamily="34" charset="0"/>
                        </a:rPr>
                        <a:t>- 951</a:t>
                      </a:r>
                      <a:r>
                        <a:rPr lang="pl-PL" sz="1200" dirty="0">
                          <a:effectLst/>
                          <a:latin typeface="Verdana" panose="020B0604030504040204" pitchFamily="34" charset="0"/>
                        </a:rPr>
                        <a:t> 275,32)</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a:effectLst/>
                          <a:latin typeface="Verdana" panose="020B0604030504040204" pitchFamily="34" charset="0"/>
                        </a:rPr>
                        <a:t>Gmina Żary</a:t>
                      </a:r>
                      <a:endParaRPr lang="pl-PL" sz="120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a:effectLst/>
                          <a:latin typeface="Verdana" panose="020B0604030504040204" pitchFamily="34" charset="0"/>
                        </a:rPr>
                        <a:t>2017-2018</a:t>
                      </a:r>
                      <a:endParaRPr lang="pl-PL" sz="1200">
                        <a:effectLst/>
                        <a:latin typeface="Verdana" panose="020B0604030504040204" pitchFamily="34" charset="0"/>
                        <a:ea typeface="Times New Roman"/>
                        <a:cs typeface="Times New Roman"/>
                      </a:endParaRPr>
                    </a:p>
                  </a:txBody>
                  <a:tcPr marL="0" marR="0" marT="0" marB="0"/>
                </a:tc>
              </a:tr>
              <a:tr h="460868">
                <a:tc>
                  <a:txBody>
                    <a:bodyPr/>
                    <a:lstStyle/>
                    <a:p>
                      <a:pPr algn="ctr">
                        <a:lnSpc>
                          <a:spcPct val="115000"/>
                        </a:lnSpc>
                        <a:spcBef>
                          <a:spcPts val="600"/>
                        </a:spcBef>
                        <a:spcAft>
                          <a:spcPts val="1000"/>
                        </a:spcAft>
                      </a:pPr>
                      <a:r>
                        <a:rPr lang="pl-PL" sz="1200">
                          <a:effectLst/>
                          <a:latin typeface="Verdana" panose="020B0604030504040204" pitchFamily="34" charset="0"/>
                        </a:rPr>
                        <a:t>3</a:t>
                      </a:r>
                      <a:endParaRPr lang="pl-PL" sz="120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a:effectLst/>
                          <a:latin typeface="Verdana" panose="020B0604030504040204" pitchFamily="34" charset="0"/>
                        </a:rPr>
                        <a:t>Warsztaty kulinarne</a:t>
                      </a:r>
                      <a:endParaRPr lang="pl-PL" sz="120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dirty="0">
                          <a:effectLst/>
                          <a:latin typeface="Verdana" panose="020B0604030504040204" pitchFamily="34" charset="0"/>
                        </a:rPr>
                        <a:t>30 </a:t>
                      </a:r>
                      <a:r>
                        <a:rPr lang="pl-PL" sz="1200" dirty="0" smtClean="0">
                          <a:effectLst/>
                          <a:latin typeface="Verdana" panose="020B0604030504040204" pitchFamily="34" charset="0"/>
                        </a:rPr>
                        <a:t>000,00</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dirty="0">
                          <a:effectLst/>
                          <a:latin typeface="Verdana" panose="020B0604030504040204" pitchFamily="34" charset="0"/>
                        </a:rPr>
                        <a:t>Krystyna </a:t>
                      </a:r>
                      <a:r>
                        <a:rPr lang="pl-PL" sz="1200" dirty="0" err="1">
                          <a:effectLst/>
                          <a:latin typeface="Verdana" panose="020B0604030504040204" pitchFamily="34" charset="0"/>
                        </a:rPr>
                        <a:t>Adamenko</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a:effectLst/>
                          <a:latin typeface="Verdana" panose="020B0604030504040204" pitchFamily="34" charset="0"/>
                        </a:rPr>
                        <a:t>VII-IX</a:t>
                      </a:r>
                      <a:endParaRPr lang="pl-PL" sz="1200">
                        <a:effectLst/>
                        <a:latin typeface="Verdana" panose="020B0604030504040204" pitchFamily="34" charset="0"/>
                        <a:ea typeface="Times New Roman"/>
                        <a:cs typeface="Times New Roman"/>
                      </a:endParaRPr>
                    </a:p>
                  </a:txBody>
                  <a:tcPr marL="0" marR="0" marT="0" marB="0"/>
                </a:tc>
              </a:tr>
              <a:tr h="1042247">
                <a:tc>
                  <a:txBody>
                    <a:bodyPr/>
                    <a:lstStyle/>
                    <a:p>
                      <a:pPr algn="ctr">
                        <a:lnSpc>
                          <a:spcPct val="115000"/>
                        </a:lnSpc>
                        <a:spcBef>
                          <a:spcPts val="600"/>
                        </a:spcBef>
                        <a:spcAft>
                          <a:spcPts val="1000"/>
                        </a:spcAft>
                      </a:pPr>
                      <a:r>
                        <a:rPr lang="pl-PL" sz="1200">
                          <a:effectLst/>
                          <a:latin typeface="Verdana" panose="020B0604030504040204" pitchFamily="34" charset="0"/>
                        </a:rPr>
                        <a:t>4</a:t>
                      </a:r>
                      <a:endParaRPr lang="pl-PL" sz="120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a:effectLst/>
                          <a:latin typeface="Verdana" panose="020B0604030504040204" pitchFamily="34" charset="0"/>
                        </a:rPr>
                        <a:t>Centrum Spotkań Mieszkańców  w Lubomyślu</a:t>
                      </a:r>
                      <a:endParaRPr lang="pl-PL" sz="120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dirty="0">
                          <a:effectLst/>
                          <a:latin typeface="Verdana" panose="020B0604030504040204" pitchFamily="34" charset="0"/>
                        </a:rPr>
                        <a:t>1 400 </a:t>
                      </a:r>
                      <a:r>
                        <a:rPr lang="pl-PL" sz="1200" dirty="0" smtClean="0">
                          <a:effectLst/>
                          <a:latin typeface="Verdana" panose="020B0604030504040204" pitchFamily="34" charset="0"/>
                        </a:rPr>
                        <a:t>000,00</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dirty="0">
                          <a:effectLst/>
                          <a:latin typeface="Verdana" panose="020B0604030504040204" pitchFamily="34" charset="0"/>
                        </a:rPr>
                        <a:t>Gmina Żary</a:t>
                      </a:r>
                    </a:p>
                    <a:p>
                      <a:pPr algn="ctr">
                        <a:lnSpc>
                          <a:spcPct val="115000"/>
                        </a:lnSpc>
                        <a:spcBef>
                          <a:spcPts val="600"/>
                        </a:spcBef>
                        <a:spcAft>
                          <a:spcPts val="1000"/>
                        </a:spcAft>
                      </a:pPr>
                      <a:r>
                        <a:rPr lang="pl-PL" sz="1200" dirty="0">
                          <a:effectLst/>
                          <a:latin typeface="Verdana" panose="020B0604030504040204" pitchFamily="34" charset="0"/>
                        </a:rPr>
                        <a:t>Fundacja Natura Polska</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dirty="0">
                          <a:effectLst/>
                          <a:latin typeface="Verdana" panose="020B0604030504040204" pitchFamily="34" charset="0"/>
                        </a:rPr>
                        <a:t>2018-2019</a:t>
                      </a:r>
                      <a:endParaRPr lang="pl-PL" sz="1200" dirty="0">
                        <a:effectLst/>
                        <a:latin typeface="Verdana" panose="020B0604030504040204" pitchFamily="34" charset="0"/>
                        <a:ea typeface="Times New Roman"/>
                        <a:cs typeface="Times New Roman"/>
                      </a:endParaRPr>
                    </a:p>
                  </a:txBody>
                  <a:tcPr marL="0" marR="0" marT="0" marB="0"/>
                </a:tc>
              </a:tr>
              <a:tr h="1042247">
                <a:tc>
                  <a:txBody>
                    <a:bodyPr/>
                    <a:lstStyle/>
                    <a:p>
                      <a:pPr algn="ctr">
                        <a:lnSpc>
                          <a:spcPct val="115000"/>
                        </a:lnSpc>
                        <a:spcBef>
                          <a:spcPts val="600"/>
                        </a:spcBef>
                        <a:spcAft>
                          <a:spcPts val="1000"/>
                        </a:spcAft>
                      </a:pPr>
                      <a:r>
                        <a:rPr lang="pl-PL" sz="1200" dirty="0" smtClean="0">
                          <a:effectLst/>
                          <a:latin typeface="Verdana" panose="020B0604030504040204" pitchFamily="34" charset="0"/>
                          <a:ea typeface="Times New Roman"/>
                          <a:cs typeface="Times New Roman"/>
                        </a:rPr>
                        <a:t>5</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kern="1200" dirty="0" smtClean="0">
                          <a:solidFill>
                            <a:schemeClr val="dk1"/>
                          </a:solidFill>
                          <a:effectLst/>
                          <a:latin typeface="Verdana" panose="020B0604030504040204" pitchFamily="34" charset="0"/>
                          <a:ea typeface="+mn-ea"/>
                          <a:cs typeface="+mn-cs"/>
                        </a:rPr>
                        <a:t>Rewitalizacja tradycji ceramicznych Mirostowic Dolnych. Renowacja i odbudowa zachowanych fragmentów XIX w. architektury po dawnym domu ludowym.</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kern="1200" dirty="0" smtClean="0">
                          <a:solidFill>
                            <a:schemeClr val="dk1"/>
                          </a:solidFill>
                          <a:effectLst/>
                          <a:latin typeface="Verdana" panose="020B0604030504040204" pitchFamily="34" charset="0"/>
                          <a:ea typeface="+mn-ea"/>
                          <a:cs typeface="+mn-cs"/>
                        </a:rPr>
                        <a:t>500 000</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kern="1200" dirty="0" smtClean="0">
                          <a:solidFill>
                            <a:schemeClr val="dk1"/>
                          </a:solidFill>
                          <a:effectLst/>
                          <a:latin typeface="Verdana" panose="020B0604030504040204" pitchFamily="34" charset="0"/>
                          <a:ea typeface="+mn-ea"/>
                          <a:cs typeface="+mn-cs"/>
                        </a:rPr>
                        <a:t>Stowarzyszenie na rzecz rozwoju wsi „Dolina Zielona”</a:t>
                      </a:r>
                      <a:endParaRPr lang="pl-PL" sz="1200" dirty="0">
                        <a:effectLst/>
                        <a:latin typeface="Verdana" panose="020B0604030504040204" pitchFamily="34" charset="0"/>
                        <a:ea typeface="Times New Roman"/>
                        <a:cs typeface="Times New Roman"/>
                      </a:endParaRPr>
                    </a:p>
                  </a:txBody>
                  <a:tcPr marL="0" marR="0" marT="0" marB="0"/>
                </a:tc>
                <a:tc>
                  <a:txBody>
                    <a:bodyPr/>
                    <a:lstStyle/>
                    <a:p>
                      <a:pPr algn="ctr">
                        <a:lnSpc>
                          <a:spcPct val="115000"/>
                        </a:lnSpc>
                        <a:spcBef>
                          <a:spcPts val="600"/>
                        </a:spcBef>
                        <a:spcAft>
                          <a:spcPts val="1000"/>
                        </a:spcAft>
                      </a:pPr>
                      <a:r>
                        <a:rPr lang="pl-PL" sz="1200" kern="1200" dirty="0" smtClean="0">
                          <a:solidFill>
                            <a:schemeClr val="dk1"/>
                          </a:solidFill>
                          <a:effectLst/>
                          <a:latin typeface="Verdana" panose="020B0604030504040204" pitchFamily="34" charset="0"/>
                          <a:ea typeface="+mn-ea"/>
                          <a:cs typeface="+mn-cs"/>
                        </a:rPr>
                        <a:t>2017-2021</a:t>
                      </a:r>
                      <a:endParaRPr lang="pl-PL" sz="1200" dirty="0">
                        <a:effectLst/>
                        <a:latin typeface="Verdana" panose="020B0604030504040204" pitchFamily="34" charset="0"/>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4057924523"/>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a:xfrm>
            <a:off x="780068" y="26732"/>
            <a:ext cx="752094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200" u="sng" dirty="0" smtClean="0">
                <a:effectLst>
                  <a:outerShdw blurRad="38100" dist="38100" dir="2700000" algn="tl">
                    <a:srgbClr val="000000">
                      <a:alpha val="43137"/>
                    </a:srgbClr>
                  </a:outerShdw>
                </a:effectLst>
              </a:rPr>
              <a:t>ZADANIA SPOŁECZNE</a:t>
            </a:r>
            <a:endParaRPr lang="pl-PL" sz="3200" u="sng" dirty="0">
              <a:effectLst>
                <a:outerShdw blurRad="38100" dist="38100" dir="2700000" algn="tl">
                  <a:srgbClr val="000000">
                    <a:alpha val="43137"/>
                  </a:srgbClr>
                </a:outerShdw>
              </a:effectLst>
            </a:endParaRPr>
          </a:p>
        </p:txBody>
      </p:sp>
      <p:graphicFrame>
        <p:nvGraphicFramePr>
          <p:cNvPr id="5" name="Tabela 4"/>
          <p:cNvGraphicFramePr>
            <a:graphicFrameLocks noGrp="1"/>
          </p:cNvGraphicFramePr>
          <p:nvPr>
            <p:extLst>
              <p:ext uri="{D42A27DB-BD31-4B8C-83A1-F6EECF244321}">
                <p14:modId xmlns:p14="http://schemas.microsoft.com/office/powerpoint/2010/main" val="699164577"/>
              </p:ext>
            </p:extLst>
          </p:nvPr>
        </p:nvGraphicFramePr>
        <p:xfrm>
          <a:off x="148050" y="620688"/>
          <a:ext cx="8784976" cy="6177865"/>
        </p:xfrm>
        <a:graphic>
          <a:graphicData uri="http://schemas.openxmlformats.org/drawingml/2006/table">
            <a:tbl>
              <a:tblPr>
                <a:tableStyleId>{5C22544A-7EE6-4342-B048-85BDC9FD1C3A}</a:tableStyleId>
              </a:tblPr>
              <a:tblGrid>
                <a:gridCol w="288033"/>
                <a:gridCol w="1903669"/>
                <a:gridCol w="1912755"/>
                <a:gridCol w="2541568"/>
                <a:gridCol w="1069475"/>
                <a:gridCol w="1069476"/>
              </a:tblGrid>
              <a:tr h="895364">
                <a:tc>
                  <a:txBody>
                    <a:bodyPr/>
                    <a:lstStyle/>
                    <a:p>
                      <a:pPr algn="l">
                        <a:lnSpc>
                          <a:spcPct val="115000"/>
                        </a:lnSpc>
                        <a:spcBef>
                          <a:spcPts val="1200"/>
                        </a:spcBef>
                        <a:spcAft>
                          <a:spcPts val="1000"/>
                        </a:spcAft>
                      </a:pPr>
                      <a:r>
                        <a:rPr lang="pl-PL" sz="1200" b="1" dirty="0">
                          <a:effectLst/>
                        </a:rPr>
                        <a:t>Nr zad</a:t>
                      </a:r>
                      <a:endParaRPr lang="pl-PL" sz="1200" b="1"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200" b="1" dirty="0">
                          <a:effectLst/>
                        </a:rPr>
                        <a:t>TYTUŁ PRZEDSIĘWZIĘCIA SPOŁECZNEGO</a:t>
                      </a:r>
                      <a:endParaRPr lang="pl-PL" sz="1200" b="1"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200" b="1" dirty="0">
                          <a:effectLst/>
                        </a:rPr>
                        <a:t>ORGANIZATOR</a:t>
                      </a:r>
                      <a:br>
                        <a:rPr lang="pl-PL" sz="1200" b="1" dirty="0">
                          <a:effectLst/>
                        </a:rPr>
                      </a:br>
                      <a:r>
                        <a:rPr lang="pl-PL" sz="1200" b="1" dirty="0">
                          <a:effectLst/>
                        </a:rPr>
                        <a:t>/REALIZATOR</a:t>
                      </a:r>
                      <a:endParaRPr lang="pl-PL" sz="1200" b="1"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200" b="1" dirty="0">
                          <a:effectLst/>
                        </a:rPr>
                        <a:t>PARTNERZY</a:t>
                      </a:r>
                      <a:endParaRPr lang="pl-PL" sz="1200" b="1"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200" b="1">
                          <a:effectLst/>
                        </a:rPr>
                        <a:t>SZACUNKOWY KOSZTORYS</a:t>
                      </a:r>
                    </a:p>
                    <a:p>
                      <a:pPr algn="l">
                        <a:lnSpc>
                          <a:spcPct val="115000"/>
                        </a:lnSpc>
                        <a:spcBef>
                          <a:spcPts val="600"/>
                        </a:spcBef>
                        <a:spcAft>
                          <a:spcPts val="1000"/>
                        </a:spcAft>
                      </a:pPr>
                      <a:r>
                        <a:rPr lang="pl-PL" sz="1200" b="1">
                          <a:effectLst/>
                        </a:rPr>
                        <a:t> </a:t>
                      </a:r>
                      <a:endParaRPr lang="pl-PL" sz="1200" b="1">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200" b="1" dirty="0" smtClean="0">
                          <a:effectLst/>
                        </a:rPr>
                        <a:t>HARMONOGRAM </a:t>
                      </a:r>
                      <a:r>
                        <a:rPr lang="pl-PL" sz="1200" b="1" dirty="0">
                          <a:effectLst/>
                        </a:rPr>
                        <a:t>REALIZACJI PROJEKTU</a:t>
                      </a:r>
                      <a:endParaRPr lang="pl-PL" sz="1200" b="1" dirty="0">
                        <a:effectLst/>
                        <a:latin typeface="Calibri"/>
                        <a:ea typeface="Times New Roman"/>
                        <a:cs typeface="Times New Roman"/>
                      </a:endParaRPr>
                    </a:p>
                  </a:txBody>
                  <a:tcPr marL="0" marR="0" marT="0" marB="0"/>
                </a:tc>
              </a:tr>
              <a:tr h="635126">
                <a:tc>
                  <a:txBody>
                    <a:bodyPr/>
                    <a:lstStyle/>
                    <a:p>
                      <a:pPr algn="l">
                        <a:lnSpc>
                          <a:spcPct val="115000"/>
                        </a:lnSpc>
                        <a:spcBef>
                          <a:spcPts val="600"/>
                        </a:spcBef>
                        <a:spcAft>
                          <a:spcPts val="1000"/>
                        </a:spcAft>
                      </a:pPr>
                      <a:r>
                        <a:rPr lang="pl-PL" sz="1000">
                          <a:effectLst/>
                        </a:rPr>
                        <a:t>1</a:t>
                      </a:r>
                      <a:endParaRPr lang="pl-PL" sz="1000">
                        <a:effectLst/>
                        <a:latin typeface="Calibri"/>
                        <a:ea typeface="Times New Roman"/>
                        <a:cs typeface="Times New Roman"/>
                      </a:endParaRPr>
                    </a:p>
                  </a:txBody>
                  <a:tcPr marL="0" marR="0" marT="0" marB="0"/>
                </a:tc>
                <a:tc>
                  <a:txBody>
                    <a:bodyPr/>
                    <a:lstStyle/>
                    <a:p>
                      <a:pPr algn="l">
                        <a:lnSpc>
                          <a:spcPct val="115000"/>
                        </a:lnSpc>
                        <a:spcAft>
                          <a:spcPts val="1000"/>
                        </a:spcAft>
                      </a:pPr>
                      <a:r>
                        <a:rPr lang="pl-PL" sz="1000" kern="1200">
                          <a:effectLst/>
                        </a:rPr>
                        <a:t>Aktywna integracja kluczem do sukcesu</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a:effectLst/>
                        </a:rPr>
                        <a:t>Gminny Ośrodek Pomocy Społecznej w Żarach</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tabLst>
                          <a:tab pos="175260" algn="l"/>
                          <a:tab pos="626745" algn="ctr"/>
                        </a:tabLst>
                      </a:pPr>
                      <a:r>
                        <a:rPr lang="pl-PL" sz="1000" dirty="0">
                          <a:effectLst/>
                        </a:rPr>
                        <a:t>Planuje się współpracę z podmiotami przynależącymi do sektora publicznego, gospodarczego i społecznego</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dirty="0">
                          <a:effectLst/>
                        </a:rPr>
                        <a:t>253 000</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600"/>
                        </a:spcAft>
                      </a:pPr>
                      <a:r>
                        <a:rPr lang="pl-PL" sz="1000">
                          <a:effectLst/>
                        </a:rPr>
                        <a:t>2017-2018</a:t>
                      </a:r>
                      <a:endParaRPr lang="pl-PL" sz="1000">
                        <a:effectLst/>
                        <a:latin typeface="Calibri"/>
                        <a:ea typeface="Times New Roman"/>
                        <a:cs typeface="Times New Roman"/>
                      </a:endParaRPr>
                    </a:p>
                  </a:txBody>
                  <a:tcPr marL="0" marR="0" marT="0" marB="0"/>
                </a:tc>
              </a:tr>
              <a:tr h="1421838">
                <a:tc>
                  <a:txBody>
                    <a:bodyPr/>
                    <a:lstStyle/>
                    <a:p>
                      <a:pPr algn="l">
                        <a:lnSpc>
                          <a:spcPct val="115000"/>
                        </a:lnSpc>
                        <a:spcBef>
                          <a:spcPts val="600"/>
                        </a:spcBef>
                        <a:spcAft>
                          <a:spcPts val="1000"/>
                        </a:spcAft>
                      </a:pPr>
                      <a:r>
                        <a:rPr lang="pl-PL" sz="1000">
                          <a:effectLst/>
                        </a:rPr>
                        <a:t> </a:t>
                      </a:r>
                    </a:p>
                    <a:p>
                      <a:pPr algn="l">
                        <a:lnSpc>
                          <a:spcPct val="115000"/>
                        </a:lnSpc>
                        <a:spcBef>
                          <a:spcPts val="600"/>
                        </a:spcBef>
                        <a:spcAft>
                          <a:spcPts val="1000"/>
                        </a:spcAft>
                      </a:pPr>
                      <a:r>
                        <a:rPr lang="pl-PL" sz="1000">
                          <a:effectLst/>
                        </a:rPr>
                        <a:t>2</a:t>
                      </a:r>
                      <a:endParaRPr lang="pl-PL" sz="1000">
                        <a:effectLst/>
                        <a:latin typeface="Calibri"/>
                        <a:ea typeface="Times New Roman"/>
                        <a:cs typeface="Times New Roman"/>
                      </a:endParaRPr>
                    </a:p>
                  </a:txBody>
                  <a:tcPr marL="0" marR="0" marT="0" marB="0"/>
                </a:tc>
                <a:tc>
                  <a:txBody>
                    <a:bodyPr/>
                    <a:lstStyle/>
                    <a:p>
                      <a:pPr algn="l">
                        <a:lnSpc>
                          <a:spcPct val="115000"/>
                        </a:lnSpc>
                        <a:spcAft>
                          <a:spcPts val="1000"/>
                        </a:spcAft>
                      </a:pPr>
                      <a:r>
                        <a:rPr lang="pl-PL" sz="1000" kern="1200">
                          <a:effectLst/>
                        </a:rPr>
                        <a:t>Poprawa jakości kształcenia w Żarsko – Żagańskim Obszarze Funkcjonalnym</a:t>
                      </a:r>
                      <a:endParaRPr lang="pl-PL" sz="1000">
                        <a:effectLst/>
                        <a:latin typeface="Calibri"/>
                        <a:ea typeface="Times New Roman"/>
                        <a:cs typeface="Times New Roman"/>
                      </a:endParaRPr>
                    </a:p>
                  </a:txBody>
                  <a:tcPr marL="0" marR="0" marT="0" marB="0"/>
                </a:tc>
                <a:tc>
                  <a:txBody>
                    <a:bodyPr/>
                    <a:lstStyle/>
                    <a:p>
                      <a:pPr algn="l">
                        <a:lnSpc>
                          <a:spcPct val="100000"/>
                        </a:lnSpc>
                        <a:spcBef>
                          <a:spcPts val="600"/>
                        </a:spcBef>
                        <a:spcAft>
                          <a:spcPts val="1000"/>
                        </a:spcAft>
                      </a:pPr>
                      <a:r>
                        <a:rPr lang="pl-PL" sz="1000" dirty="0">
                          <a:effectLst/>
                        </a:rPr>
                        <a:t>Gmina Żagań ( o statusie miejskim (</a:t>
                      </a:r>
                      <a:r>
                        <a:rPr lang="pl-PL" sz="1000" dirty="0" smtClean="0">
                          <a:effectLst/>
                        </a:rPr>
                        <a:t>lider)</a:t>
                      </a:r>
                    </a:p>
                    <a:p>
                      <a:pPr algn="l">
                        <a:lnSpc>
                          <a:spcPct val="100000"/>
                        </a:lnSpc>
                        <a:spcBef>
                          <a:spcPts val="600"/>
                        </a:spcBef>
                        <a:spcAft>
                          <a:spcPts val="1000"/>
                        </a:spcAft>
                      </a:pPr>
                      <a:r>
                        <a:rPr lang="pl-PL" sz="1000" dirty="0" smtClean="0">
                          <a:effectLst/>
                        </a:rPr>
                        <a:t>Gmina </a:t>
                      </a:r>
                      <a:r>
                        <a:rPr lang="pl-PL" sz="1000" dirty="0">
                          <a:effectLst/>
                        </a:rPr>
                        <a:t>Żagań</a:t>
                      </a:r>
                    </a:p>
                    <a:p>
                      <a:pPr algn="l">
                        <a:lnSpc>
                          <a:spcPct val="100000"/>
                        </a:lnSpc>
                        <a:spcBef>
                          <a:spcPts val="600"/>
                        </a:spcBef>
                        <a:spcAft>
                          <a:spcPts val="1000"/>
                        </a:spcAft>
                      </a:pPr>
                      <a:r>
                        <a:rPr lang="pl-PL" sz="1000" dirty="0">
                          <a:effectLst/>
                        </a:rPr>
                        <a:t>Gmina Żary ( o statusie miejskim)</a:t>
                      </a:r>
                    </a:p>
                    <a:p>
                      <a:pPr algn="l">
                        <a:lnSpc>
                          <a:spcPct val="100000"/>
                        </a:lnSpc>
                        <a:spcBef>
                          <a:spcPts val="600"/>
                        </a:spcBef>
                        <a:spcAft>
                          <a:spcPts val="1000"/>
                        </a:spcAft>
                      </a:pPr>
                      <a:r>
                        <a:rPr lang="pl-PL" sz="1000" dirty="0">
                          <a:effectLst/>
                        </a:rPr>
                        <a:t>Gmina Żary</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tabLst>
                          <a:tab pos="175260" algn="l"/>
                          <a:tab pos="626745" algn="ctr"/>
                        </a:tabLst>
                      </a:pPr>
                      <a:r>
                        <a:rPr lang="pl-PL" sz="1000" dirty="0">
                          <a:effectLst/>
                        </a:rPr>
                        <a:t> </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dirty="0">
                          <a:effectLst/>
                        </a:rPr>
                        <a:t>1 898 577,60 </a:t>
                      </a:r>
                    </a:p>
                    <a:p>
                      <a:pPr algn="l">
                        <a:lnSpc>
                          <a:spcPct val="115000"/>
                        </a:lnSpc>
                        <a:spcBef>
                          <a:spcPts val="600"/>
                        </a:spcBef>
                        <a:spcAft>
                          <a:spcPts val="1000"/>
                        </a:spcAft>
                      </a:pPr>
                      <a:r>
                        <a:rPr lang="pl-PL" sz="1000" dirty="0">
                          <a:effectLst/>
                        </a:rPr>
                        <a:t>( w tym koszty dla Gminy Żary – 413 796,48)</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600"/>
                        </a:spcAft>
                      </a:pPr>
                      <a:r>
                        <a:rPr lang="pl-PL" sz="1000">
                          <a:effectLst/>
                        </a:rPr>
                        <a:t>2017-2018</a:t>
                      </a:r>
                      <a:endParaRPr lang="pl-PL" sz="1000">
                        <a:effectLst/>
                        <a:latin typeface="Calibri"/>
                        <a:ea typeface="Times New Roman"/>
                        <a:cs typeface="Times New Roman"/>
                      </a:endParaRPr>
                    </a:p>
                  </a:txBody>
                  <a:tcPr marL="0" marR="0" marT="0" marB="0"/>
                </a:tc>
              </a:tr>
              <a:tr h="928003">
                <a:tc>
                  <a:txBody>
                    <a:bodyPr/>
                    <a:lstStyle/>
                    <a:p>
                      <a:pPr algn="l">
                        <a:lnSpc>
                          <a:spcPct val="115000"/>
                        </a:lnSpc>
                        <a:spcBef>
                          <a:spcPts val="600"/>
                        </a:spcBef>
                        <a:spcAft>
                          <a:spcPts val="1000"/>
                        </a:spcAft>
                      </a:pPr>
                      <a:r>
                        <a:rPr lang="pl-PL" sz="1000">
                          <a:effectLst/>
                        </a:rPr>
                        <a:t>3</a:t>
                      </a:r>
                      <a:endParaRPr lang="pl-PL" sz="1000">
                        <a:effectLst/>
                        <a:latin typeface="Calibri"/>
                        <a:ea typeface="Times New Roman"/>
                        <a:cs typeface="Times New Roman"/>
                      </a:endParaRPr>
                    </a:p>
                  </a:txBody>
                  <a:tcPr marL="0" marR="0" marT="0" marB="0"/>
                </a:tc>
                <a:tc>
                  <a:txBody>
                    <a:bodyPr/>
                    <a:lstStyle/>
                    <a:p>
                      <a:pPr algn="l">
                        <a:lnSpc>
                          <a:spcPct val="115000"/>
                        </a:lnSpc>
                        <a:spcAft>
                          <a:spcPts val="1000"/>
                        </a:spcAft>
                      </a:pPr>
                      <a:r>
                        <a:rPr lang="pl-PL" sz="1000" kern="1200">
                          <a:effectLst/>
                        </a:rPr>
                        <a:t>Warsztaty kulinarne</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a:effectLst/>
                        </a:rPr>
                        <a:t>Fundacja Pięknolesie</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tabLst>
                          <a:tab pos="175260" algn="l"/>
                          <a:tab pos="626745" algn="ctr"/>
                        </a:tabLst>
                      </a:pPr>
                      <a:r>
                        <a:rPr lang="pl-PL" sz="1000">
                          <a:effectLst/>
                        </a:rPr>
                        <a:t>Koło gospodyń</a:t>
                      </a:r>
                    </a:p>
                    <a:p>
                      <a:pPr algn="l">
                        <a:lnSpc>
                          <a:spcPct val="115000"/>
                        </a:lnSpc>
                        <a:spcBef>
                          <a:spcPts val="600"/>
                        </a:spcBef>
                        <a:spcAft>
                          <a:spcPts val="1000"/>
                        </a:spcAft>
                        <a:tabLst>
                          <a:tab pos="175260" algn="l"/>
                          <a:tab pos="626745" algn="ctr"/>
                        </a:tabLst>
                      </a:pPr>
                      <a:r>
                        <a:rPr lang="pl-PL" sz="1000">
                          <a:effectLst/>
                        </a:rPr>
                        <a:t>Stowarzyszenie Śpiewajmy Razem</a:t>
                      </a:r>
                    </a:p>
                    <a:p>
                      <a:pPr algn="l">
                        <a:lnSpc>
                          <a:spcPct val="115000"/>
                        </a:lnSpc>
                        <a:spcBef>
                          <a:spcPts val="600"/>
                        </a:spcBef>
                        <a:spcAft>
                          <a:spcPts val="1000"/>
                        </a:spcAft>
                        <a:tabLst>
                          <a:tab pos="175260" algn="l"/>
                          <a:tab pos="626745" algn="ctr"/>
                        </a:tabLst>
                      </a:pPr>
                      <a:r>
                        <a:rPr lang="pl-PL" sz="1000">
                          <a:effectLst/>
                        </a:rPr>
                        <a:t>Gmina Żary</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dirty="0">
                          <a:effectLst/>
                        </a:rPr>
                        <a:t>10 000</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600"/>
                        </a:spcAft>
                      </a:pPr>
                      <a:r>
                        <a:rPr lang="pl-PL" sz="1000">
                          <a:effectLst/>
                        </a:rPr>
                        <a:t>X-XI</a:t>
                      </a:r>
                      <a:endParaRPr lang="pl-PL" sz="1000">
                        <a:effectLst/>
                        <a:latin typeface="Calibri"/>
                        <a:ea typeface="Times New Roman"/>
                        <a:cs typeface="Times New Roman"/>
                      </a:endParaRPr>
                    </a:p>
                  </a:txBody>
                  <a:tcPr marL="0" marR="0" marT="0" marB="0"/>
                </a:tc>
              </a:tr>
              <a:tr h="246993">
                <a:tc>
                  <a:txBody>
                    <a:bodyPr/>
                    <a:lstStyle/>
                    <a:p>
                      <a:pPr algn="l">
                        <a:lnSpc>
                          <a:spcPct val="115000"/>
                        </a:lnSpc>
                        <a:spcBef>
                          <a:spcPts val="600"/>
                        </a:spcBef>
                        <a:spcAft>
                          <a:spcPts val="1000"/>
                        </a:spcAft>
                      </a:pPr>
                      <a:r>
                        <a:rPr lang="pl-PL" sz="1000">
                          <a:effectLst/>
                        </a:rPr>
                        <a:t>4 </a:t>
                      </a:r>
                      <a:endParaRPr lang="pl-PL" sz="1000">
                        <a:effectLst/>
                        <a:latin typeface="Calibri"/>
                        <a:ea typeface="Times New Roman"/>
                        <a:cs typeface="Times New Roman"/>
                      </a:endParaRPr>
                    </a:p>
                  </a:txBody>
                  <a:tcPr marL="0" marR="0" marT="0" marB="0"/>
                </a:tc>
                <a:tc>
                  <a:txBody>
                    <a:bodyPr/>
                    <a:lstStyle/>
                    <a:p>
                      <a:pPr algn="l">
                        <a:lnSpc>
                          <a:spcPct val="115000"/>
                        </a:lnSpc>
                        <a:spcAft>
                          <a:spcPts val="1000"/>
                        </a:spcAft>
                      </a:pPr>
                      <a:r>
                        <a:rPr lang="pl-PL" sz="1000" kern="1200">
                          <a:effectLst/>
                        </a:rPr>
                        <a:t>Rodzinny Rajd Rowerowy</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a:effectLst/>
                        </a:rPr>
                        <a:t>Fundacja Pięknolesie</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tabLst>
                          <a:tab pos="175260" algn="l"/>
                          <a:tab pos="626745" algn="ctr"/>
                        </a:tabLst>
                      </a:pPr>
                      <a:r>
                        <a:rPr lang="pl-PL" sz="1000" dirty="0">
                          <a:effectLst/>
                        </a:rPr>
                        <a:t>Koło Gospodyń, Szkoła w Sieniawie</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dirty="0">
                          <a:effectLst/>
                        </a:rPr>
                        <a:t>2 500</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600"/>
                        </a:spcAft>
                      </a:pPr>
                      <a:r>
                        <a:rPr lang="pl-PL" sz="1000">
                          <a:effectLst/>
                        </a:rPr>
                        <a:t>2017</a:t>
                      </a:r>
                      <a:endParaRPr lang="pl-PL" sz="1000">
                        <a:effectLst/>
                        <a:latin typeface="Calibri"/>
                        <a:ea typeface="Times New Roman"/>
                        <a:cs typeface="Times New Roman"/>
                      </a:endParaRPr>
                    </a:p>
                  </a:txBody>
                  <a:tcPr marL="0" marR="0" marT="0" marB="0"/>
                </a:tc>
              </a:tr>
              <a:tr h="246993">
                <a:tc>
                  <a:txBody>
                    <a:bodyPr/>
                    <a:lstStyle/>
                    <a:p>
                      <a:pPr algn="l">
                        <a:lnSpc>
                          <a:spcPct val="115000"/>
                        </a:lnSpc>
                        <a:spcBef>
                          <a:spcPts val="600"/>
                        </a:spcBef>
                        <a:spcAft>
                          <a:spcPts val="1000"/>
                        </a:spcAft>
                      </a:pPr>
                      <a:r>
                        <a:rPr lang="pl-PL" sz="1000">
                          <a:effectLst/>
                        </a:rPr>
                        <a:t>5</a:t>
                      </a:r>
                      <a:endParaRPr lang="pl-PL" sz="1000">
                        <a:effectLst/>
                        <a:latin typeface="Calibri"/>
                        <a:ea typeface="Times New Roman"/>
                        <a:cs typeface="Times New Roman"/>
                      </a:endParaRPr>
                    </a:p>
                  </a:txBody>
                  <a:tcPr marL="0" marR="0" marT="0" marB="0"/>
                </a:tc>
                <a:tc>
                  <a:txBody>
                    <a:bodyPr/>
                    <a:lstStyle/>
                    <a:p>
                      <a:pPr algn="l">
                        <a:lnSpc>
                          <a:spcPct val="115000"/>
                        </a:lnSpc>
                        <a:spcAft>
                          <a:spcPts val="1000"/>
                        </a:spcAft>
                      </a:pPr>
                      <a:r>
                        <a:rPr lang="pl-PL" sz="1000" kern="1200">
                          <a:effectLst/>
                        </a:rPr>
                        <a:t>Wakacje na wsi</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a:effectLst/>
                        </a:rPr>
                        <a:t>Fundacja Pięknolesie</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tabLst>
                          <a:tab pos="175260" algn="l"/>
                          <a:tab pos="626745" algn="ctr"/>
                        </a:tabLst>
                      </a:pPr>
                      <a:r>
                        <a:rPr lang="pl-PL" sz="1000">
                          <a:effectLst/>
                        </a:rPr>
                        <a:t>Gmina Żary, Szkoła Podstawowa Sieniawa</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dirty="0">
                          <a:effectLst/>
                        </a:rPr>
                        <a:t>450 / os</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600"/>
                        </a:spcAft>
                      </a:pPr>
                      <a:r>
                        <a:rPr lang="pl-PL" sz="1000">
                          <a:effectLst/>
                        </a:rPr>
                        <a:t>2017</a:t>
                      </a:r>
                      <a:endParaRPr lang="pl-PL" sz="1000">
                        <a:effectLst/>
                        <a:latin typeface="Calibri"/>
                        <a:ea typeface="Times New Roman"/>
                        <a:cs typeface="Times New Roman"/>
                      </a:endParaRPr>
                    </a:p>
                  </a:txBody>
                  <a:tcPr marL="0" marR="0" marT="0" marB="0"/>
                </a:tc>
              </a:tr>
              <a:tr h="282279">
                <a:tc>
                  <a:txBody>
                    <a:bodyPr/>
                    <a:lstStyle/>
                    <a:p>
                      <a:pPr algn="l">
                        <a:lnSpc>
                          <a:spcPct val="115000"/>
                        </a:lnSpc>
                        <a:spcBef>
                          <a:spcPts val="600"/>
                        </a:spcBef>
                        <a:spcAft>
                          <a:spcPts val="1000"/>
                        </a:spcAft>
                      </a:pPr>
                      <a:r>
                        <a:rPr lang="pl-PL" sz="1000">
                          <a:effectLst/>
                        </a:rPr>
                        <a:t>6</a:t>
                      </a:r>
                      <a:endParaRPr lang="pl-PL" sz="1000">
                        <a:effectLst/>
                        <a:latin typeface="Calibri"/>
                        <a:ea typeface="Times New Roman"/>
                        <a:cs typeface="Times New Roman"/>
                      </a:endParaRPr>
                    </a:p>
                  </a:txBody>
                  <a:tcPr marL="0" marR="0" marT="0" marB="0"/>
                </a:tc>
                <a:tc>
                  <a:txBody>
                    <a:bodyPr/>
                    <a:lstStyle/>
                    <a:p>
                      <a:pPr algn="l">
                        <a:lnSpc>
                          <a:spcPct val="115000"/>
                        </a:lnSpc>
                        <a:spcAft>
                          <a:spcPts val="1000"/>
                        </a:spcAft>
                      </a:pPr>
                      <a:r>
                        <a:rPr lang="pl-PL" sz="1000" kern="1200">
                          <a:effectLst/>
                        </a:rPr>
                        <a:t>Mały aktor</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a:effectLst/>
                        </a:rPr>
                        <a:t>Fundacja Pięknolesie</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tabLst>
                          <a:tab pos="175260" algn="l"/>
                          <a:tab pos="626745" algn="ctr"/>
                        </a:tabLst>
                      </a:pPr>
                      <a:r>
                        <a:rPr lang="pl-PL" sz="1000">
                          <a:effectLst/>
                        </a:rPr>
                        <a:t>Gmina Żary, Szkoła Podstawowa w Sieniawie</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dirty="0">
                          <a:effectLst/>
                        </a:rPr>
                        <a:t>4 600</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600"/>
                        </a:spcAft>
                      </a:pPr>
                      <a:r>
                        <a:rPr lang="pl-PL" sz="1000" dirty="0">
                          <a:effectLst/>
                        </a:rPr>
                        <a:t>2017</a:t>
                      </a:r>
                      <a:endParaRPr lang="pl-PL" sz="1000" dirty="0">
                        <a:effectLst/>
                        <a:latin typeface="Calibri"/>
                        <a:ea typeface="Times New Roman"/>
                        <a:cs typeface="Times New Roman"/>
                      </a:endParaRPr>
                    </a:p>
                  </a:txBody>
                  <a:tcPr marL="0" marR="0" marT="0" marB="0"/>
                </a:tc>
              </a:tr>
              <a:tr h="640792">
                <a:tc>
                  <a:txBody>
                    <a:bodyPr/>
                    <a:lstStyle/>
                    <a:p>
                      <a:pPr algn="l">
                        <a:lnSpc>
                          <a:spcPct val="115000"/>
                        </a:lnSpc>
                        <a:spcBef>
                          <a:spcPts val="600"/>
                        </a:spcBef>
                        <a:spcAft>
                          <a:spcPts val="1000"/>
                        </a:spcAft>
                      </a:pPr>
                      <a:r>
                        <a:rPr lang="pl-PL" sz="1000">
                          <a:effectLst/>
                        </a:rPr>
                        <a:t>7</a:t>
                      </a:r>
                      <a:endParaRPr lang="pl-PL" sz="1000">
                        <a:effectLst/>
                        <a:latin typeface="Calibri"/>
                        <a:ea typeface="Times New Roman"/>
                        <a:cs typeface="Times New Roman"/>
                      </a:endParaRPr>
                    </a:p>
                  </a:txBody>
                  <a:tcPr marL="0" marR="0" marT="0" marB="0"/>
                </a:tc>
                <a:tc>
                  <a:txBody>
                    <a:bodyPr/>
                    <a:lstStyle/>
                    <a:p>
                      <a:pPr algn="l">
                        <a:lnSpc>
                          <a:spcPct val="115000"/>
                        </a:lnSpc>
                        <a:spcAft>
                          <a:spcPts val="1000"/>
                        </a:spcAft>
                      </a:pPr>
                      <a:r>
                        <a:rPr lang="pl-PL" sz="1000" kern="1200">
                          <a:effectLst/>
                        </a:rPr>
                        <a:t>Umiem pływać</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a:effectLst/>
                        </a:rPr>
                        <a:t>Fundacja Pięknolesie</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tabLst>
                          <a:tab pos="175260" algn="l"/>
                          <a:tab pos="626745" algn="ctr"/>
                        </a:tabLst>
                      </a:pPr>
                      <a:r>
                        <a:rPr lang="pl-PL" sz="1000" dirty="0">
                          <a:effectLst/>
                        </a:rPr>
                        <a:t>Gmina </a:t>
                      </a:r>
                      <a:r>
                        <a:rPr lang="pl-PL" sz="1000" dirty="0" smtClean="0">
                          <a:effectLst/>
                        </a:rPr>
                        <a:t>Żary, szkoły, rodzice</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a:effectLst/>
                        </a:rPr>
                        <a:t>190/os</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600"/>
                        </a:spcAft>
                      </a:pPr>
                      <a:r>
                        <a:rPr lang="pl-PL" sz="1000" dirty="0">
                          <a:effectLst/>
                        </a:rPr>
                        <a:t>2017</a:t>
                      </a:r>
                      <a:endParaRPr lang="pl-PL" sz="1000" dirty="0">
                        <a:effectLst/>
                        <a:latin typeface="Calibri"/>
                        <a:ea typeface="Times New Roman"/>
                        <a:cs typeface="Times New Roman"/>
                      </a:endParaRPr>
                    </a:p>
                  </a:txBody>
                  <a:tcPr marL="0" marR="0" marT="0" marB="0"/>
                </a:tc>
              </a:tr>
              <a:tr h="514065">
                <a:tc>
                  <a:txBody>
                    <a:bodyPr/>
                    <a:lstStyle/>
                    <a:p>
                      <a:pPr algn="l">
                        <a:lnSpc>
                          <a:spcPct val="115000"/>
                        </a:lnSpc>
                        <a:spcBef>
                          <a:spcPts val="600"/>
                        </a:spcBef>
                        <a:spcAft>
                          <a:spcPts val="1000"/>
                        </a:spcAft>
                      </a:pPr>
                      <a:r>
                        <a:rPr lang="pl-PL" sz="1000" dirty="0">
                          <a:effectLst/>
                        </a:rPr>
                        <a:t>8</a:t>
                      </a:r>
                      <a:endParaRPr lang="pl-PL" sz="1000" dirty="0">
                        <a:effectLst/>
                        <a:latin typeface="Calibri"/>
                        <a:ea typeface="Times New Roman"/>
                        <a:cs typeface="Times New Roman"/>
                      </a:endParaRPr>
                    </a:p>
                  </a:txBody>
                  <a:tcPr marL="0" marR="0" marT="0" marB="0"/>
                </a:tc>
                <a:tc>
                  <a:txBody>
                    <a:bodyPr/>
                    <a:lstStyle/>
                    <a:p>
                      <a:pPr algn="l">
                        <a:lnSpc>
                          <a:spcPct val="115000"/>
                        </a:lnSpc>
                        <a:spcAft>
                          <a:spcPts val="1000"/>
                        </a:spcAft>
                      </a:pPr>
                      <a:r>
                        <a:rPr lang="pl-PL" sz="1000" kern="1200" dirty="0">
                          <a:effectLst/>
                        </a:rPr>
                        <a:t>Rewitalizacja  tradycji ceramicznych Mirostowice Dolne</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dirty="0">
                          <a:effectLst/>
                        </a:rPr>
                        <a:t>Stowarzyszenie na rzecz rozwoju wsi „Dolina Zielona” w Mirostowicach Dolnych</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tabLst>
                          <a:tab pos="175260" algn="l"/>
                          <a:tab pos="626745" algn="ctr"/>
                        </a:tabLst>
                      </a:pPr>
                      <a:r>
                        <a:rPr lang="pl-PL" sz="1000" dirty="0">
                          <a:effectLst/>
                        </a:rPr>
                        <a:t>LKS </a:t>
                      </a:r>
                      <a:r>
                        <a:rPr lang="pl-PL" sz="1000" dirty="0" err="1">
                          <a:effectLst/>
                        </a:rPr>
                        <a:t>Mirostowiczanka</a:t>
                      </a:r>
                      <a:r>
                        <a:rPr lang="pl-PL" sz="1000" dirty="0">
                          <a:effectLst/>
                        </a:rPr>
                        <a:t> , KGW</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dirty="0">
                          <a:effectLst/>
                        </a:rPr>
                        <a:t>500 000</a:t>
                      </a:r>
                      <a:endParaRPr lang="pl-PL" sz="1000" dirty="0">
                        <a:effectLst/>
                        <a:latin typeface="Calibri"/>
                        <a:ea typeface="Times New Roman"/>
                        <a:cs typeface="Times New Roman"/>
                      </a:endParaRPr>
                    </a:p>
                  </a:txBody>
                  <a:tcPr marL="0" marR="0" marT="0" marB="0"/>
                </a:tc>
                <a:tc>
                  <a:txBody>
                    <a:bodyPr/>
                    <a:lstStyle/>
                    <a:p>
                      <a:pPr algn="l">
                        <a:lnSpc>
                          <a:spcPct val="115000"/>
                        </a:lnSpc>
                        <a:spcBef>
                          <a:spcPts val="600"/>
                        </a:spcBef>
                        <a:spcAft>
                          <a:spcPts val="600"/>
                        </a:spcAft>
                      </a:pPr>
                      <a:r>
                        <a:rPr lang="pl-PL" sz="1000" dirty="0">
                          <a:effectLst/>
                        </a:rPr>
                        <a:t>2017-2021</a:t>
                      </a:r>
                      <a:endParaRPr lang="pl-PL" sz="1000" dirty="0">
                        <a:effectLst/>
                        <a:latin typeface="Calibri"/>
                        <a:ea typeface="Times New Roman"/>
                        <a:cs typeface="Times New Roman"/>
                      </a:endParaRPr>
                    </a:p>
                  </a:txBody>
                  <a:tcPr marL="0" marR="0" marT="0" marB="0"/>
                </a:tc>
              </a:tr>
              <a:tr h="323046">
                <a:tc>
                  <a:txBody>
                    <a:bodyPr/>
                    <a:lstStyle/>
                    <a:p>
                      <a:pPr algn="l">
                        <a:lnSpc>
                          <a:spcPct val="115000"/>
                        </a:lnSpc>
                        <a:spcBef>
                          <a:spcPts val="600"/>
                        </a:spcBef>
                        <a:spcAft>
                          <a:spcPts val="1000"/>
                        </a:spcAft>
                      </a:pPr>
                      <a:r>
                        <a:rPr lang="pl-PL" sz="1000">
                          <a:effectLst/>
                        </a:rPr>
                        <a:t>9</a:t>
                      </a:r>
                      <a:endParaRPr lang="pl-PL" sz="1000">
                        <a:effectLst/>
                        <a:latin typeface="Calibri"/>
                        <a:ea typeface="Times New Roman"/>
                        <a:cs typeface="Times New Roman"/>
                      </a:endParaRPr>
                    </a:p>
                  </a:txBody>
                  <a:tcPr marL="0" marR="0" marT="0" marB="0"/>
                </a:tc>
                <a:tc>
                  <a:txBody>
                    <a:bodyPr/>
                    <a:lstStyle/>
                    <a:p>
                      <a:pPr algn="l">
                        <a:lnSpc>
                          <a:spcPct val="115000"/>
                        </a:lnSpc>
                        <a:spcAft>
                          <a:spcPts val="1000"/>
                        </a:spcAft>
                      </a:pPr>
                      <a:r>
                        <a:rPr lang="pl-PL" sz="1000" kern="1200">
                          <a:effectLst/>
                        </a:rPr>
                        <a:t>Zajęcia samoobrony dla dzieci i młodzieży oraz dorosłych</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a:effectLst/>
                        </a:rPr>
                        <a:t>UKS karate SEIKEN</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tabLst>
                          <a:tab pos="175260" algn="l"/>
                          <a:tab pos="626745" algn="ctr"/>
                        </a:tabLst>
                      </a:pPr>
                      <a:r>
                        <a:rPr lang="pl-PL" sz="1000">
                          <a:effectLst/>
                        </a:rPr>
                        <a:t>Gmina Żary</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1000"/>
                        </a:spcAft>
                      </a:pPr>
                      <a:r>
                        <a:rPr lang="pl-PL" sz="1000">
                          <a:effectLst/>
                        </a:rPr>
                        <a:t>24 000</a:t>
                      </a:r>
                      <a:endParaRPr lang="pl-PL" sz="1000">
                        <a:effectLst/>
                        <a:latin typeface="Calibri"/>
                        <a:ea typeface="Times New Roman"/>
                        <a:cs typeface="Times New Roman"/>
                      </a:endParaRPr>
                    </a:p>
                  </a:txBody>
                  <a:tcPr marL="0" marR="0" marT="0" marB="0"/>
                </a:tc>
                <a:tc>
                  <a:txBody>
                    <a:bodyPr/>
                    <a:lstStyle/>
                    <a:p>
                      <a:pPr algn="l">
                        <a:lnSpc>
                          <a:spcPct val="115000"/>
                        </a:lnSpc>
                        <a:spcBef>
                          <a:spcPts val="600"/>
                        </a:spcBef>
                        <a:spcAft>
                          <a:spcPts val="600"/>
                        </a:spcAft>
                      </a:pPr>
                      <a:r>
                        <a:rPr lang="pl-PL" sz="1000" dirty="0">
                          <a:effectLst/>
                        </a:rPr>
                        <a:t>2017-2020</a:t>
                      </a:r>
                      <a:endParaRPr lang="pl-PL" sz="1000" dirty="0">
                        <a:effectLst/>
                        <a:latin typeface="Calibri"/>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3960993548"/>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39</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33343"/>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
        <p:nvSpPr>
          <p:cNvPr id="5" name="Prostokąt 4"/>
          <p:cNvSpPr/>
          <p:nvPr/>
        </p:nvSpPr>
        <p:spPr>
          <a:xfrm>
            <a:off x="1835696" y="2348880"/>
            <a:ext cx="5904656" cy="1569660"/>
          </a:xfrm>
          <a:prstGeom prst="rect">
            <a:avLst/>
          </a:prstGeom>
        </p:spPr>
        <p:txBody>
          <a:bodyPr wrap="square">
            <a:spAutoFit/>
          </a:bodyPr>
          <a:lstStyle/>
          <a:p>
            <a:pPr algn="ctr"/>
            <a:endParaRPr lang="pl-PL" sz="3200" b="1" dirty="0" smtClean="0"/>
          </a:p>
          <a:p>
            <a:pPr algn="ctr"/>
            <a:r>
              <a:rPr lang="pl-PL" sz="3200" dirty="0" smtClean="0"/>
              <a:t>WSKAŹNIKI</a:t>
            </a:r>
            <a:r>
              <a:rPr lang="pl-PL" sz="3200" b="1" dirty="0"/>
              <a:t/>
            </a:r>
            <a:br>
              <a:rPr lang="pl-PL" sz="3200" b="1" dirty="0"/>
            </a:br>
            <a:endParaRPr lang="pl-PL" sz="3200" b="1" dirty="0"/>
          </a:p>
        </p:txBody>
      </p:sp>
    </p:spTree>
    <p:extLst>
      <p:ext uri="{BB962C8B-B14F-4D97-AF65-F5344CB8AC3E}">
        <p14:creationId xmlns:p14="http://schemas.microsoft.com/office/powerpoint/2010/main" val="331765589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Black" pitchFamily="34" charset="0"/>
                <a:cs typeface="Arial" charset="0"/>
              </a:defRPr>
            </a:lvl1pPr>
            <a:lvl2pPr marL="742950" indent="-285750">
              <a:defRPr sz="3600" b="1">
                <a:solidFill>
                  <a:schemeClr val="tx1"/>
                </a:solidFill>
                <a:latin typeface="Arial Black" pitchFamily="34" charset="0"/>
                <a:cs typeface="Arial" charset="0"/>
              </a:defRPr>
            </a:lvl2pPr>
            <a:lvl3pPr marL="1143000" indent="-228600">
              <a:defRPr sz="3600" b="1">
                <a:solidFill>
                  <a:schemeClr val="tx1"/>
                </a:solidFill>
                <a:latin typeface="Arial Black" pitchFamily="34" charset="0"/>
                <a:cs typeface="Arial" charset="0"/>
              </a:defRPr>
            </a:lvl3pPr>
            <a:lvl4pPr marL="1600200" indent="-228600">
              <a:defRPr sz="3600" b="1">
                <a:solidFill>
                  <a:schemeClr val="tx1"/>
                </a:solidFill>
                <a:latin typeface="Arial Black" pitchFamily="34" charset="0"/>
                <a:cs typeface="Arial" charset="0"/>
              </a:defRPr>
            </a:lvl4pPr>
            <a:lvl5pPr marL="2057400" indent="-228600">
              <a:defRPr sz="3600" b="1">
                <a:solidFill>
                  <a:schemeClr val="tx1"/>
                </a:solidFill>
                <a:latin typeface="Arial Black" pitchFamily="34" charset="0"/>
                <a:cs typeface="Arial" charset="0"/>
              </a:defRPr>
            </a:lvl5pPr>
            <a:lvl6pPr marL="2514600" indent="-228600" eaLnBrk="0" fontAlgn="base" hangingPunct="0">
              <a:spcBef>
                <a:spcPct val="0"/>
              </a:spcBef>
              <a:spcAft>
                <a:spcPct val="0"/>
              </a:spcAft>
              <a:defRPr sz="3600" b="1">
                <a:solidFill>
                  <a:schemeClr val="tx1"/>
                </a:solidFill>
                <a:latin typeface="Arial Black" pitchFamily="34" charset="0"/>
                <a:cs typeface="Arial" charset="0"/>
              </a:defRPr>
            </a:lvl6pPr>
            <a:lvl7pPr marL="2971800" indent="-228600" eaLnBrk="0" fontAlgn="base" hangingPunct="0">
              <a:spcBef>
                <a:spcPct val="0"/>
              </a:spcBef>
              <a:spcAft>
                <a:spcPct val="0"/>
              </a:spcAft>
              <a:defRPr sz="3600" b="1">
                <a:solidFill>
                  <a:schemeClr val="tx1"/>
                </a:solidFill>
                <a:latin typeface="Arial Black" pitchFamily="34" charset="0"/>
                <a:cs typeface="Arial" charset="0"/>
              </a:defRPr>
            </a:lvl7pPr>
            <a:lvl8pPr marL="3429000" indent="-228600" eaLnBrk="0" fontAlgn="base" hangingPunct="0">
              <a:spcBef>
                <a:spcPct val="0"/>
              </a:spcBef>
              <a:spcAft>
                <a:spcPct val="0"/>
              </a:spcAft>
              <a:defRPr sz="3600" b="1">
                <a:solidFill>
                  <a:schemeClr val="tx1"/>
                </a:solidFill>
                <a:latin typeface="Arial Black" pitchFamily="34" charset="0"/>
                <a:cs typeface="Arial" charset="0"/>
              </a:defRPr>
            </a:lvl8pPr>
            <a:lvl9pPr marL="3886200" indent="-228600" eaLnBrk="0" fontAlgn="base" hangingPunct="0">
              <a:spcBef>
                <a:spcPct val="0"/>
              </a:spcBef>
              <a:spcAft>
                <a:spcPct val="0"/>
              </a:spcAft>
              <a:defRPr sz="3600" b="1">
                <a:solidFill>
                  <a:schemeClr val="tx1"/>
                </a:solidFill>
                <a:latin typeface="Arial Black" pitchFamily="34" charset="0"/>
                <a:cs typeface="Arial" charset="0"/>
              </a:defRPr>
            </a:lvl9pPr>
          </a:lstStyle>
          <a:p>
            <a:pPr eaLnBrk="1" hangingPunct="1"/>
            <a:fld id="{20F11623-256E-498C-8575-46DDB6E21DD8}" type="slidenum">
              <a:rPr lang="pl-PL" altLang="pl-PL" sz="1100" smtClean="0">
                <a:solidFill>
                  <a:schemeClr val="tx2"/>
                </a:solidFill>
              </a:rPr>
              <a:pPr eaLnBrk="1" hangingPunct="1"/>
              <a:t>4</a:t>
            </a:fld>
            <a:endParaRPr lang="pl-PL" altLang="pl-PL" sz="1100" smtClean="0">
              <a:solidFill>
                <a:schemeClr val="tx2"/>
              </a:solidFill>
            </a:endParaRPr>
          </a:p>
        </p:txBody>
      </p:sp>
      <p:pic>
        <p:nvPicPr>
          <p:cNvPr id="185347" name="Obraz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0"/>
            <a:ext cx="10974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ostokąt 3"/>
          <p:cNvSpPr/>
          <p:nvPr/>
        </p:nvSpPr>
        <p:spPr>
          <a:xfrm>
            <a:off x="-180975" y="0"/>
            <a:ext cx="5148263" cy="1751013"/>
          </a:xfrm>
          <a:prstGeom prst="rect">
            <a:avLst/>
          </a:prstGeom>
        </p:spPr>
        <p:txBody>
          <a:bodyPr>
            <a:spAutoFit/>
          </a:bodyPr>
          <a:lstStyle/>
          <a:p>
            <a:pPr algn="ctr" eaLnBrk="1" hangingPunct="1">
              <a:lnSpc>
                <a:spcPct val="150000"/>
              </a:lnSpc>
              <a:spcBef>
                <a:spcPct val="50000"/>
              </a:spcBef>
              <a:defRPr/>
            </a:pPr>
            <a:r>
              <a:rPr lang="pl-PL" altLang="pl-PL" sz="2800" dirty="0">
                <a:solidFill>
                  <a:schemeClr val="bg1"/>
                </a:solidFill>
                <a:effectLst>
                  <a:outerShdw blurRad="38100" dist="38100" dir="2700000" algn="tl">
                    <a:srgbClr val="000000">
                      <a:alpha val="43137"/>
                    </a:srgbClr>
                  </a:outerShdw>
                </a:effectLst>
                <a:latin typeface="Bookman Old Style" pitchFamily="18" charset="0"/>
                <a:cs typeface="Arial" pitchFamily="34" charset="0"/>
              </a:rPr>
              <a:t>DROGĘ WYTYCZA SIĘ IDĄC…</a:t>
            </a:r>
            <a:r>
              <a:rPr lang="pl-PL" altLang="pl-PL" sz="1800" dirty="0">
                <a:solidFill>
                  <a:schemeClr val="bg1"/>
                </a:solidFill>
                <a:effectLst>
                  <a:outerShdw blurRad="38100" dist="38100" dir="2700000" algn="tl">
                    <a:srgbClr val="000000">
                      <a:alpha val="43137"/>
                    </a:srgbClr>
                  </a:outerShdw>
                </a:effectLst>
                <a:latin typeface="Bookman Old Style" pitchFamily="18" charset="0"/>
                <a:cs typeface="Arial" pitchFamily="34" charset="0"/>
              </a:rPr>
              <a:t/>
            </a:r>
            <a:br>
              <a:rPr lang="pl-PL" altLang="pl-PL" sz="1800" dirty="0">
                <a:solidFill>
                  <a:schemeClr val="bg1"/>
                </a:solidFill>
                <a:effectLst>
                  <a:outerShdw blurRad="38100" dist="38100" dir="2700000" algn="tl">
                    <a:srgbClr val="000000">
                      <a:alpha val="43137"/>
                    </a:srgbClr>
                  </a:outerShdw>
                </a:effectLst>
                <a:latin typeface="Bookman Old Style" pitchFamily="18" charset="0"/>
                <a:cs typeface="Arial" pitchFamily="34" charset="0"/>
              </a:rPr>
            </a:br>
            <a:r>
              <a:rPr lang="pl-PL" altLang="pl-PL" sz="1600" dirty="0">
                <a:solidFill>
                  <a:schemeClr val="bg1"/>
                </a:solidFill>
                <a:effectLst>
                  <a:outerShdw blurRad="38100" dist="38100" dir="2700000" algn="tl">
                    <a:srgbClr val="000000">
                      <a:alpha val="43137"/>
                    </a:srgbClr>
                  </a:outerShdw>
                </a:effectLst>
                <a:latin typeface="Bookman Old Style" pitchFamily="18" charset="0"/>
                <a:cs typeface="Arial" pitchFamily="34" charset="0"/>
              </a:rPr>
              <a:t>PAULO COELHO</a:t>
            </a:r>
          </a:p>
        </p:txBody>
      </p:sp>
    </p:spTree>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40</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4098" name="Picture 2" descr="C:\Documents and Settings\MagdaB\Pulpit\Paulina\Żary\wskaźniki\Wystandaryzowany wskaźnik obciążenia demograficzne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4272" y="692696"/>
            <a:ext cx="4259082" cy="602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12303"/>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41</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5" name="Picture 2" descr="C:\Documents and Settings\MagdaB\Pulpit\Paulina\Żary\wskaźniki\Wystandaryzowany wskaźnik dla stopy bezrobocia.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2212" y="692696"/>
            <a:ext cx="4328687" cy="6120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42</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5122" name="Picture 2" descr="C:\Documents and Settings\MagdaB\Pulpit\Paulina\Żary\wskaźniki\Wystandaryzowany wskaźnik  ilości osób korzystających z pomocy społecznej na 1000 mieszkańców w 2015.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764704"/>
            <a:ext cx="4309320"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19565"/>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43</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5" name="Picture 2" descr="C:\Documents and Settings\MagdaB\Pulpit\Paulina\Żary\wskaźniki\Wystandaryzowany wskaźnik liczby fundacji na 1000 mieszkańców.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692696"/>
            <a:ext cx="4320481" cy="6109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44</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5" name="Picture 2" descr="C:\Documents and Settings\MagdaB\Pulpit\Paulina\Żary\wskaźniki\Wystandaryzowany wskaźnik liczby przestępstw na 1000 mieszkańców (2015).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252" y="692696"/>
            <a:ext cx="4320480" cy="6109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45</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6146" name="Picture 2" descr="C:\Documents and Settings\MagdaB\Pulpit\Paulina\Żary\wskaźniki\Wystandaryzowany wskaźnik liczby podmiotów gospodarki narodowej na 100 mieszkańców.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692696"/>
            <a:ext cx="4320480" cy="610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73729"/>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46</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7170" name="Picture 2" descr="C:\Documents and Settings\MagdaB\Pulpit\Paulina\Żary\wskaźniki\Wystandaryzowany wskźnik odsetka dróg gminnych wymagających remontu.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7161" y="748925"/>
            <a:ext cx="4320480" cy="610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73729"/>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47</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8194" name="Picture 2" descr="C:\Documents and Settings\MagdaB\Pulpit\Paulina\Żary\wskaźniki\Wystandaryzowany wskźnik odsetka oświetlonych dróg publicznych.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692696"/>
            <a:ext cx="4328687"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73729"/>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48</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9218" name="Picture 2" descr="C:\Documents and Settings\MagdaB\Pulpit\Paulina\Żary\wskaźniki\Sumaryczny wskaźnik obciążenia społeczne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748924"/>
            <a:ext cx="4320480" cy="610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73729"/>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49</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0242" name="Picture 2" descr="C:\Documents and Settings\MagdaB\Pulpit\Paulina\Żary\wskaźniki\Sumaryczny wskaźnik sfery technicznej.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764705"/>
            <a:ext cx="4296935" cy="607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7372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68"/>
          <p:cNvSpPr>
            <a:spLocks noChangeArrowheads="1"/>
          </p:cNvSpPr>
          <p:nvPr/>
        </p:nvSpPr>
        <p:spPr bwMode="auto">
          <a:xfrm>
            <a:off x="214313" y="692150"/>
            <a:ext cx="2114550" cy="4492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fontAlgn="auto">
              <a:spcBef>
                <a:spcPts val="0"/>
              </a:spcBef>
              <a:spcAft>
                <a:spcPts val="0"/>
              </a:spcAft>
              <a:defRPr/>
            </a:pPr>
            <a:r>
              <a:rPr lang="pl-PL" sz="1000" dirty="0">
                <a:solidFill>
                  <a:prstClr val="black"/>
                </a:solidFill>
                <a:latin typeface="Tahoma" pitchFamily="34" charset="0"/>
                <a:cs typeface="Tahoma" pitchFamily="34" charset="0"/>
              </a:rPr>
              <a:t>I. Dokumenty strategicznego rozwoju kraju i regionów</a:t>
            </a:r>
          </a:p>
        </p:txBody>
      </p:sp>
      <p:sp>
        <p:nvSpPr>
          <p:cNvPr id="8" name="Rectangle 669"/>
          <p:cNvSpPr>
            <a:spLocks noChangeArrowheads="1"/>
          </p:cNvSpPr>
          <p:nvPr/>
        </p:nvSpPr>
        <p:spPr bwMode="auto">
          <a:xfrm>
            <a:off x="2700338" y="693738"/>
            <a:ext cx="1579562" cy="44926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lstStyle/>
          <a:p>
            <a:pPr fontAlgn="auto">
              <a:spcBef>
                <a:spcPts val="0"/>
              </a:spcBef>
              <a:spcAft>
                <a:spcPts val="0"/>
              </a:spcAft>
              <a:defRPr/>
            </a:pPr>
            <a:r>
              <a:rPr lang="pl-PL" sz="1000" dirty="0">
                <a:solidFill>
                  <a:prstClr val="black"/>
                </a:solidFill>
                <a:latin typeface="Tahoma" pitchFamily="34" charset="0"/>
                <a:cs typeface="Tahoma" pitchFamily="34" charset="0"/>
              </a:rPr>
              <a:t>II. Kreowanie wizji rozwoju</a:t>
            </a:r>
          </a:p>
        </p:txBody>
      </p:sp>
      <p:sp>
        <p:nvSpPr>
          <p:cNvPr id="9" name="Rectangle 670"/>
          <p:cNvSpPr>
            <a:spLocks noChangeArrowheads="1"/>
          </p:cNvSpPr>
          <p:nvPr/>
        </p:nvSpPr>
        <p:spPr bwMode="auto">
          <a:xfrm>
            <a:off x="4514850" y="693738"/>
            <a:ext cx="2114550" cy="64293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fontAlgn="auto">
              <a:spcBef>
                <a:spcPts val="0"/>
              </a:spcBef>
              <a:spcAft>
                <a:spcPts val="0"/>
              </a:spcAft>
              <a:defRPr/>
            </a:pPr>
            <a:r>
              <a:rPr lang="pl-PL" sz="1000" dirty="0">
                <a:solidFill>
                  <a:prstClr val="white"/>
                </a:solidFill>
                <a:cs typeface="Times New Roman" pitchFamily="18" charset="0"/>
              </a:rPr>
              <a:t>III. </a:t>
            </a:r>
            <a:r>
              <a:rPr lang="pl-PL" sz="1000" dirty="0">
                <a:solidFill>
                  <a:prstClr val="white"/>
                </a:solidFill>
                <a:latin typeface="Tahoma" pitchFamily="34" charset="0"/>
                <a:cs typeface="Tahoma" pitchFamily="34" charset="0"/>
              </a:rPr>
              <a:t>Dokumenty podstawowe określające rozwój </a:t>
            </a:r>
            <a:br>
              <a:rPr lang="pl-PL" sz="1000" dirty="0">
                <a:solidFill>
                  <a:prstClr val="white"/>
                </a:solidFill>
                <a:latin typeface="Tahoma" pitchFamily="34" charset="0"/>
                <a:cs typeface="Tahoma" pitchFamily="34" charset="0"/>
              </a:rPr>
            </a:br>
            <a:r>
              <a:rPr lang="pl-PL" sz="1000" dirty="0">
                <a:solidFill>
                  <a:prstClr val="white"/>
                </a:solidFill>
                <a:latin typeface="Tahoma" pitchFamily="34" charset="0"/>
                <a:cs typeface="Tahoma" pitchFamily="34" charset="0"/>
              </a:rPr>
              <a:t>gminy</a:t>
            </a:r>
          </a:p>
        </p:txBody>
      </p:sp>
      <p:sp>
        <p:nvSpPr>
          <p:cNvPr id="10" name="Rectangle 671"/>
          <p:cNvSpPr>
            <a:spLocks noChangeArrowheads="1"/>
          </p:cNvSpPr>
          <p:nvPr/>
        </p:nvSpPr>
        <p:spPr bwMode="auto">
          <a:xfrm>
            <a:off x="6710363" y="760413"/>
            <a:ext cx="2274887" cy="57626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pl-PL" sz="1000" dirty="0">
                <a:solidFill>
                  <a:prstClr val="black"/>
                </a:solidFill>
                <a:latin typeface="Tahoma" pitchFamily="34" charset="0"/>
                <a:cs typeface="Tahoma" pitchFamily="34" charset="0"/>
              </a:rPr>
              <a:t>IV. Dokumenty specjalistyczne określające rozwój gminy</a:t>
            </a:r>
          </a:p>
        </p:txBody>
      </p:sp>
      <p:grpSp>
        <p:nvGrpSpPr>
          <p:cNvPr id="20" name="Grupa 83"/>
          <p:cNvGrpSpPr>
            <a:grpSpLocks/>
          </p:cNvGrpSpPr>
          <p:nvPr/>
        </p:nvGrpSpPr>
        <p:grpSpPr bwMode="auto">
          <a:xfrm>
            <a:off x="234950" y="5876925"/>
            <a:ext cx="3000375" cy="868363"/>
            <a:chOff x="71438" y="5338888"/>
            <a:chExt cx="2743200" cy="846012"/>
          </a:xfrm>
        </p:grpSpPr>
        <p:sp>
          <p:nvSpPr>
            <p:cNvPr id="21" name="Rectangle 48"/>
            <p:cNvSpPr>
              <a:spLocks noChangeArrowheads="1"/>
            </p:cNvSpPr>
            <p:nvPr/>
          </p:nvSpPr>
          <p:spPr bwMode="auto">
            <a:xfrm>
              <a:off x="71438" y="5338888"/>
              <a:ext cx="2743200" cy="354181"/>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r>
                <a:rPr lang="pl-PL" sz="1000" dirty="0">
                  <a:solidFill>
                    <a:prstClr val="black"/>
                  </a:solidFill>
                  <a:latin typeface="Tahoma" pitchFamily="34" charset="0"/>
                  <a:cs typeface="Tahoma" pitchFamily="34" charset="0"/>
                </a:rPr>
                <a:t>Krajowy Plan Strategiczny </a:t>
              </a:r>
            </a:p>
            <a:p>
              <a:pPr fontAlgn="auto">
                <a:spcBef>
                  <a:spcPts val="0"/>
                </a:spcBef>
                <a:spcAft>
                  <a:spcPts val="0"/>
                </a:spcAft>
                <a:defRPr/>
              </a:pPr>
              <a:r>
                <a:rPr lang="pl-PL" sz="1000" dirty="0">
                  <a:solidFill>
                    <a:prstClr val="black"/>
                  </a:solidFill>
                  <a:latin typeface="Tahoma" pitchFamily="34" charset="0"/>
                  <a:cs typeface="Tahoma" pitchFamily="34" charset="0"/>
                </a:rPr>
                <a:t>dla Obszarów Wiejskich 2014-2020</a:t>
              </a:r>
            </a:p>
          </p:txBody>
        </p:sp>
        <p:sp>
          <p:nvSpPr>
            <p:cNvPr id="22" name="Rectangle 49"/>
            <p:cNvSpPr>
              <a:spLocks noChangeArrowheads="1"/>
            </p:cNvSpPr>
            <p:nvPr/>
          </p:nvSpPr>
          <p:spPr bwMode="auto">
            <a:xfrm>
              <a:off x="71438" y="5693069"/>
              <a:ext cx="2743200" cy="24591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r>
                <a:rPr lang="pl-PL" sz="1000" dirty="0">
                  <a:solidFill>
                    <a:prstClr val="black"/>
                  </a:solidFill>
                  <a:latin typeface="Tahoma" pitchFamily="34" charset="0"/>
                  <a:cs typeface="Tahoma" pitchFamily="34" charset="0"/>
                </a:rPr>
                <a:t>PO Rozwój Obszarów Wiejskich 2014-2020</a:t>
              </a:r>
            </a:p>
          </p:txBody>
        </p:sp>
        <p:sp>
          <p:nvSpPr>
            <p:cNvPr id="23" name="Rectangle 50"/>
            <p:cNvSpPr>
              <a:spLocks noChangeArrowheads="1"/>
            </p:cNvSpPr>
            <p:nvPr/>
          </p:nvSpPr>
          <p:spPr bwMode="auto">
            <a:xfrm>
              <a:off x="71438" y="5938984"/>
              <a:ext cx="2743200" cy="245916"/>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r>
                <a:rPr lang="pl-PL" sz="1000" dirty="0">
                  <a:solidFill>
                    <a:prstClr val="black"/>
                  </a:solidFill>
                  <a:latin typeface="Tahoma" pitchFamily="34" charset="0"/>
                  <a:cs typeface="Tahoma" pitchFamily="34" charset="0"/>
                </a:rPr>
                <a:t>Strategia Rozwoju Rybołówstwa 2014-2020</a:t>
              </a:r>
            </a:p>
          </p:txBody>
        </p:sp>
      </p:grpSp>
      <p:grpSp>
        <p:nvGrpSpPr>
          <p:cNvPr id="24" name="Group 721"/>
          <p:cNvGrpSpPr>
            <a:grpSpLocks/>
          </p:cNvGrpSpPr>
          <p:nvPr/>
        </p:nvGrpSpPr>
        <p:grpSpPr bwMode="auto">
          <a:xfrm>
            <a:off x="3479800" y="1419225"/>
            <a:ext cx="1000125" cy="3630613"/>
            <a:chOff x="1882" y="1071"/>
            <a:chExt cx="630" cy="2295"/>
          </a:xfrm>
        </p:grpSpPr>
        <p:sp>
          <p:nvSpPr>
            <p:cNvPr id="25" name="Rectangle 722"/>
            <p:cNvSpPr>
              <a:spLocks noChangeArrowheads="1"/>
            </p:cNvSpPr>
            <p:nvPr/>
          </p:nvSpPr>
          <p:spPr bwMode="auto">
            <a:xfrm>
              <a:off x="1882" y="1071"/>
              <a:ext cx="630" cy="243"/>
            </a:xfrm>
            <a:prstGeom prst="rect">
              <a:avLst/>
            </a:prstGeom>
            <a:solidFill>
              <a:sysClr val="window" lastClr="FFFFFF"/>
            </a:solidFill>
            <a:ln w="57150" cap="flat" cmpd="sng" algn="ctr">
              <a:solidFill>
                <a:srgbClr val="AC956E"/>
              </a:solidFill>
              <a:prstDash val="solid"/>
              <a:headEnd/>
              <a:tailEnd/>
            </a:ln>
            <a:effectLst/>
          </p:spPr>
          <p:txBody>
            <a:bodyPr/>
            <a:lstStyle/>
            <a:p>
              <a:pPr fontAlgn="auto">
                <a:spcBef>
                  <a:spcPts val="0"/>
                </a:spcBef>
                <a:spcAft>
                  <a:spcPts val="0"/>
                </a:spcAft>
                <a:defRPr/>
              </a:pPr>
              <a:r>
                <a:rPr lang="pl-PL" sz="1000" kern="0" dirty="0">
                  <a:solidFill>
                    <a:sysClr val="windowText" lastClr="000000"/>
                  </a:solidFill>
                  <a:latin typeface="Tahoma" pitchFamily="34" charset="0"/>
                  <a:cs typeface="Tahoma" pitchFamily="34" charset="0"/>
                </a:rPr>
                <a:t>Wizja</a:t>
              </a:r>
            </a:p>
          </p:txBody>
        </p:sp>
        <p:sp>
          <p:nvSpPr>
            <p:cNvPr id="26" name="Rectangle 723"/>
            <p:cNvSpPr>
              <a:spLocks noChangeArrowheads="1"/>
            </p:cNvSpPr>
            <p:nvPr/>
          </p:nvSpPr>
          <p:spPr bwMode="auto">
            <a:xfrm>
              <a:off x="1882" y="1521"/>
              <a:ext cx="630" cy="263"/>
            </a:xfrm>
            <a:prstGeom prst="rect">
              <a:avLst/>
            </a:prstGeom>
            <a:solidFill>
              <a:sysClr val="window" lastClr="FFFFFF"/>
            </a:solidFill>
            <a:ln w="57150" cap="flat" cmpd="sng" algn="ctr">
              <a:solidFill>
                <a:srgbClr val="AC956E"/>
              </a:solidFill>
              <a:prstDash val="solid"/>
              <a:headEnd/>
              <a:tailEnd/>
            </a:ln>
            <a:effectLst/>
          </p:spPr>
          <p:txBody>
            <a:bodyPr/>
            <a:lstStyle/>
            <a:p>
              <a:pPr fontAlgn="auto">
                <a:spcBef>
                  <a:spcPts val="0"/>
                </a:spcBef>
                <a:spcAft>
                  <a:spcPts val="0"/>
                </a:spcAft>
                <a:defRPr/>
              </a:pPr>
              <a:r>
                <a:rPr lang="pl-PL" sz="1000" kern="0" dirty="0">
                  <a:solidFill>
                    <a:sysClr val="windowText" lastClr="000000"/>
                  </a:solidFill>
                  <a:latin typeface="Tahoma" pitchFamily="34" charset="0"/>
                  <a:cs typeface="Tahoma" pitchFamily="34" charset="0"/>
                </a:rPr>
                <a:t>Misja</a:t>
              </a:r>
            </a:p>
          </p:txBody>
        </p:sp>
        <p:sp>
          <p:nvSpPr>
            <p:cNvPr id="27" name="Rectangle 724"/>
            <p:cNvSpPr>
              <a:spLocks noChangeArrowheads="1"/>
            </p:cNvSpPr>
            <p:nvPr/>
          </p:nvSpPr>
          <p:spPr bwMode="auto">
            <a:xfrm>
              <a:off x="1882" y="2016"/>
              <a:ext cx="630" cy="272"/>
            </a:xfrm>
            <a:prstGeom prst="rect">
              <a:avLst/>
            </a:prstGeom>
            <a:solidFill>
              <a:sysClr val="window" lastClr="FFFFFF"/>
            </a:solidFill>
            <a:ln w="57150" cap="flat" cmpd="sng" algn="ctr">
              <a:solidFill>
                <a:srgbClr val="AC956E"/>
              </a:solidFill>
              <a:prstDash val="solid"/>
              <a:headEnd/>
              <a:tailEnd/>
            </a:ln>
            <a:effectLst/>
          </p:spPr>
          <p:txBody>
            <a:bodyPr/>
            <a:lstStyle/>
            <a:p>
              <a:pPr fontAlgn="auto">
                <a:spcBef>
                  <a:spcPts val="0"/>
                </a:spcBef>
                <a:spcAft>
                  <a:spcPts val="0"/>
                </a:spcAft>
                <a:defRPr/>
              </a:pPr>
              <a:r>
                <a:rPr lang="pl-PL" sz="950" kern="0" dirty="0">
                  <a:solidFill>
                    <a:sysClr val="windowText" lastClr="000000"/>
                  </a:solidFill>
                  <a:latin typeface="Tahoma" pitchFamily="34" charset="0"/>
                  <a:cs typeface="Tahoma" pitchFamily="34" charset="0"/>
                </a:rPr>
                <a:t>Cele </a:t>
              </a:r>
            </a:p>
            <a:p>
              <a:pPr fontAlgn="auto">
                <a:spcBef>
                  <a:spcPts val="0"/>
                </a:spcBef>
                <a:spcAft>
                  <a:spcPts val="0"/>
                </a:spcAft>
                <a:defRPr/>
              </a:pPr>
              <a:r>
                <a:rPr lang="pl-PL" sz="950" kern="0" dirty="0">
                  <a:solidFill>
                    <a:sysClr val="windowText" lastClr="000000"/>
                  </a:solidFill>
                  <a:latin typeface="Tahoma" pitchFamily="34" charset="0"/>
                  <a:cs typeface="Tahoma" pitchFamily="34" charset="0"/>
                </a:rPr>
                <a:t>strategiczne</a:t>
              </a:r>
            </a:p>
          </p:txBody>
        </p:sp>
        <p:sp>
          <p:nvSpPr>
            <p:cNvPr id="28" name="Rectangle 725"/>
            <p:cNvSpPr>
              <a:spLocks noChangeArrowheads="1"/>
            </p:cNvSpPr>
            <p:nvPr/>
          </p:nvSpPr>
          <p:spPr bwMode="auto">
            <a:xfrm>
              <a:off x="1882" y="2523"/>
              <a:ext cx="630" cy="272"/>
            </a:xfrm>
            <a:prstGeom prst="rect">
              <a:avLst/>
            </a:prstGeom>
            <a:solidFill>
              <a:sysClr val="window" lastClr="FFFFFF"/>
            </a:solidFill>
            <a:ln w="57150" cap="flat" cmpd="sng" algn="ctr">
              <a:solidFill>
                <a:srgbClr val="AC956E"/>
              </a:solidFill>
              <a:prstDash val="solid"/>
              <a:headEnd/>
              <a:tailEnd/>
            </a:ln>
            <a:effectLst/>
          </p:spPr>
          <p:txBody>
            <a:bodyPr/>
            <a:lstStyle/>
            <a:p>
              <a:pPr fontAlgn="auto">
                <a:spcBef>
                  <a:spcPts val="0"/>
                </a:spcBef>
                <a:spcAft>
                  <a:spcPts val="0"/>
                </a:spcAft>
                <a:defRPr/>
              </a:pPr>
              <a:r>
                <a:rPr lang="pl-PL" sz="1000" kern="0" dirty="0">
                  <a:solidFill>
                    <a:sysClr val="windowText" lastClr="000000"/>
                  </a:solidFill>
                  <a:latin typeface="Tahoma" pitchFamily="34" charset="0"/>
                  <a:cs typeface="Tahoma" pitchFamily="34" charset="0"/>
                </a:rPr>
                <a:t>Cele operacyjne</a:t>
              </a:r>
            </a:p>
          </p:txBody>
        </p:sp>
        <p:sp>
          <p:nvSpPr>
            <p:cNvPr id="29" name="Rectangle 726"/>
            <p:cNvSpPr>
              <a:spLocks noChangeArrowheads="1"/>
            </p:cNvSpPr>
            <p:nvPr/>
          </p:nvSpPr>
          <p:spPr bwMode="auto">
            <a:xfrm>
              <a:off x="1882" y="3078"/>
              <a:ext cx="630" cy="288"/>
            </a:xfrm>
            <a:prstGeom prst="rect">
              <a:avLst/>
            </a:prstGeom>
            <a:solidFill>
              <a:sysClr val="window" lastClr="FFFFFF"/>
            </a:solidFill>
            <a:ln w="57150" cap="flat" cmpd="sng" algn="ctr">
              <a:solidFill>
                <a:srgbClr val="AC956E"/>
              </a:solidFill>
              <a:prstDash val="solid"/>
              <a:headEnd/>
              <a:tailEnd/>
            </a:ln>
            <a:effectLst/>
          </p:spPr>
          <p:txBody>
            <a:bodyPr/>
            <a:lstStyle/>
            <a:p>
              <a:pPr fontAlgn="auto">
                <a:spcBef>
                  <a:spcPts val="0"/>
                </a:spcBef>
                <a:spcAft>
                  <a:spcPts val="0"/>
                </a:spcAft>
                <a:defRPr/>
              </a:pPr>
              <a:r>
                <a:rPr lang="pl-PL" sz="1000" kern="0" dirty="0">
                  <a:solidFill>
                    <a:sysClr val="windowText" lastClr="000000"/>
                  </a:solidFill>
                  <a:latin typeface="Tahoma" pitchFamily="34" charset="0"/>
                  <a:cs typeface="Tahoma" pitchFamily="34" charset="0"/>
                </a:rPr>
                <a:t>Cele finansowe</a:t>
              </a:r>
            </a:p>
          </p:txBody>
        </p:sp>
        <p:sp>
          <p:nvSpPr>
            <p:cNvPr id="30" name="Line 727"/>
            <p:cNvSpPr>
              <a:spLocks noChangeShapeType="1"/>
            </p:cNvSpPr>
            <p:nvPr/>
          </p:nvSpPr>
          <p:spPr bwMode="auto">
            <a:xfrm>
              <a:off x="2155" y="1298"/>
              <a:ext cx="0" cy="216"/>
            </a:xfrm>
            <a:prstGeom prst="line">
              <a:avLst/>
            </a:prstGeom>
            <a:solidFill>
              <a:sysClr val="window" lastClr="FFFFFF"/>
            </a:solidFill>
            <a:ln w="57150" cap="flat" cmpd="sng" algn="ctr">
              <a:solidFill>
                <a:srgbClr val="AC956E"/>
              </a:solidFill>
              <a:prstDash val="solid"/>
              <a:headEnd/>
              <a:tailEnd type="triangle" w="med" len="med"/>
            </a:ln>
            <a:effectLst/>
          </p:spPr>
          <p:txBody>
            <a:bodyPr/>
            <a:lstStyle/>
            <a:p>
              <a:pPr fontAlgn="auto">
                <a:spcBef>
                  <a:spcPts val="0"/>
                </a:spcBef>
                <a:spcAft>
                  <a:spcPts val="0"/>
                </a:spcAft>
                <a:defRPr/>
              </a:pPr>
              <a:endParaRPr lang="pl-PL" sz="1000" kern="0">
                <a:solidFill>
                  <a:sysClr val="windowText" lastClr="000000"/>
                </a:solidFill>
                <a:latin typeface="Tahoma" pitchFamily="34" charset="0"/>
                <a:cs typeface="Tahoma" pitchFamily="34" charset="0"/>
              </a:endParaRPr>
            </a:p>
          </p:txBody>
        </p:sp>
        <p:sp>
          <p:nvSpPr>
            <p:cNvPr id="31" name="Line 728"/>
            <p:cNvSpPr>
              <a:spLocks noChangeShapeType="1"/>
            </p:cNvSpPr>
            <p:nvPr/>
          </p:nvSpPr>
          <p:spPr bwMode="auto">
            <a:xfrm>
              <a:off x="2155" y="1797"/>
              <a:ext cx="0" cy="222"/>
            </a:xfrm>
            <a:prstGeom prst="line">
              <a:avLst/>
            </a:prstGeom>
            <a:solidFill>
              <a:sysClr val="window" lastClr="FFFFFF"/>
            </a:solidFill>
            <a:ln w="57150" cap="flat" cmpd="sng" algn="ctr">
              <a:solidFill>
                <a:srgbClr val="AC956E"/>
              </a:solidFill>
              <a:prstDash val="solid"/>
              <a:headEnd/>
              <a:tailEnd type="triangle" w="med" len="med"/>
            </a:ln>
            <a:effectLst/>
          </p:spPr>
          <p:txBody>
            <a:bodyPr/>
            <a:lstStyle/>
            <a:p>
              <a:pPr fontAlgn="auto">
                <a:spcBef>
                  <a:spcPts val="0"/>
                </a:spcBef>
                <a:spcAft>
                  <a:spcPts val="0"/>
                </a:spcAft>
                <a:defRPr/>
              </a:pPr>
              <a:endParaRPr lang="pl-PL" sz="1000" kern="0">
                <a:solidFill>
                  <a:sysClr val="windowText" lastClr="000000"/>
                </a:solidFill>
                <a:latin typeface="Tahoma" pitchFamily="34" charset="0"/>
                <a:cs typeface="Tahoma" pitchFamily="34" charset="0"/>
              </a:endParaRPr>
            </a:p>
          </p:txBody>
        </p:sp>
        <p:sp>
          <p:nvSpPr>
            <p:cNvPr id="32" name="Line 729"/>
            <p:cNvSpPr>
              <a:spLocks noChangeShapeType="1"/>
            </p:cNvSpPr>
            <p:nvPr/>
          </p:nvSpPr>
          <p:spPr bwMode="auto">
            <a:xfrm>
              <a:off x="2155" y="2296"/>
              <a:ext cx="0" cy="216"/>
            </a:xfrm>
            <a:prstGeom prst="line">
              <a:avLst/>
            </a:prstGeom>
            <a:solidFill>
              <a:sysClr val="window" lastClr="FFFFFF"/>
            </a:solidFill>
            <a:ln w="57150" cap="flat" cmpd="sng" algn="ctr">
              <a:solidFill>
                <a:srgbClr val="AC956E"/>
              </a:solidFill>
              <a:prstDash val="solid"/>
              <a:headEnd/>
              <a:tailEnd type="triangle" w="med" len="med"/>
            </a:ln>
            <a:effectLst/>
          </p:spPr>
          <p:txBody>
            <a:bodyPr/>
            <a:lstStyle/>
            <a:p>
              <a:pPr fontAlgn="auto">
                <a:spcBef>
                  <a:spcPts val="0"/>
                </a:spcBef>
                <a:spcAft>
                  <a:spcPts val="0"/>
                </a:spcAft>
                <a:defRPr/>
              </a:pPr>
              <a:endParaRPr lang="pl-PL" sz="1000" kern="0">
                <a:solidFill>
                  <a:sysClr val="windowText" lastClr="000000"/>
                </a:solidFill>
                <a:latin typeface="Tahoma" pitchFamily="34" charset="0"/>
                <a:cs typeface="Tahoma" pitchFamily="34" charset="0"/>
              </a:endParaRPr>
            </a:p>
          </p:txBody>
        </p:sp>
        <p:sp>
          <p:nvSpPr>
            <p:cNvPr id="33" name="Line 730"/>
            <p:cNvSpPr>
              <a:spLocks noChangeShapeType="1"/>
            </p:cNvSpPr>
            <p:nvPr/>
          </p:nvSpPr>
          <p:spPr bwMode="auto">
            <a:xfrm>
              <a:off x="2155" y="2795"/>
              <a:ext cx="0" cy="261"/>
            </a:xfrm>
            <a:prstGeom prst="line">
              <a:avLst/>
            </a:prstGeom>
            <a:solidFill>
              <a:sysClr val="window" lastClr="FFFFFF"/>
            </a:solidFill>
            <a:ln w="57150" cap="flat" cmpd="sng" algn="ctr">
              <a:solidFill>
                <a:srgbClr val="AC956E"/>
              </a:solidFill>
              <a:prstDash val="solid"/>
              <a:headEnd/>
              <a:tailEnd type="triangle" w="med" len="med"/>
            </a:ln>
            <a:effectLst/>
          </p:spPr>
          <p:txBody>
            <a:bodyPr/>
            <a:lstStyle/>
            <a:p>
              <a:pPr fontAlgn="auto">
                <a:spcBef>
                  <a:spcPts val="0"/>
                </a:spcBef>
                <a:spcAft>
                  <a:spcPts val="0"/>
                </a:spcAft>
                <a:defRPr/>
              </a:pPr>
              <a:endParaRPr lang="pl-PL" sz="1000" kern="0">
                <a:solidFill>
                  <a:sysClr val="windowText" lastClr="000000"/>
                </a:solidFill>
                <a:latin typeface="Tahoma" pitchFamily="34" charset="0"/>
                <a:cs typeface="Tahoma" pitchFamily="34" charset="0"/>
              </a:endParaRPr>
            </a:p>
          </p:txBody>
        </p:sp>
      </p:grpSp>
      <p:cxnSp>
        <p:nvCxnSpPr>
          <p:cNvPr id="34" name="Łącznik prosty 33"/>
          <p:cNvCxnSpPr/>
          <p:nvPr/>
        </p:nvCxnSpPr>
        <p:spPr>
          <a:xfrm rot="5400000">
            <a:off x="2929731" y="3213894"/>
            <a:ext cx="3286125" cy="1588"/>
          </a:xfrm>
          <a:prstGeom prst="line">
            <a:avLst/>
          </a:prstGeom>
        </p:spPr>
        <p:style>
          <a:lnRef idx="3">
            <a:schemeClr val="dk1"/>
          </a:lnRef>
          <a:fillRef idx="0">
            <a:schemeClr val="dk1"/>
          </a:fillRef>
          <a:effectRef idx="2">
            <a:schemeClr val="dk1"/>
          </a:effectRef>
          <a:fontRef idx="minor">
            <a:schemeClr val="tx1"/>
          </a:fontRef>
        </p:style>
      </p:cxnSp>
      <p:cxnSp>
        <p:nvCxnSpPr>
          <p:cNvPr id="35" name="Łącznik prosty 34"/>
          <p:cNvCxnSpPr>
            <a:stCxn id="25" idx="3"/>
          </p:cNvCxnSpPr>
          <p:nvPr/>
        </p:nvCxnSpPr>
        <p:spPr>
          <a:xfrm flipV="1">
            <a:off x="4479208" y="1573214"/>
            <a:ext cx="92792" cy="37891"/>
          </a:xfrm>
          <a:prstGeom prst="line">
            <a:avLst/>
          </a:prstGeom>
        </p:spPr>
        <p:style>
          <a:lnRef idx="3">
            <a:schemeClr val="dk1"/>
          </a:lnRef>
          <a:fillRef idx="0">
            <a:schemeClr val="dk1"/>
          </a:fillRef>
          <a:effectRef idx="2">
            <a:schemeClr val="dk1"/>
          </a:effectRef>
          <a:fontRef idx="minor">
            <a:schemeClr val="tx1"/>
          </a:fontRef>
        </p:style>
      </p:cxnSp>
      <p:cxnSp>
        <p:nvCxnSpPr>
          <p:cNvPr id="43" name="Łącznik prosty 42"/>
          <p:cNvCxnSpPr/>
          <p:nvPr/>
        </p:nvCxnSpPr>
        <p:spPr>
          <a:xfrm rot="10800000" flipV="1">
            <a:off x="4714875" y="1831975"/>
            <a:ext cx="928688" cy="0"/>
          </a:xfrm>
          <a:prstGeom prst="line">
            <a:avLst/>
          </a:prstGeom>
        </p:spPr>
        <p:style>
          <a:lnRef idx="3">
            <a:schemeClr val="dk1"/>
          </a:lnRef>
          <a:fillRef idx="0">
            <a:schemeClr val="dk1"/>
          </a:fillRef>
          <a:effectRef idx="2">
            <a:schemeClr val="dk1"/>
          </a:effectRef>
          <a:fontRef idx="minor">
            <a:schemeClr val="tx1"/>
          </a:fontRef>
        </p:style>
      </p:cxnSp>
      <p:cxnSp>
        <p:nvCxnSpPr>
          <p:cNvPr id="44" name="Łącznik prosty 43"/>
          <p:cNvCxnSpPr/>
          <p:nvPr/>
        </p:nvCxnSpPr>
        <p:spPr>
          <a:xfrm>
            <a:off x="4681537" y="1762124"/>
            <a:ext cx="0" cy="2169263"/>
          </a:xfrm>
          <a:prstGeom prst="line">
            <a:avLst/>
          </a:prstGeom>
        </p:spPr>
        <p:style>
          <a:lnRef idx="3">
            <a:schemeClr val="dk1"/>
          </a:lnRef>
          <a:fillRef idx="0">
            <a:schemeClr val="dk1"/>
          </a:fillRef>
          <a:effectRef idx="2">
            <a:schemeClr val="dk1"/>
          </a:effectRef>
          <a:fontRef idx="minor">
            <a:schemeClr val="tx1"/>
          </a:fontRef>
        </p:style>
      </p:cxnSp>
      <p:cxnSp>
        <p:nvCxnSpPr>
          <p:cNvPr id="63" name="AutoShape 72"/>
          <p:cNvCxnSpPr>
            <a:cxnSpLocks noChangeShapeType="1"/>
          </p:cNvCxnSpPr>
          <p:nvPr/>
        </p:nvCxnSpPr>
        <p:spPr bwMode="auto">
          <a:xfrm>
            <a:off x="1691680" y="5661248"/>
            <a:ext cx="595" cy="233363"/>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grpSp>
        <p:nvGrpSpPr>
          <p:cNvPr id="82" name="Grupa 81"/>
          <p:cNvGrpSpPr>
            <a:grpSpLocks/>
          </p:cNvGrpSpPr>
          <p:nvPr/>
        </p:nvGrpSpPr>
        <p:grpSpPr bwMode="auto">
          <a:xfrm>
            <a:off x="180975" y="4067175"/>
            <a:ext cx="3178175" cy="1593850"/>
            <a:chOff x="179512" y="3861048"/>
            <a:chExt cx="3178051" cy="1593850"/>
          </a:xfrm>
        </p:grpSpPr>
        <p:sp>
          <p:nvSpPr>
            <p:cNvPr id="66" name="Rectangle 65"/>
            <p:cNvSpPr>
              <a:spLocks noChangeArrowheads="1"/>
            </p:cNvSpPr>
            <p:nvPr/>
          </p:nvSpPr>
          <p:spPr bwMode="auto">
            <a:xfrm>
              <a:off x="500033" y="3861704"/>
              <a:ext cx="571505" cy="159319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vert="vert270"/>
            <a:lstStyle/>
            <a:p>
              <a:pPr fontAlgn="auto">
                <a:spcBef>
                  <a:spcPts val="0"/>
                </a:spcBef>
                <a:spcAft>
                  <a:spcPts val="0"/>
                </a:spcAft>
                <a:defRPr/>
              </a:pPr>
              <a:r>
                <a:rPr lang="pl-PL" sz="1000" dirty="0">
                  <a:solidFill>
                    <a:prstClr val="black"/>
                  </a:solidFill>
                  <a:latin typeface="Calibri" pitchFamily="34" charset="0"/>
                  <a:cs typeface="Tahoma" pitchFamily="34" charset="0"/>
                </a:rPr>
                <a:t>PO  Infrastruktura </a:t>
              </a:r>
            </a:p>
            <a:p>
              <a:pPr fontAlgn="auto">
                <a:spcBef>
                  <a:spcPts val="0"/>
                </a:spcBef>
                <a:spcAft>
                  <a:spcPts val="0"/>
                </a:spcAft>
                <a:defRPr/>
              </a:pPr>
              <a:r>
                <a:rPr lang="pl-PL" sz="1000" dirty="0">
                  <a:solidFill>
                    <a:prstClr val="black"/>
                  </a:solidFill>
                  <a:latin typeface="Calibri" pitchFamily="34" charset="0"/>
                  <a:cs typeface="Tahoma" pitchFamily="34" charset="0"/>
                </a:rPr>
                <a:t>i Środowisko </a:t>
              </a:r>
            </a:p>
            <a:p>
              <a:pPr fontAlgn="auto">
                <a:spcBef>
                  <a:spcPts val="0"/>
                </a:spcBef>
                <a:spcAft>
                  <a:spcPts val="0"/>
                </a:spcAft>
                <a:defRPr/>
              </a:pPr>
              <a:r>
                <a:rPr lang="pl-PL" sz="1000" dirty="0">
                  <a:solidFill>
                    <a:prstClr val="black"/>
                  </a:solidFill>
                  <a:latin typeface="Calibri" pitchFamily="34" charset="0"/>
                  <a:cs typeface="Tahoma" pitchFamily="34" charset="0"/>
                </a:rPr>
                <a:t>– 24.158 mln euro</a:t>
              </a:r>
            </a:p>
          </p:txBody>
        </p:sp>
        <p:sp>
          <p:nvSpPr>
            <p:cNvPr id="67" name="Rectangle 66"/>
            <p:cNvSpPr>
              <a:spLocks noChangeArrowheads="1"/>
            </p:cNvSpPr>
            <p:nvPr/>
          </p:nvSpPr>
          <p:spPr bwMode="auto">
            <a:xfrm>
              <a:off x="1532068" y="3861048"/>
              <a:ext cx="468164" cy="159319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vert="vert270"/>
            <a:lstStyle/>
            <a:p>
              <a:pPr fontAlgn="auto">
                <a:spcBef>
                  <a:spcPts val="0"/>
                </a:spcBef>
                <a:spcAft>
                  <a:spcPts val="0"/>
                </a:spcAft>
                <a:defRPr/>
              </a:pPr>
              <a:r>
                <a:rPr lang="pl-PL" sz="1000" dirty="0">
                  <a:solidFill>
                    <a:prstClr val="black"/>
                  </a:solidFill>
                  <a:latin typeface="Calibri" pitchFamily="34" charset="0"/>
                  <a:cs typeface="Tahoma" pitchFamily="34" charset="0"/>
                </a:rPr>
                <a:t>PO Wiedza,  Edukacja, </a:t>
              </a:r>
              <a:br>
                <a:rPr lang="pl-PL" sz="1000" dirty="0">
                  <a:solidFill>
                    <a:prstClr val="black"/>
                  </a:solidFill>
                  <a:latin typeface="Calibri" pitchFamily="34" charset="0"/>
                  <a:cs typeface="Tahoma" pitchFamily="34" charset="0"/>
                </a:rPr>
              </a:br>
              <a:r>
                <a:rPr lang="pl-PL" sz="1000" dirty="0">
                  <a:solidFill>
                    <a:prstClr val="black"/>
                  </a:solidFill>
                  <a:latin typeface="Calibri" pitchFamily="34" charset="0"/>
                  <a:cs typeface="Tahoma" pitchFamily="34" charset="0"/>
                </a:rPr>
                <a:t>Rozwój – 3.197 mln euro</a:t>
              </a:r>
            </a:p>
          </p:txBody>
        </p:sp>
        <p:sp>
          <p:nvSpPr>
            <p:cNvPr id="68" name="Rectangle 67"/>
            <p:cNvSpPr>
              <a:spLocks noChangeArrowheads="1"/>
            </p:cNvSpPr>
            <p:nvPr/>
          </p:nvSpPr>
          <p:spPr bwMode="auto">
            <a:xfrm>
              <a:off x="1980683" y="3861048"/>
              <a:ext cx="448178" cy="159319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vert="vert270"/>
            <a:lstStyle/>
            <a:p>
              <a:pPr fontAlgn="auto">
                <a:spcBef>
                  <a:spcPts val="0"/>
                </a:spcBef>
                <a:spcAft>
                  <a:spcPts val="0"/>
                </a:spcAft>
                <a:defRPr/>
              </a:pPr>
              <a:r>
                <a:rPr lang="pl-PL" sz="1000" dirty="0">
                  <a:solidFill>
                    <a:prstClr val="black"/>
                  </a:solidFill>
                  <a:latin typeface="Calibri" pitchFamily="34" charset="0"/>
                  <a:cs typeface="Tahoma" pitchFamily="34" charset="0"/>
                </a:rPr>
                <a:t>PO Polska Wschodnia </a:t>
              </a:r>
            </a:p>
            <a:p>
              <a:pPr fontAlgn="auto">
                <a:spcBef>
                  <a:spcPts val="0"/>
                </a:spcBef>
                <a:spcAft>
                  <a:spcPts val="0"/>
                </a:spcAft>
                <a:defRPr/>
              </a:pPr>
              <a:r>
                <a:rPr lang="pl-PL" sz="1000" dirty="0">
                  <a:solidFill>
                    <a:prstClr val="black"/>
                  </a:solidFill>
                  <a:latin typeface="Calibri" pitchFamily="34" charset="0"/>
                  <a:cs typeface="Tahoma" pitchFamily="34" charset="0"/>
                </a:rPr>
                <a:t>– 2.000 mln euro</a:t>
              </a:r>
            </a:p>
          </p:txBody>
        </p:sp>
        <p:sp>
          <p:nvSpPr>
            <p:cNvPr id="69" name="Rectangle 68"/>
            <p:cNvSpPr>
              <a:spLocks noChangeArrowheads="1"/>
            </p:cNvSpPr>
            <p:nvPr/>
          </p:nvSpPr>
          <p:spPr bwMode="auto">
            <a:xfrm>
              <a:off x="2469267" y="3861048"/>
              <a:ext cx="459666" cy="159319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vert="vert270"/>
            <a:lstStyle/>
            <a:p>
              <a:pPr fontAlgn="auto">
                <a:spcBef>
                  <a:spcPts val="0"/>
                </a:spcBef>
                <a:spcAft>
                  <a:spcPts val="0"/>
                </a:spcAft>
                <a:defRPr/>
              </a:pPr>
              <a:r>
                <a:rPr lang="pl-PL" sz="1000" dirty="0">
                  <a:solidFill>
                    <a:prstClr val="black"/>
                  </a:solidFill>
                  <a:latin typeface="Calibri" pitchFamily="34" charset="0"/>
                  <a:cs typeface="Tahoma" pitchFamily="34" charset="0"/>
                </a:rPr>
                <a:t>PO Polska Cyfrowa </a:t>
              </a:r>
            </a:p>
            <a:p>
              <a:pPr fontAlgn="auto">
                <a:spcBef>
                  <a:spcPts val="0"/>
                </a:spcBef>
                <a:spcAft>
                  <a:spcPts val="0"/>
                </a:spcAft>
                <a:defRPr/>
              </a:pPr>
              <a:r>
                <a:rPr lang="pl-PL" sz="1000" dirty="0">
                  <a:solidFill>
                    <a:prstClr val="black"/>
                  </a:solidFill>
                  <a:latin typeface="Calibri" pitchFamily="34" charset="0"/>
                  <a:cs typeface="Tahoma" pitchFamily="34" charset="0"/>
                </a:rPr>
                <a:t>– 1.946 mln euro</a:t>
              </a:r>
            </a:p>
          </p:txBody>
        </p:sp>
        <p:sp>
          <p:nvSpPr>
            <p:cNvPr id="70" name="Rectangle 69"/>
            <p:cNvSpPr>
              <a:spLocks noChangeArrowheads="1"/>
            </p:cNvSpPr>
            <p:nvPr/>
          </p:nvSpPr>
          <p:spPr bwMode="auto">
            <a:xfrm>
              <a:off x="1071966" y="3861048"/>
              <a:ext cx="499638" cy="159319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vert="vert270"/>
            <a:lstStyle/>
            <a:p>
              <a:pPr fontAlgn="auto">
                <a:spcBef>
                  <a:spcPts val="0"/>
                </a:spcBef>
                <a:spcAft>
                  <a:spcPts val="0"/>
                </a:spcAft>
                <a:defRPr/>
              </a:pPr>
              <a:r>
                <a:rPr lang="pl-PL" sz="1000" dirty="0">
                  <a:solidFill>
                    <a:prstClr val="black"/>
                  </a:solidFill>
                  <a:latin typeface="Calibri" pitchFamily="34" charset="0"/>
                  <a:cs typeface="Tahoma" pitchFamily="34" charset="0"/>
                </a:rPr>
                <a:t>PO Inteligentny Rozwój </a:t>
              </a:r>
            </a:p>
            <a:p>
              <a:pPr fontAlgn="auto">
                <a:spcBef>
                  <a:spcPts val="0"/>
                </a:spcBef>
                <a:spcAft>
                  <a:spcPts val="0"/>
                </a:spcAft>
                <a:defRPr/>
              </a:pPr>
              <a:r>
                <a:rPr lang="pl-PL" sz="1000" dirty="0">
                  <a:solidFill>
                    <a:prstClr val="black"/>
                  </a:solidFill>
                  <a:latin typeface="Calibri" pitchFamily="34" charset="0"/>
                  <a:cs typeface="Tahoma" pitchFamily="34" charset="0"/>
                </a:rPr>
                <a:t>– 7.625 mln euro</a:t>
              </a:r>
            </a:p>
          </p:txBody>
        </p:sp>
        <p:sp>
          <p:nvSpPr>
            <p:cNvPr id="71" name="Rectangle 70"/>
            <p:cNvSpPr>
              <a:spLocks noChangeArrowheads="1"/>
            </p:cNvSpPr>
            <p:nvPr/>
          </p:nvSpPr>
          <p:spPr bwMode="auto">
            <a:xfrm>
              <a:off x="2928934" y="3861048"/>
              <a:ext cx="428629" cy="159319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vert="vert270"/>
            <a:lstStyle/>
            <a:p>
              <a:pPr fontAlgn="auto">
                <a:spcBef>
                  <a:spcPts val="0"/>
                </a:spcBef>
                <a:spcAft>
                  <a:spcPts val="0"/>
                </a:spcAft>
                <a:defRPr/>
              </a:pPr>
              <a:r>
                <a:rPr lang="pl-PL" sz="1000" dirty="0">
                  <a:solidFill>
                    <a:prstClr val="black"/>
                  </a:solidFill>
                  <a:latin typeface="Calibri" pitchFamily="34" charset="0"/>
                  <a:cs typeface="Tahoma" pitchFamily="34" charset="0"/>
                </a:rPr>
                <a:t>PO Pomoc Techniczna </a:t>
              </a:r>
            </a:p>
            <a:p>
              <a:pPr fontAlgn="auto">
                <a:spcBef>
                  <a:spcPts val="0"/>
                </a:spcBef>
                <a:spcAft>
                  <a:spcPts val="0"/>
                </a:spcAft>
                <a:defRPr/>
              </a:pPr>
              <a:r>
                <a:rPr lang="pl-PL" sz="1000" dirty="0">
                  <a:solidFill>
                    <a:prstClr val="black"/>
                  </a:solidFill>
                  <a:latin typeface="Calibri" pitchFamily="34" charset="0"/>
                  <a:cs typeface="Tahoma" pitchFamily="34" charset="0"/>
                </a:rPr>
                <a:t>– 570 mln euro</a:t>
              </a:r>
            </a:p>
          </p:txBody>
        </p:sp>
        <p:sp>
          <p:nvSpPr>
            <p:cNvPr id="65" name="Rectangle 64"/>
            <p:cNvSpPr>
              <a:spLocks noChangeArrowheads="1"/>
            </p:cNvSpPr>
            <p:nvPr/>
          </p:nvSpPr>
          <p:spPr bwMode="auto">
            <a:xfrm>
              <a:off x="179512" y="3861048"/>
              <a:ext cx="356587" cy="159319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vert="vert270"/>
            <a:lstStyle/>
            <a:p>
              <a:pPr fontAlgn="auto">
                <a:spcBef>
                  <a:spcPts val="0"/>
                </a:spcBef>
                <a:spcAft>
                  <a:spcPts val="0"/>
                </a:spcAft>
                <a:defRPr/>
              </a:pPr>
              <a:r>
                <a:rPr lang="pl-PL" sz="1000" dirty="0">
                  <a:solidFill>
                    <a:prstClr val="black"/>
                  </a:solidFill>
                  <a:latin typeface="Calibri" pitchFamily="34" charset="0"/>
                  <a:cs typeface="Tahoma" pitchFamily="34" charset="0"/>
                </a:rPr>
                <a:t>16 RPO  - 28.089,4 mln euro</a:t>
              </a:r>
            </a:p>
          </p:txBody>
        </p:sp>
      </p:grpSp>
      <p:cxnSp>
        <p:nvCxnSpPr>
          <p:cNvPr id="77" name="Łącznik prosty 76"/>
          <p:cNvCxnSpPr/>
          <p:nvPr/>
        </p:nvCxnSpPr>
        <p:spPr>
          <a:xfrm flipH="1">
            <a:off x="4572000" y="3929063"/>
            <a:ext cx="144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Łącznik prosty 90"/>
          <p:cNvCxnSpPr>
            <a:stCxn id="29" idx="3"/>
          </p:cNvCxnSpPr>
          <p:nvPr/>
        </p:nvCxnSpPr>
        <p:spPr>
          <a:xfrm>
            <a:off x="4479208" y="4822163"/>
            <a:ext cx="92792" cy="37175"/>
          </a:xfrm>
          <a:prstGeom prst="line">
            <a:avLst/>
          </a:prstGeom>
        </p:spPr>
        <p:style>
          <a:lnRef idx="3">
            <a:schemeClr val="dk1"/>
          </a:lnRef>
          <a:fillRef idx="0">
            <a:schemeClr val="dk1"/>
          </a:fillRef>
          <a:effectRef idx="2">
            <a:schemeClr val="dk1"/>
          </a:effectRef>
          <a:fontRef idx="minor">
            <a:schemeClr val="tx1"/>
          </a:fontRef>
        </p:style>
      </p:cxnSp>
      <p:grpSp>
        <p:nvGrpSpPr>
          <p:cNvPr id="130" name="Grupa 129"/>
          <p:cNvGrpSpPr>
            <a:grpSpLocks/>
          </p:cNvGrpSpPr>
          <p:nvPr/>
        </p:nvGrpSpPr>
        <p:grpSpPr bwMode="auto">
          <a:xfrm>
            <a:off x="6732588" y="2230438"/>
            <a:ext cx="2301875" cy="3443287"/>
            <a:chOff x="6703682" y="2385737"/>
            <a:chExt cx="2302522" cy="3444104"/>
          </a:xfrm>
        </p:grpSpPr>
        <p:grpSp>
          <p:nvGrpSpPr>
            <p:cNvPr id="187439" name="Grupa 69"/>
            <p:cNvGrpSpPr>
              <a:grpSpLocks/>
            </p:cNvGrpSpPr>
            <p:nvPr/>
          </p:nvGrpSpPr>
          <p:grpSpPr bwMode="auto">
            <a:xfrm>
              <a:off x="6703682" y="2385737"/>
              <a:ext cx="2296170" cy="3001087"/>
              <a:chOff x="458060" y="2473901"/>
              <a:chExt cx="2294978" cy="3001666"/>
            </a:xfrm>
          </p:grpSpPr>
          <p:cxnSp>
            <p:nvCxnSpPr>
              <p:cNvPr id="47" name="Łącznik prosty 46"/>
              <p:cNvCxnSpPr/>
              <p:nvPr/>
            </p:nvCxnSpPr>
            <p:spPr bwMode="auto">
              <a:xfrm>
                <a:off x="469169" y="2683541"/>
                <a:ext cx="0" cy="2790437"/>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50" name="Rectangle 171"/>
              <p:cNvSpPr>
                <a:spLocks noChangeArrowheads="1"/>
              </p:cNvSpPr>
              <p:nvPr/>
            </p:nvSpPr>
            <p:spPr bwMode="auto">
              <a:xfrm>
                <a:off x="673909" y="2473901"/>
                <a:ext cx="2071193" cy="479631"/>
              </a:xfrm>
              <a:prstGeom prst="rect">
                <a:avLst/>
              </a:prstGeom>
              <a:solidFill>
                <a:schemeClr val="accent3">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pl-PL" sz="900" dirty="0">
                    <a:solidFill>
                      <a:prstClr val="black"/>
                    </a:solidFill>
                    <a:latin typeface="Calibri" pitchFamily="34" charset="0"/>
                    <a:cs typeface="Times New Roman" pitchFamily="18" charset="0"/>
                  </a:rPr>
                  <a:t>Miejscowy Planu Zagospodarowania Przestrzennego </a:t>
                </a:r>
                <a:r>
                  <a:rPr lang="pl-PL" sz="900" dirty="0" smtClean="0">
                    <a:solidFill>
                      <a:prstClr val="black"/>
                    </a:solidFill>
                    <a:latin typeface="Calibri" pitchFamily="34" charset="0"/>
                    <a:cs typeface="Times New Roman" pitchFamily="18" charset="0"/>
                  </a:rPr>
                  <a:t>Gminy Żary</a:t>
                </a:r>
                <a:endParaRPr lang="pl-PL" sz="900" dirty="0">
                  <a:solidFill>
                    <a:prstClr val="black"/>
                  </a:solidFill>
                  <a:latin typeface="Calibri" pitchFamily="34" charset="0"/>
                  <a:cs typeface="Times New Roman" pitchFamily="18" charset="0"/>
                </a:endParaRPr>
              </a:p>
            </p:txBody>
          </p:sp>
          <p:cxnSp>
            <p:nvCxnSpPr>
              <p:cNvPr id="51" name="Łącznik prosty ze strzałką 50"/>
              <p:cNvCxnSpPr/>
              <p:nvPr/>
            </p:nvCxnSpPr>
            <p:spPr bwMode="auto">
              <a:xfrm>
                <a:off x="469169" y="2662894"/>
                <a:ext cx="236482" cy="1589"/>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6" name="Łącznik prosty ze strzałką 55"/>
              <p:cNvCxnSpPr/>
              <p:nvPr/>
            </p:nvCxnSpPr>
            <p:spPr bwMode="auto">
              <a:xfrm>
                <a:off x="458060" y="4536950"/>
                <a:ext cx="236481" cy="1589"/>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7" name="Rectangle 175"/>
              <p:cNvSpPr>
                <a:spLocks noChangeArrowheads="1"/>
              </p:cNvSpPr>
              <p:nvPr/>
            </p:nvSpPr>
            <p:spPr bwMode="auto">
              <a:xfrm>
                <a:off x="681844" y="4254254"/>
                <a:ext cx="2071194" cy="643215"/>
              </a:xfrm>
              <a:prstGeom prst="rect">
                <a:avLst/>
              </a:prstGeom>
              <a:solidFill>
                <a:schemeClr val="accent3">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pl-PL" sz="900" dirty="0">
                    <a:solidFill>
                      <a:prstClr val="black"/>
                    </a:solidFill>
                    <a:latin typeface="Calibri" pitchFamily="34" charset="0"/>
                  </a:rPr>
                  <a:t>Gminny Program Profilaktyki </a:t>
                </a:r>
                <a:br>
                  <a:rPr lang="pl-PL" sz="900" dirty="0">
                    <a:solidFill>
                      <a:prstClr val="black"/>
                    </a:solidFill>
                    <a:latin typeface="Calibri" pitchFamily="34" charset="0"/>
                  </a:rPr>
                </a:br>
                <a:r>
                  <a:rPr lang="pl-PL" sz="900" dirty="0">
                    <a:solidFill>
                      <a:prstClr val="black"/>
                    </a:solidFill>
                    <a:latin typeface="Calibri" pitchFamily="34" charset="0"/>
                  </a:rPr>
                  <a:t>i Rozwiązywania Problemów Alkoholowych i Przeciwdziałania Narkomani </a:t>
                </a:r>
                <a:r>
                  <a:rPr lang="pl-PL" sz="900" dirty="0" smtClean="0">
                    <a:solidFill>
                      <a:prstClr val="black"/>
                    </a:solidFill>
                    <a:latin typeface="Calibri" pitchFamily="34" charset="0"/>
                  </a:rPr>
                  <a:t>w Gminie Żary na </a:t>
                </a:r>
                <a:r>
                  <a:rPr lang="pl-PL" sz="900" dirty="0">
                    <a:solidFill>
                      <a:prstClr val="black"/>
                    </a:solidFill>
                    <a:latin typeface="Calibri" pitchFamily="34" charset="0"/>
                  </a:rPr>
                  <a:t>2016 r</a:t>
                </a:r>
              </a:p>
            </p:txBody>
          </p:sp>
          <p:sp>
            <p:nvSpPr>
              <p:cNvPr id="58" name="Rectangle 175"/>
              <p:cNvSpPr>
                <a:spLocks noChangeArrowheads="1"/>
              </p:cNvSpPr>
              <p:nvPr/>
            </p:nvSpPr>
            <p:spPr bwMode="auto">
              <a:xfrm>
                <a:off x="654863" y="3186995"/>
                <a:ext cx="2071193" cy="775033"/>
              </a:xfrm>
              <a:prstGeom prst="rect">
                <a:avLst/>
              </a:prstGeom>
              <a:solidFill>
                <a:schemeClr val="accent3">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pl-PL" sz="900" dirty="0">
                  <a:solidFill>
                    <a:prstClr val="black"/>
                  </a:solidFill>
                  <a:latin typeface="Calibri" pitchFamily="34" charset="0"/>
                </a:endParaRPr>
              </a:p>
              <a:p>
                <a:pPr algn="ctr" fontAlgn="auto">
                  <a:spcBef>
                    <a:spcPts val="0"/>
                  </a:spcBef>
                  <a:spcAft>
                    <a:spcPts val="0"/>
                  </a:spcAft>
                  <a:defRPr/>
                </a:pPr>
                <a:r>
                  <a:rPr lang="pl-PL" sz="900" dirty="0" smtClean="0">
                    <a:solidFill>
                      <a:prstClr val="black"/>
                    </a:solidFill>
                    <a:latin typeface="Calibri" pitchFamily="34" charset="0"/>
                  </a:rPr>
                  <a:t> </a:t>
                </a:r>
                <a:r>
                  <a:rPr lang="pl-PL" sz="900" dirty="0">
                    <a:solidFill>
                      <a:prstClr val="black"/>
                    </a:solidFill>
                    <a:latin typeface="Calibri" pitchFamily="34" charset="0"/>
                  </a:rPr>
                  <a:t>PROGRAM  REWITALIZACJI </a:t>
                </a:r>
                <a:r>
                  <a:rPr lang="pl-PL" sz="900" dirty="0" smtClean="0">
                    <a:solidFill>
                      <a:prstClr val="black"/>
                    </a:solidFill>
                    <a:latin typeface="Calibri" pitchFamily="34" charset="0"/>
                  </a:rPr>
                  <a:t>dla GMINY  ŻARY </a:t>
                </a:r>
                <a:r>
                  <a:rPr lang="pl-PL" sz="900" dirty="0">
                    <a:solidFill>
                      <a:prstClr val="black"/>
                    </a:solidFill>
                    <a:latin typeface="Calibri" pitchFamily="34" charset="0"/>
                  </a:rPr>
                  <a:t>na lata </a:t>
                </a:r>
                <a:r>
                  <a:rPr lang="pl-PL" sz="900" dirty="0" smtClean="0">
                    <a:solidFill>
                      <a:prstClr val="black"/>
                    </a:solidFill>
                    <a:latin typeface="Calibri" pitchFamily="34" charset="0"/>
                  </a:rPr>
                  <a:t>2016-2020 </a:t>
                </a:r>
                <a:br>
                  <a:rPr lang="pl-PL" sz="900" dirty="0" smtClean="0">
                    <a:solidFill>
                      <a:prstClr val="black"/>
                    </a:solidFill>
                    <a:latin typeface="Calibri" pitchFamily="34" charset="0"/>
                  </a:rPr>
                </a:br>
                <a:r>
                  <a:rPr lang="pl-PL" sz="900" dirty="0" smtClean="0">
                    <a:solidFill>
                      <a:prstClr val="black"/>
                    </a:solidFill>
                    <a:latin typeface="Calibri" pitchFamily="34" charset="0"/>
                  </a:rPr>
                  <a:t>/</a:t>
                </a:r>
                <a:r>
                  <a:rPr lang="pl-PL" sz="900" dirty="0">
                    <a:solidFill>
                      <a:prstClr val="black"/>
                    </a:solidFill>
                    <a:latin typeface="Calibri" pitchFamily="34" charset="0"/>
                  </a:rPr>
                  <a:t>w opracowaniu/</a:t>
                </a:r>
              </a:p>
            </p:txBody>
          </p:sp>
          <p:cxnSp>
            <p:nvCxnSpPr>
              <p:cNvPr id="59" name="Łącznik prosty ze strzałką 58"/>
              <p:cNvCxnSpPr/>
              <p:nvPr/>
            </p:nvCxnSpPr>
            <p:spPr bwMode="auto">
              <a:xfrm>
                <a:off x="469169" y="3601511"/>
                <a:ext cx="236482" cy="1588"/>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0" name="Łącznik prosty ze strzałką 59"/>
              <p:cNvCxnSpPr/>
              <p:nvPr/>
            </p:nvCxnSpPr>
            <p:spPr bwMode="auto">
              <a:xfrm>
                <a:off x="469169" y="5473978"/>
                <a:ext cx="236482" cy="1589"/>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94" name="Rectangle 175"/>
            <p:cNvSpPr>
              <a:spLocks noChangeArrowheads="1"/>
            </p:cNvSpPr>
            <p:nvPr/>
          </p:nvSpPr>
          <p:spPr bwMode="auto">
            <a:xfrm>
              <a:off x="6933934" y="5024788"/>
              <a:ext cx="2072270" cy="805053"/>
            </a:xfrm>
            <a:prstGeom prst="rect">
              <a:avLst/>
            </a:prstGeom>
            <a:solidFill>
              <a:schemeClr val="accent3">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pl-PL" sz="1000" dirty="0">
                  <a:solidFill>
                    <a:prstClr val="black"/>
                  </a:solidFill>
                  <a:latin typeface="Calibri" pitchFamily="34" charset="0"/>
                  <a:cs typeface="Times New Roman" pitchFamily="18" charset="0"/>
                </a:rPr>
                <a:t>Inne lokalne programy</a:t>
              </a:r>
            </a:p>
            <a:p>
              <a:pPr fontAlgn="auto">
                <a:spcBef>
                  <a:spcPts val="0"/>
                </a:spcBef>
                <a:spcAft>
                  <a:spcPts val="0"/>
                </a:spcAft>
                <a:defRPr/>
              </a:pPr>
              <a:r>
                <a:rPr lang="pl-PL" sz="1000" dirty="0">
                  <a:solidFill>
                    <a:prstClr val="black"/>
                  </a:solidFill>
                  <a:latin typeface="Calibri" pitchFamily="34" charset="0"/>
                  <a:cs typeface="Times New Roman" pitchFamily="18" charset="0"/>
                </a:rPr>
                <a:t>(m.in. w zakresie ochrony środowiska, pomocy społecznej, ochrony zwierząt, etc.) </a:t>
              </a:r>
            </a:p>
          </p:txBody>
        </p:sp>
      </p:grpSp>
      <p:grpSp>
        <p:nvGrpSpPr>
          <p:cNvPr id="136" name="Grupa 135"/>
          <p:cNvGrpSpPr>
            <a:grpSpLocks/>
          </p:cNvGrpSpPr>
          <p:nvPr/>
        </p:nvGrpSpPr>
        <p:grpSpPr bwMode="auto">
          <a:xfrm>
            <a:off x="4795838" y="1785938"/>
            <a:ext cx="1990725" cy="4595812"/>
            <a:chOff x="4795839" y="1785926"/>
            <a:chExt cx="1990739" cy="4595402"/>
          </a:xfrm>
        </p:grpSpPr>
        <p:cxnSp>
          <p:nvCxnSpPr>
            <p:cNvPr id="42" name="Łącznik prosty ze strzałką 41"/>
            <p:cNvCxnSpPr/>
            <p:nvPr/>
          </p:nvCxnSpPr>
          <p:spPr>
            <a:xfrm rot="5400000">
              <a:off x="5465786" y="1963710"/>
              <a:ext cx="357155"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187424" name="Grupa 92"/>
            <p:cNvGrpSpPr>
              <a:grpSpLocks/>
            </p:cNvGrpSpPr>
            <p:nvPr/>
          </p:nvGrpSpPr>
          <p:grpSpPr bwMode="auto">
            <a:xfrm>
              <a:off x="4795839" y="2276419"/>
              <a:ext cx="1728801" cy="3295721"/>
              <a:chOff x="4857751" y="2276419"/>
              <a:chExt cx="1728801" cy="3295721"/>
            </a:xfrm>
          </p:grpSpPr>
          <p:grpSp>
            <p:nvGrpSpPr>
              <p:cNvPr id="187434" name="Grupa 86"/>
              <p:cNvGrpSpPr>
                <a:grpSpLocks/>
              </p:cNvGrpSpPr>
              <p:nvPr/>
            </p:nvGrpSpPr>
            <p:grpSpPr bwMode="auto">
              <a:xfrm>
                <a:off x="4857751" y="2276872"/>
                <a:ext cx="1288900" cy="3295268"/>
                <a:chOff x="4350734" y="2420938"/>
                <a:chExt cx="1054320" cy="3295268"/>
              </a:xfrm>
            </p:grpSpPr>
            <p:sp>
              <p:nvSpPr>
                <p:cNvPr id="38" name="Rectangle 674"/>
                <p:cNvSpPr>
                  <a:spLocks noChangeArrowheads="1"/>
                </p:cNvSpPr>
                <p:nvPr/>
              </p:nvSpPr>
              <p:spPr bwMode="auto">
                <a:xfrm rot="10800000">
                  <a:off x="4350734" y="2420485"/>
                  <a:ext cx="350618" cy="3295356"/>
                </a:xfrm>
                <a:prstGeom prst="rect">
                  <a:avLst/>
                </a:prstGeom>
                <a:ln w="57150">
                  <a:headEnd/>
                  <a:tailEnd/>
                </a:ln>
              </p:spPr>
              <p:style>
                <a:lnRef idx="2">
                  <a:schemeClr val="accent4"/>
                </a:lnRef>
                <a:fillRef idx="1">
                  <a:schemeClr val="lt1"/>
                </a:fillRef>
                <a:effectRef idx="0">
                  <a:schemeClr val="accent4"/>
                </a:effectRef>
                <a:fontRef idx="minor">
                  <a:schemeClr val="dk1"/>
                </a:fontRef>
              </p:style>
              <p:txBody>
                <a:bodyPr vert="eaVert" anchor="b"/>
                <a:lstStyle/>
                <a:p>
                  <a:pPr fontAlgn="auto">
                    <a:spcBef>
                      <a:spcPts val="0"/>
                    </a:spcBef>
                    <a:spcAft>
                      <a:spcPts val="0"/>
                    </a:spcAft>
                    <a:defRPr/>
                  </a:pPr>
                  <a:r>
                    <a:rPr lang="pl-PL" sz="1000" dirty="0">
                      <a:solidFill>
                        <a:prstClr val="black"/>
                      </a:solidFill>
                      <a:latin typeface="Calibri" pitchFamily="34" charset="0"/>
                      <a:cs typeface="Tahoma" pitchFamily="34" charset="0"/>
                    </a:rPr>
                    <a:t>Studium uwarunkowań i kierunków zagospodarowania przestrzennego gminy </a:t>
                  </a:r>
                  <a:r>
                    <a:rPr lang="pl-PL" sz="1000" dirty="0" smtClean="0">
                      <a:solidFill>
                        <a:prstClr val="black"/>
                      </a:solidFill>
                      <a:latin typeface="Calibri" pitchFamily="34" charset="0"/>
                      <a:cs typeface="Tahoma" pitchFamily="34" charset="0"/>
                    </a:rPr>
                    <a:t>Żary</a:t>
                  </a:r>
                  <a:endParaRPr lang="pl-PL" sz="1000" dirty="0">
                    <a:solidFill>
                      <a:prstClr val="black"/>
                    </a:solidFill>
                    <a:latin typeface="Calibri" pitchFamily="34" charset="0"/>
                    <a:cs typeface="Tahoma" pitchFamily="34" charset="0"/>
                  </a:endParaRPr>
                </a:p>
              </p:txBody>
            </p:sp>
            <p:sp>
              <p:nvSpPr>
                <p:cNvPr id="39" name="Rectangle 678"/>
                <p:cNvSpPr>
                  <a:spLocks noChangeArrowheads="1"/>
                </p:cNvSpPr>
                <p:nvPr/>
              </p:nvSpPr>
              <p:spPr bwMode="auto">
                <a:xfrm rot="10800000">
                  <a:off x="4993533" y="2420485"/>
                  <a:ext cx="411651" cy="3295356"/>
                </a:xfrm>
                <a:prstGeom prst="rect">
                  <a:avLst/>
                </a:prstGeom>
                <a:ln w="57150">
                  <a:headEnd/>
                  <a:tailEnd/>
                </a:ln>
              </p:spPr>
              <p:style>
                <a:lnRef idx="2">
                  <a:schemeClr val="accent4"/>
                </a:lnRef>
                <a:fillRef idx="1">
                  <a:schemeClr val="lt1"/>
                </a:fillRef>
                <a:effectRef idx="0">
                  <a:schemeClr val="accent4"/>
                </a:effectRef>
                <a:fontRef idx="minor">
                  <a:schemeClr val="dk1"/>
                </a:fontRef>
              </p:style>
              <p:txBody>
                <a:bodyPr vert="eaVert" anchor="ctr"/>
                <a:lstStyle/>
                <a:p>
                  <a:pPr fontAlgn="auto">
                    <a:spcBef>
                      <a:spcPts val="0"/>
                    </a:spcBef>
                    <a:spcAft>
                      <a:spcPts val="0"/>
                    </a:spcAft>
                    <a:defRPr/>
                  </a:pPr>
                  <a:r>
                    <a:rPr lang="pl-PL" sz="1000" dirty="0">
                      <a:solidFill>
                        <a:prstClr val="black"/>
                      </a:solidFill>
                      <a:latin typeface="Calibri" pitchFamily="34" charset="0"/>
                    </a:rPr>
                    <a:t>STRATEGIA ROZWIĄZYWANIA PROBLEMÓW SPOŁECZNYCH DLA GMINY </a:t>
                  </a:r>
                  <a:r>
                    <a:rPr lang="pl-PL" sz="1000" dirty="0" smtClean="0">
                      <a:solidFill>
                        <a:prstClr val="black"/>
                      </a:solidFill>
                      <a:latin typeface="Calibri" pitchFamily="34" charset="0"/>
                    </a:rPr>
                    <a:t>ŻARY NA </a:t>
                  </a:r>
                  <a:r>
                    <a:rPr lang="pl-PL" sz="1000" dirty="0">
                      <a:solidFill>
                        <a:prstClr val="black"/>
                      </a:solidFill>
                      <a:latin typeface="Calibri" pitchFamily="34" charset="0"/>
                    </a:rPr>
                    <a:t>LATA 2015-2021</a:t>
                  </a:r>
                </a:p>
              </p:txBody>
            </p:sp>
            <p:sp>
              <p:nvSpPr>
                <p:cNvPr id="40" name="Rectangle 675"/>
                <p:cNvSpPr>
                  <a:spLocks noChangeArrowheads="1"/>
                </p:cNvSpPr>
                <p:nvPr/>
              </p:nvSpPr>
              <p:spPr bwMode="auto">
                <a:xfrm rot="10800000">
                  <a:off x="4701352" y="2420485"/>
                  <a:ext cx="342826" cy="3295356"/>
                </a:xfrm>
                <a:prstGeom prst="rect">
                  <a:avLst/>
                </a:prstGeom>
                <a:ln w="57150">
                  <a:headEnd/>
                  <a:tailEnd/>
                </a:ln>
              </p:spPr>
              <p:style>
                <a:lnRef idx="2">
                  <a:schemeClr val="accent4"/>
                </a:lnRef>
                <a:fillRef idx="1">
                  <a:schemeClr val="lt1"/>
                </a:fillRef>
                <a:effectRef idx="0">
                  <a:schemeClr val="accent4"/>
                </a:effectRef>
                <a:fontRef idx="minor">
                  <a:schemeClr val="dk1"/>
                </a:fontRef>
              </p:style>
              <p:txBody>
                <a:bodyPr vert="eaVert" anchor="b"/>
                <a:lstStyle/>
                <a:p>
                  <a:pPr fontAlgn="auto">
                    <a:spcBef>
                      <a:spcPts val="0"/>
                    </a:spcBef>
                    <a:spcAft>
                      <a:spcPts val="0"/>
                    </a:spcAft>
                    <a:defRPr/>
                  </a:pPr>
                  <a:r>
                    <a:rPr lang="pl-PL" sz="1000" dirty="0" smtClean="0">
                      <a:solidFill>
                        <a:prstClr val="black"/>
                      </a:solidFill>
                      <a:latin typeface="Calibri" pitchFamily="34" charset="0"/>
                    </a:rPr>
                    <a:t> STRATEGIA ROZWOJU GMINY ŻARY NA LATA 2014-2020</a:t>
                  </a:r>
                  <a:endParaRPr lang="pl-PL" sz="1000" dirty="0">
                    <a:solidFill>
                      <a:prstClr val="black"/>
                    </a:solidFill>
                    <a:latin typeface="Calibri" pitchFamily="34" charset="0"/>
                  </a:endParaRPr>
                </a:p>
              </p:txBody>
            </p:sp>
          </p:grpSp>
          <p:sp>
            <p:nvSpPr>
              <p:cNvPr id="92" name="Rectangle 675"/>
              <p:cNvSpPr>
                <a:spLocks noChangeArrowheads="1"/>
              </p:cNvSpPr>
              <p:nvPr/>
            </p:nvSpPr>
            <p:spPr bwMode="auto">
              <a:xfrm rot="10800000">
                <a:off x="6167449" y="2276419"/>
                <a:ext cx="419103" cy="3295356"/>
              </a:xfrm>
              <a:prstGeom prst="rect">
                <a:avLst/>
              </a:prstGeom>
              <a:ln w="57150">
                <a:headEnd/>
                <a:tailEnd/>
              </a:ln>
            </p:spPr>
            <p:style>
              <a:lnRef idx="2">
                <a:schemeClr val="accent4"/>
              </a:lnRef>
              <a:fillRef idx="1">
                <a:schemeClr val="lt1"/>
              </a:fillRef>
              <a:effectRef idx="0">
                <a:schemeClr val="accent4"/>
              </a:effectRef>
              <a:fontRef idx="minor">
                <a:schemeClr val="dk1"/>
              </a:fontRef>
            </p:style>
            <p:txBody>
              <a:bodyPr vert="eaVert" anchor="b"/>
              <a:lstStyle/>
              <a:p>
                <a:pPr fontAlgn="auto">
                  <a:spcBef>
                    <a:spcPts val="0"/>
                  </a:spcBef>
                  <a:spcAft>
                    <a:spcPts val="0"/>
                  </a:spcAft>
                  <a:defRPr/>
                </a:pPr>
                <a:r>
                  <a:rPr lang="pl-PL" sz="1000" dirty="0">
                    <a:solidFill>
                      <a:prstClr val="black"/>
                    </a:solidFill>
                    <a:latin typeface="Calibri" pitchFamily="34" charset="0"/>
                  </a:rPr>
                  <a:t>Wieloletnia Prognoza Finansowa Gminy </a:t>
                </a:r>
                <a:r>
                  <a:rPr lang="pl-PL" sz="1000" dirty="0" smtClean="0">
                    <a:solidFill>
                      <a:prstClr val="black"/>
                    </a:solidFill>
                    <a:latin typeface="Calibri" pitchFamily="34" charset="0"/>
                  </a:rPr>
                  <a:t>Żary na </a:t>
                </a:r>
                <a:r>
                  <a:rPr lang="pl-PL" sz="1000" dirty="0">
                    <a:solidFill>
                      <a:prstClr val="black"/>
                    </a:solidFill>
                    <a:latin typeface="Calibri" pitchFamily="34" charset="0"/>
                  </a:rPr>
                  <a:t>lata </a:t>
                </a:r>
                <a:r>
                  <a:rPr lang="pl-PL" sz="1000" dirty="0" smtClean="0">
                    <a:solidFill>
                      <a:prstClr val="black"/>
                    </a:solidFill>
                    <a:latin typeface="Calibri" pitchFamily="34" charset="0"/>
                  </a:rPr>
                  <a:t/>
                </a:r>
                <a:br>
                  <a:rPr lang="pl-PL" sz="1000" dirty="0" smtClean="0">
                    <a:solidFill>
                      <a:prstClr val="black"/>
                    </a:solidFill>
                    <a:latin typeface="Calibri" pitchFamily="34" charset="0"/>
                  </a:rPr>
                </a:br>
                <a:r>
                  <a:rPr lang="pl-PL" sz="1000" dirty="0" smtClean="0">
                    <a:solidFill>
                      <a:prstClr val="black"/>
                    </a:solidFill>
                    <a:latin typeface="Calibri" pitchFamily="34" charset="0"/>
                  </a:rPr>
                  <a:t>2013-2023 </a:t>
                </a:r>
                <a:endParaRPr lang="pl-PL" sz="1000" dirty="0">
                  <a:solidFill>
                    <a:prstClr val="black"/>
                  </a:solidFill>
                  <a:latin typeface="Calibri" pitchFamily="34" charset="0"/>
                </a:endParaRPr>
              </a:p>
            </p:txBody>
          </p:sp>
        </p:grpSp>
        <p:cxnSp>
          <p:nvCxnSpPr>
            <p:cNvPr id="102" name="Łącznik prosty ze strzałką 101"/>
            <p:cNvCxnSpPr/>
            <p:nvPr/>
          </p:nvCxnSpPr>
          <p:spPr>
            <a:xfrm rot="5400000" flipH="1" flipV="1">
              <a:off x="4787128" y="5856707"/>
              <a:ext cx="42858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6" name="Łącznik prosty ze strzałką 105"/>
            <p:cNvCxnSpPr/>
            <p:nvPr/>
          </p:nvCxnSpPr>
          <p:spPr>
            <a:xfrm rot="5400000" flipH="1" flipV="1">
              <a:off x="5215756" y="5856707"/>
              <a:ext cx="42858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7" name="Łącznik prosty ze strzałką 106"/>
            <p:cNvCxnSpPr/>
            <p:nvPr/>
          </p:nvCxnSpPr>
          <p:spPr>
            <a:xfrm rot="5400000" flipH="1" flipV="1">
              <a:off x="5644384" y="5856707"/>
              <a:ext cx="42858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8" name="Łącznik prosty ze strzałką 107"/>
            <p:cNvCxnSpPr/>
            <p:nvPr/>
          </p:nvCxnSpPr>
          <p:spPr>
            <a:xfrm rot="5400000" flipH="1" flipV="1">
              <a:off x="6073012" y="5856707"/>
              <a:ext cx="42858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9" name="Łącznik prosty 108"/>
            <p:cNvCxnSpPr/>
            <p:nvPr/>
          </p:nvCxnSpPr>
          <p:spPr>
            <a:xfrm rot="10800000">
              <a:off x="5000627" y="6071794"/>
              <a:ext cx="1285884" cy="1587"/>
            </a:xfrm>
            <a:prstGeom prst="line">
              <a:avLst/>
            </a:prstGeom>
          </p:spPr>
          <p:style>
            <a:lnRef idx="3">
              <a:schemeClr val="dk1"/>
            </a:lnRef>
            <a:fillRef idx="0">
              <a:schemeClr val="dk1"/>
            </a:fillRef>
            <a:effectRef idx="2">
              <a:schemeClr val="dk1"/>
            </a:effectRef>
            <a:fontRef idx="minor">
              <a:schemeClr val="tx1"/>
            </a:fontRef>
          </p:style>
        </p:cxnSp>
        <p:cxnSp>
          <p:nvCxnSpPr>
            <p:cNvPr id="111" name="Łącznik prosty 110"/>
            <p:cNvCxnSpPr/>
            <p:nvPr/>
          </p:nvCxnSpPr>
          <p:spPr>
            <a:xfrm flipH="1" flipV="1">
              <a:off x="5573719" y="6071794"/>
              <a:ext cx="7937" cy="3095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Łącznik prosty 117"/>
            <p:cNvCxnSpPr/>
            <p:nvPr/>
          </p:nvCxnSpPr>
          <p:spPr>
            <a:xfrm rot="10800000">
              <a:off x="5572131" y="6379741"/>
              <a:ext cx="1000132" cy="1587"/>
            </a:xfrm>
            <a:prstGeom prst="line">
              <a:avLst/>
            </a:prstGeom>
          </p:spPr>
          <p:style>
            <a:lnRef idx="3">
              <a:schemeClr val="dk1"/>
            </a:lnRef>
            <a:fillRef idx="0">
              <a:schemeClr val="dk1"/>
            </a:fillRef>
            <a:effectRef idx="2">
              <a:schemeClr val="dk1"/>
            </a:effectRef>
            <a:fontRef idx="minor">
              <a:schemeClr val="tx1"/>
            </a:fontRef>
          </p:style>
        </p:cxnSp>
        <p:cxnSp>
          <p:nvCxnSpPr>
            <p:cNvPr id="120" name="Łącznik prosty ze strzałką 119"/>
            <p:cNvCxnSpPr/>
            <p:nvPr/>
          </p:nvCxnSpPr>
          <p:spPr>
            <a:xfrm>
              <a:off x="6572263" y="3928860"/>
              <a:ext cx="214315"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7" name="Łącznik prosty 126"/>
            <p:cNvCxnSpPr/>
            <p:nvPr/>
          </p:nvCxnSpPr>
          <p:spPr>
            <a:xfrm rot="5400000">
              <a:off x="5357935" y="5143188"/>
              <a:ext cx="2428658" cy="3175"/>
            </a:xfrm>
            <a:prstGeom prst="line">
              <a:avLst/>
            </a:prstGeom>
          </p:spPr>
          <p:style>
            <a:lnRef idx="3">
              <a:schemeClr val="dk1"/>
            </a:lnRef>
            <a:fillRef idx="0">
              <a:schemeClr val="dk1"/>
            </a:fillRef>
            <a:effectRef idx="2">
              <a:schemeClr val="dk1"/>
            </a:effectRef>
            <a:fontRef idx="minor">
              <a:schemeClr val="tx1"/>
            </a:fontRef>
          </p:style>
        </p:cxnSp>
      </p:grpSp>
      <p:grpSp>
        <p:nvGrpSpPr>
          <p:cNvPr id="27667" name="Grupa 1"/>
          <p:cNvGrpSpPr>
            <a:grpSpLocks/>
          </p:cNvGrpSpPr>
          <p:nvPr/>
        </p:nvGrpSpPr>
        <p:grpSpPr bwMode="auto">
          <a:xfrm>
            <a:off x="150813" y="1266825"/>
            <a:ext cx="3068637" cy="2573338"/>
            <a:chOff x="151606" y="1267049"/>
            <a:chExt cx="3068637" cy="2573113"/>
          </a:xfrm>
        </p:grpSpPr>
        <p:grpSp>
          <p:nvGrpSpPr>
            <p:cNvPr id="187412" name="Grupa 82"/>
            <p:cNvGrpSpPr>
              <a:grpSpLocks/>
            </p:cNvGrpSpPr>
            <p:nvPr/>
          </p:nvGrpSpPr>
          <p:grpSpPr bwMode="auto">
            <a:xfrm>
              <a:off x="151606" y="1267049"/>
              <a:ext cx="3068637" cy="2176116"/>
              <a:chOff x="143356" y="1340769"/>
              <a:chExt cx="2927797" cy="2035462"/>
            </a:xfrm>
          </p:grpSpPr>
          <p:grpSp>
            <p:nvGrpSpPr>
              <p:cNvPr id="187414" name="Grupa 69"/>
              <p:cNvGrpSpPr>
                <a:grpSpLocks/>
              </p:cNvGrpSpPr>
              <p:nvPr/>
            </p:nvGrpSpPr>
            <p:grpSpPr bwMode="auto">
              <a:xfrm>
                <a:off x="143356" y="1340769"/>
                <a:ext cx="2927797" cy="1280045"/>
                <a:chOff x="143356" y="1500173"/>
                <a:chExt cx="2927227" cy="1199293"/>
              </a:xfrm>
            </p:grpSpPr>
            <p:sp>
              <p:nvSpPr>
                <p:cNvPr id="12" name="Rectangle 736"/>
                <p:cNvSpPr>
                  <a:spLocks noChangeArrowheads="1"/>
                </p:cNvSpPr>
                <p:nvPr/>
              </p:nvSpPr>
              <p:spPr bwMode="auto">
                <a:xfrm>
                  <a:off x="143356" y="1500173"/>
                  <a:ext cx="2927227" cy="25874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defTabSz="449263" fontAlgn="auto">
                    <a:spcBef>
                      <a:spcPts val="0"/>
                    </a:spcBef>
                    <a:spcAft>
                      <a:spcPts val="0"/>
                    </a:spcAft>
                    <a:buClr>
                      <a:srgbClr val="FBEEC9"/>
                    </a:buClr>
                    <a:buSzPct val="75000"/>
                    <a:buFont typeface="Wingdings" pitchFamily="2" charset="2"/>
                    <a:buNone/>
                    <a:defRPr/>
                  </a:pPr>
                  <a:r>
                    <a:rPr kumimoji="1" lang="pl-PL" sz="900" dirty="0">
                      <a:solidFill>
                        <a:prstClr val="black"/>
                      </a:solidFill>
                      <a:latin typeface="Tahoma" pitchFamily="34" charset="0"/>
                    </a:rPr>
                    <a:t>RAPORT „POLSKA 2030”</a:t>
                  </a:r>
                </a:p>
              </p:txBody>
            </p:sp>
            <p:sp>
              <p:nvSpPr>
                <p:cNvPr id="13" name="Rectangle 737"/>
                <p:cNvSpPr>
                  <a:spLocks noChangeArrowheads="1"/>
                </p:cNvSpPr>
                <p:nvPr/>
              </p:nvSpPr>
              <p:spPr bwMode="auto">
                <a:xfrm>
                  <a:off x="143356" y="1694926"/>
                  <a:ext cx="2927227" cy="350556"/>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defTabSz="449263" fontAlgn="auto">
                    <a:spcBef>
                      <a:spcPts val="0"/>
                    </a:spcBef>
                    <a:spcAft>
                      <a:spcPts val="0"/>
                    </a:spcAft>
                    <a:buClr>
                      <a:srgbClr val="FBEEC9"/>
                    </a:buClr>
                    <a:buSzPct val="75000"/>
                    <a:buFont typeface="Wingdings" pitchFamily="2" charset="2"/>
                    <a:buNone/>
                    <a:defRPr/>
                  </a:pPr>
                  <a:r>
                    <a:rPr kumimoji="1" lang="pl-PL" sz="900" dirty="0">
                      <a:solidFill>
                        <a:prstClr val="black"/>
                      </a:solidFill>
                      <a:latin typeface="Tahoma" pitchFamily="34" charset="0"/>
                    </a:rPr>
                    <a:t>Krajowa Strategia Rozwoju Regionalnego </a:t>
                  </a:r>
                  <a:br>
                    <a:rPr kumimoji="1" lang="pl-PL" sz="900" dirty="0">
                      <a:solidFill>
                        <a:prstClr val="black"/>
                      </a:solidFill>
                      <a:latin typeface="Tahoma" pitchFamily="34" charset="0"/>
                    </a:rPr>
                  </a:br>
                  <a:r>
                    <a:rPr kumimoji="1" lang="pl-PL" sz="900" dirty="0">
                      <a:solidFill>
                        <a:prstClr val="black"/>
                      </a:solidFill>
                      <a:latin typeface="Tahoma" pitchFamily="34" charset="0"/>
                    </a:rPr>
                    <a:t>2010–2020</a:t>
                  </a:r>
                </a:p>
              </p:txBody>
            </p:sp>
            <p:sp>
              <p:nvSpPr>
                <p:cNvPr id="14" name="Rectangle 738"/>
                <p:cNvSpPr>
                  <a:spLocks noChangeArrowheads="1"/>
                </p:cNvSpPr>
                <p:nvPr/>
              </p:nvSpPr>
              <p:spPr bwMode="auto">
                <a:xfrm>
                  <a:off x="143356" y="2045482"/>
                  <a:ext cx="2927227" cy="212838"/>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defTabSz="449263" fontAlgn="auto">
                    <a:spcBef>
                      <a:spcPts val="0"/>
                    </a:spcBef>
                    <a:spcAft>
                      <a:spcPts val="0"/>
                    </a:spcAft>
                    <a:buClr>
                      <a:srgbClr val="FBEEC9"/>
                    </a:buClr>
                    <a:buSzPct val="75000"/>
                    <a:buFont typeface="Wingdings" pitchFamily="2" charset="2"/>
                    <a:buNone/>
                    <a:defRPr/>
                  </a:pPr>
                  <a:r>
                    <a:rPr kumimoji="1" lang="pl-PL" sz="900" dirty="0">
                      <a:solidFill>
                        <a:prstClr val="black"/>
                      </a:solidFill>
                      <a:latin typeface="Tahoma" pitchFamily="34" charset="0"/>
                    </a:rPr>
                    <a:t>Plan Konwergencji</a:t>
                  </a:r>
                </a:p>
              </p:txBody>
            </p:sp>
            <p:sp>
              <p:nvSpPr>
                <p:cNvPr id="15" name="Rectangle 739"/>
                <p:cNvSpPr>
                  <a:spLocks noChangeArrowheads="1"/>
                </p:cNvSpPr>
                <p:nvPr/>
              </p:nvSpPr>
              <p:spPr bwMode="auto">
                <a:xfrm>
                  <a:off x="143356" y="2297271"/>
                  <a:ext cx="2927227" cy="212837"/>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defTabSz="449263" fontAlgn="auto">
                    <a:spcBef>
                      <a:spcPts val="0"/>
                    </a:spcBef>
                    <a:spcAft>
                      <a:spcPts val="0"/>
                    </a:spcAft>
                    <a:buClr>
                      <a:srgbClr val="FBEEC9"/>
                    </a:buClr>
                    <a:buSzPct val="75000"/>
                    <a:buFont typeface="Wingdings" pitchFamily="2" charset="2"/>
                    <a:buNone/>
                    <a:defRPr/>
                  </a:pPr>
                  <a:r>
                    <a:rPr kumimoji="1" lang="pl-PL" sz="900" dirty="0">
                      <a:solidFill>
                        <a:prstClr val="black"/>
                      </a:solidFill>
                      <a:latin typeface="Tahoma" pitchFamily="34" charset="0"/>
                    </a:rPr>
                    <a:t>Strategia Rozwoju Kraju na lata 2014 – 2020</a:t>
                  </a:r>
                </a:p>
              </p:txBody>
            </p:sp>
            <p:sp>
              <p:nvSpPr>
                <p:cNvPr id="16" name="Rectangle 740"/>
                <p:cNvSpPr>
                  <a:spLocks noChangeArrowheads="1"/>
                </p:cNvSpPr>
                <p:nvPr/>
              </p:nvSpPr>
              <p:spPr bwMode="auto">
                <a:xfrm>
                  <a:off x="143356" y="2486460"/>
                  <a:ext cx="2927227" cy="212837"/>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defTabSz="449263" fontAlgn="auto">
                    <a:spcBef>
                      <a:spcPts val="0"/>
                    </a:spcBef>
                    <a:spcAft>
                      <a:spcPts val="0"/>
                    </a:spcAft>
                    <a:buClr>
                      <a:srgbClr val="FBEEC9"/>
                    </a:buClr>
                    <a:buSzPct val="75000"/>
                    <a:buFont typeface="Wingdings" pitchFamily="2" charset="2"/>
                    <a:buNone/>
                    <a:defRPr/>
                  </a:pPr>
                  <a:r>
                    <a:rPr kumimoji="1" lang="pl-PL" sz="900" dirty="0">
                      <a:solidFill>
                        <a:prstClr val="black"/>
                      </a:solidFill>
                      <a:latin typeface="Tahoma" pitchFamily="34" charset="0"/>
                    </a:rPr>
                    <a:t>Strategiczne Ramy Rozwoju UE 2014 -2020 </a:t>
                  </a:r>
                </a:p>
              </p:txBody>
            </p:sp>
          </p:grpSp>
          <p:sp>
            <p:nvSpPr>
              <p:cNvPr id="75" name="Rectangle 740"/>
              <p:cNvSpPr>
                <a:spLocks noChangeArrowheads="1"/>
              </p:cNvSpPr>
              <p:nvPr/>
            </p:nvSpPr>
            <p:spPr bwMode="auto">
              <a:xfrm>
                <a:off x="143356" y="2604302"/>
                <a:ext cx="2927797" cy="353373"/>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defTabSz="449263" fontAlgn="auto">
                  <a:spcBef>
                    <a:spcPts val="0"/>
                  </a:spcBef>
                  <a:spcAft>
                    <a:spcPts val="0"/>
                  </a:spcAft>
                  <a:buClr>
                    <a:srgbClr val="FBEEC9"/>
                  </a:buClr>
                  <a:buSzPct val="75000"/>
                  <a:defRPr/>
                </a:pPr>
                <a:r>
                  <a:rPr kumimoji="1" lang="pl-PL" sz="900" dirty="0">
                    <a:solidFill>
                      <a:srgbClr val="000000"/>
                    </a:solidFill>
                    <a:latin typeface="Tahoma" pitchFamily="34" charset="0"/>
                    <a:cs typeface="Tahoma" pitchFamily="34" charset="0"/>
                  </a:rPr>
                  <a:t>Strategia Rozwoju Kraju Polska 2030</a:t>
                </a:r>
              </a:p>
              <a:p>
                <a:pPr defTabSz="449263" fontAlgn="auto">
                  <a:spcBef>
                    <a:spcPts val="0"/>
                  </a:spcBef>
                  <a:spcAft>
                    <a:spcPts val="0"/>
                  </a:spcAft>
                  <a:buClr>
                    <a:srgbClr val="FBEEC9"/>
                  </a:buClr>
                  <a:buSzPct val="75000"/>
                  <a:defRPr/>
                </a:pPr>
                <a:r>
                  <a:rPr kumimoji="1" lang="pl-PL" sz="900" dirty="0">
                    <a:solidFill>
                      <a:srgbClr val="000000"/>
                    </a:solidFill>
                    <a:latin typeface="Tahoma" pitchFamily="34" charset="0"/>
                    <a:cs typeface="Tahoma" pitchFamily="34" charset="0"/>
                  </a:rPr>
                  <a:t>Trzecia faza nowoczesności.</a:t>
                </a:r>
              </a:p>
            </p:txBody>
          </p:sp>
          <p:sp>
            <p:nvSpPr>
              <p:cNvPr id="79" name="Rectangle 740"/>
              <p:cNvSpPr>
                <a:spLocks noChangeArrowheads="1"/>
              </p:cNvSpPr>
              <p:nvPr/>
            </p:nvSpPr>
            <p:spPr bwMode="auto">
              <a:xfrm>
                <a:off x="143356" y="2959159"/>
                <a:ext cx="2927797" cy="213806"/>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defTabSz="449263" fontAlgn="auto">
                  <a:spcBef>
                    <a:spcPts val="0"/>
                  </a:spcBef>
                  <a:spcAft>
                    <a:spcPts val="0"/>
                  </a:spcAft>
                  <a:buClr>
                    <a:srgbClr val="FBEEC9"/>
                  </a:buClr>
                  <a:buSzPct val="75000"/>
                  <a:defRPr/>
                </a:pPr>
                <a:r>
                  <a:rPr kumimoji="1" lang="pl-PL" sz="900" dirty="0">
                    <a:solidFill>
                      <a:srgbClr val="000000"/>
                    </a:solidFill>
                    <a:latin typeface="Tahoma" pitchFamily="34" charset="0"/>
                    <a:cs typeface="Tahoma" pitchFamily="34" charset="0"/>
                  </a:rPr>
                  <a:t>Narodowy Plan Rewitalizacji 202</a:t>
                </a:r>
              </a:p>
              <a:p>
                <a:pPr defTabSz="449263" fontAlgn="auto">
                  <a:spcBef>
                    <a:spcPts val="0"/>
                  </a:spcBef>
                  <a:spcAft>
                    <a:spcPts val="0"/>
                  </a:spcAft>
                  <a:buClr>
                    <a:srgbClr val="FBEEC9"/>
                  </a:buClr>
                  <a:buSzPct val="75000"/>
                  <a:defRPr/>
                </a:pPr>
                <a:r>
                  <a:rPr kumimoji="1" lang="pl-PL" sz="900" dirty="0">
                    <a:solidFill>
                      <a:srgbClr val="000000"/>
                    </a:solidFill>
                    <a:latin typeface="Tahoma" pitchFamily="34" charset="0"/>
                    <a:cs typeface="Tahoma" pitchFamily="34" charset="0"/>
                  </a:rPr>
                  <a:t>2</a:t>
                </a:r>
              </a:p>
            </p:txBody>
          </p:sp>
          <p:sp>
            <p:nvSpPr>
              <p:cNvPr id="80" name="Rectangle 740"/>
              <p:cNvSpPr>
                <a:spLocks noChangeArrowheads="1"/>
              </p:cNvSpPr>
              <p:nvPr/>
            </p:nvSpPr>
            <p:spPr bwMode="auto">
              <a:xfrm>
                <a:off x="143356" y="3161087"/>
                <a:ext cx="2927797" cy="215291"/>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defTabSz="449263" fontAlgn="auto">
                  <a:spcBef>
                    <a:spcPts val="0"/>
                  </a:spcBef>
                  <a:spcAft>
                    <a:spcPts val="0"/>
                  </a:spcAft>
                  <a:buClr>
                    <a:srgbClr val="FBEEC9"/>
                  </a:buClr>
                  <a:buSzPct val="75000"/>
                  <a:defRPr/>
                </a:pPr>
                <a:r>
                  <a:rPr kumimoji="1" lang="pl-PL" sz="900" dirty="0">
                    <a:solidFill>
                      <a:srgbClr val="000000"/>
                    </a:solidFill>
                    <a:latin typeface="Tahoma" pitchFamily="34" charset="0"/>
                    <a:cs typeface="Tahoma" pitchFamily="34" charset="0"/>
                  </a:rPr>
                  <a:t>Krajowa Polityka Miejska</a:t>
                </a:r>
              </a:p>
            </p:txBody>
          </p:sp>
        </p:grpSp>
        <p:sp>
          <p:nvSpPr>
            <p:cNvPr id="87" name="Rectangle 740"/>
            <p:cNvSpPr>
              <a:spLocks noChangeArrowheads="1"/>
            </p:cNvSpPr>
            <p:nvPr/>
          </p:nvSpPr>
          <p:spPr bwMode="auto">
            <a:xfrm>
              <a:off x="151606" y="3429035"/>
              <a:ext cx="3068637" cy="411127"/>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a:lstStyle/>
            <a:p>
              <a:pPr algn="ctr" defTabSz="449263" fontAlgn="auto">
                <a:spcBef>
                  <a:spcPts val="0"/>
                </a:spcBef>
                <a:spcAft>
                  <a:spcPts val="0"/>
                </a:spcAft>
                <a:buClr>
                  <a:srgbClr val="FBEEC9"/>
                </a:buClr>
                <a:buSzPct val="75000"/>
                <a:defRPr/>
              </a:pPr>
              <a:r>
                <a:rPr kumimoji="1" lang="pl-PL" sz="900" dirty="0">
                  <a:solidFill>
                    <a:srgbClr val="000000"/>
                  </a:solidFill>
                  <a:latin typeface="Tahoma" pitchFamily="34" charset="0"/>
                </a:rPr>
                <a:t>Regionalny Program Operacyjny Województwa </a:t>
              </a:r>
              <a:r>
                <a:rPr kumimoji="1" lang="pl-PL" sz="900" dirty="0" smtClean="0">
                  <a:solidFill>
                    <a:srgbClr val="000000"/>
                  </a:solidFill>
                  <a:latin typeface="Tahoma" pitchFamily="34" charset="0"/>
                </a:rPr>
                <a:t>Lubuskiego </a:t>
              </a:r>
              <a:r>
                <a:rPr kumimoji="1" lang="pl-PL" sz="900" dirty="0">
                  <a:solidFill>
                    <a:srgbClr val="000000"/>
                  </a:solidFill>
                  <a:latin typeface="Tahoma" pitchFamily="34" charset="0"/>
                </a:rPr>
                <a:t>na lata 2014-2020</a:t>
              </a:r>
              <a:endParaRPr kumimoji="1" lang="pl-PL" sz="900" dirty="0">
                <a:solidFill>
                  <a:prstClr val="black"/>
                </a:solidFill>
                <a:latin typeface="Tahoma" pitchFamily="34" charset="0"/>
              </a:endParaRPr>
            </a:p>
          </p:txBody>
        </p:sp>
      </p:grpSp>
      <p:pic>
        <p:nvPicPr>
          <p:cNvPr id="187411" name="Picture 7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35696" y="94551"/>
            <a:ext cx="6264696"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7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98619" y="31455"/>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7667"/>
                                        </p:tgtEl>
                                        <p:attrNameLst>
                                          <p:attrName>style.visibility</p:attrName>
                                        </p:attrNameLst>
                                      </p:cBhvr>
                                      <p:to>
                                        <p:strVal val="visible"/>
                                      </p:to>
                                    </p:set>
                                    <p:animEffect transition="in" filter="fade">
                                      <p:cBhvr>
                                        <p:cTn id="33" dur="1000"/>
                                        <p:tgtEl>
                                          <p:spTgt spid="27667"/>
                                        </p:tgtEl>
                                      </p:cBhvr>
                                    </p:animEffect>
                                    <p:anim calcmode="lin" valueType="num">
                                      <p:cBhvr>
                                        <p:cTn id="34" dur="1000" fill="hold"/>
                                        <p:tgtEl>
                                          <p:spTgt spid="27667"/>
                                        </p:tgtEl>
                                        <p:attrNameLst>
                                          <p:attrName>ppt_x</p:attrName>
                                        </p:attrNameLst>
                                      </p:cBhvr>
                                      <p:tavLst>
                                        <p:tav tm="0">
                                          <p:val>
                                            <p:strVal val="#ppt_x"/>
                                          </p:val>
                                        </p:tav>
                                        <p:tav tm="100000">
                                          <p:val>
                                            <p:strVal val="#ppt_x"/>
                                          </p:val>
                                        </p:tav>
                                      </p:tavLst>
                                    </p:anim>
                                    <p:anim calcmode="lin" valueType="num">
                                      <p:cBhvr>
                                        <p:cTn id="35" dur="1000" fill="hold"/>
                                        <p:tgtEl>
                                          <p:spTgt spid="27667"/>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1000"/>
                                        <p:tgtEl>
                                          <p:spTgt spid="82"/>
                                        </p:tgtEl>
                                      </p:cBhvr>
                                    </p:animEffect>
                                    <p:anim calcmode="lin" valueType="num">
                                      <p:cBhvr>
                                        <p:cTn id="41" dur="1000" fill="hold"/>
                                        <p:tgtEl>
                                          <p:spTgt spid="82"/>
                                        </p:tgtEl>
                                        <p:attrNameLst>
                                          <p:attrName>ppt_x</p:attrName>
                                        </p:attrNameLst>
                                      </p:cBhvr>
                                      <p:tavLst>
                                        <p:tav tm="0">
                                          <p:val>
                                            <p:strVal val="#ppt_x"/>
                                          </p:val>
                                        </p:tav>
                                        <p:tav tm="100000">
                                          <p:val>
                                            <p:strVal val="#ppt_x"/>
                                          </p:val>
                                        </p:tav>
                                      </p:tavLst>
                                    </p:anim>
                                    <p:anim calcmode="lin" valueType="num">
                                      <p:cBhvr>
                                        <p:cTn id="42"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anim calcmode="lin" valueType="num">
                                      <p:cBhvr>
                                        <p:cTn id="48" dur="1000" fill="hold"/>
                                        <p:tgtEl>
                                          <p:spTgt spid="63"/>
                                        </p:tgtEl>
                                        <p:attrNameLst>
                                          <p:attrName>ppt_x</p:attrName>
                                        </p:attrNameLst>
                                      </p:cBhvr>
                                      <p:tavLst>
                                        <p:tav tm="0">
                                          <p:val>
                                            <p:strVal val="#ppt_x"/>
                                          </p:val>
                                        </p:tav>
                                        <p:tav tm="100000">
                                          <p:val>
                                            <p:strVal val="#ppt_x"/>
                                          </p:val>
                                        </p:tav>
                                      </p:tavLst>
                                    </p:anim>
                                    <p:anim calcmode="lin" valueType="num">
                                      <p:cBhvr>
                                        <p:cTn id="4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1000"/>
                            </p:stCondLst>
                            <p:childTnLst>
                              <p:par>
                                <p:cTn id="65" presetID="2" presetClass="entr" presetSubtype="8"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0-#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1500"/>
                            </p:stCondLst>
                            <p:childTnLst>
                              <p:par>
                                <p:cTn id="70" presetID="2" presetClass="entr" presetSubtype="8" fill="hold" nodeType="after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0-#ppt_w/2"/>
                                          </p:val>
                                        </p:tav>
                                        <p:tav tm="100000">
                                          <p:val>
                                            <p:strVal val="#ppt_x"/>
                                          </p:val>
                                        </p:tav>
                                      </p:tavLst>
                                    </p:anim>
                                    <p:anim calcmode="lin" valueType="num">
                                      <p:cBhvr additive="base">
                                        <p:cTn id="73" dur="500" fill="hold"/>
                                        <p:tgtEl>
                                          <p:spTgt spid="35"/>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2000"/>
                            </p:stCondLst>
                            <p:childTnLst>
                              <p:par>
                                <p:cTn id="75" presetID="2" presetClass="entr" presetSubtype="4"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ppt_x"/>
                                          </p:val>
                                        </p:tav>
                                        <p:tav tm="100000">
                                          <p:val>
                                            <p:strVal val="#ppt_x"/>
                                          </p:val>
                                        </p:tav>
                                      </p:tavLst>
                                    </p:anim>
                                    <p:anim calcmode="lin" valueType="num">
                                      <p:cBhvr additive="base">
                                        <p:cTn id="78" dur="500" fill="hold"/>
                                        <p:tgtEl>
                                          <p:spTgt spid="43"/>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2500"/>
                            </p:stCondLst>
                            <p:childTnLst>
                              <p:par>
                                <p:cTn id="80" presetID="2" presetClass="entr" presetSubtype="4"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fill="hold"/>
                                        <p:tgtEl>
                                          <p:spTgt spid="44"/>
                                        </p:tgtEl>
                                        <p:attrNameLst>
                                          <p:attrName>ppt_x</p:attrName>
                                        </p:attrNameLst>
                                      </p:cBhvr>
                                      <p:tavLst>
                                        <p:tav tm="0">
                                          <p:val>
                                            <p:strVal val="#ppt_x"/>
                                          </p:val>
                                        </p:tav>
                                        <p:tav tm="100000">
                                          <p:val>
                                            <p:strVal val="#ppt_x"/>
                                          </p:val>
                                        </p:tav>
                                      </p:tavLst>
                                    </p:anim>
                                    <p:anim calcmode="lin" valueType="num">
                                      <p:cBhvr additive="base">
                                        <p:cTn id="83" dur="500" fill="hold"/>
                                        <p:tgtEl>
                                          <p:spTgt spid="44"/>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3000"/>
                            </p:stCondLst>
                            <p:childTnLst>
                              <p:par>
                                <p:cTn id="85" presetID="2" presetClass="entr" presetSubtype="8" fill="hold" nodeType="afterEffect">
                                  <p:stCondLst>
                                    <p:cond delay="0"/>
                                  </p:stCondLst>
                                  <p:childTnLst>
                                    <p:set>
                                      <p:cBhvr>
                                        <p:cTn id="86" dur="1" fill="hold">
                                          <p:stCondLst>
                                            <p:cond delay="0"/>
                                          </p:stCondLst>
                                        </p:cTn>
                                        <p:tgtEl>
                                          <p:spTgt spid="91"/>
                                        </p:tgtEl>
                                        <p:attrNameLst>
                                          <p:attrName>style.visibility</p:attrName>
                                        </p:attrNameLst>
                                      </p:cBhvr>
                                      <p:to>
                                        <p:strVal val="visible"/>
                                      </p:to>
                                    </p:set>
                                    <p:anim calcmode="lin" valueType="num">
                                      <p:cBhvr additive="base">
                                        <p:cTn id="87" dur="500" fill="hold"/>
                                        <p:tgtEl>
                                          <p:spTgt spid="91"/>
                                        </p:tgtEl>
                                        <p:attrNameLst>
                                          <p:attrName>ppt_x</p:attrName>
                                        </p:attrNameLst>
                                      </p:cBhvr>
                                      <p:tavLst>
                                        <p:tav tm="0">
                                          <p:val>
                                            <p:strVal val="0-#ppt_w/2"/>
                                          </p:val>
                                        </p:tav>
                                        <p:tav tm="100000">
                                          <p:val>
                                            <p:strVal val="#ppt_x"/>
                                          </p:val>
                                        </p:tav>
                                      </p:tavLst>
                                    </p:anim>
                                    <p:anim calcmode="lin" valueType="num">
                                      <p:cBhvr additive="base">
                                        <p:cTn id="88"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42" presetClass="entr" presetSubtype="0" fill="hold" nodeType="click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fade">
                                      <p:cBhvr>
                                        <p:cTn id="93" dur="1000"/>
                                        <p:tgtEl>
                                          <p:spTgt spid="136"/>
                                        </p:tgtEl>
                                      </p:cBhvr>
                                    </p:animEffect>
                                    <p:anim calcmode="lin" valueType="num">
                                      <p:cBhvr>
                                        <p:cTn id="94" dur="1000" fill="hold"/>
                                        <p:tgtEl>
                                          <p:spTgt spid="136"/>
                                        </p:tgtEl>
                                        <p:attrNameLst>
                                          <p:attrName>ppt_x</p:attrName>
                                        </p:attrNameLst>
                                      </p:cBhvr>
                                      <p:tavLst>
                                        <p:tav tm="0">
                                          <p:val>
                                            <p:strVal val="#ppt_x"/>
                                          </p:val>
                                        </p:tav>
                                        <p:tav tm="100000">
                                          <p:val>
                                            <p:strVal val="#ppt_x"/>
                                          </p:val>
                                        </p:tav>
                                      </p:tavLst>
                                    </p:anim>
                                    <p:anim calcmode="lin" valueType="num">
                                      <p:cBhvr>
                                        <p:cTn id="95"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42" presetClass="entr" presetSubtype="0" fill="hold" nodeType="clickEffect">
                                  <p:stCondLst>
                                    <p:cond delay="0"/>
                                  </p:stCondLst>
                                  <p:childTnLst>
                                    <p:set>
                                      <p:cBhvr>
                                        <p:cTn id="99" dur="1" fill="hold">
                                          <p:stCondLst>
                                            <p:cond delay="0"/>
                                          </p:stCondLst>
                                        </p:cTn>
                                        <p:tgtEl>
                                          <p:spTgt spid="130"/>
                                        </p:tgtEl>
                                        <p:attrNameLst>
                                          <p:attrName>style.visibility</p:attrName>
                                        </p:attrNameLst>
                                      </p:cBhvr>
                                      <p:to>
                                        <p:strVal val="visible"/>
                                      </p:to>
                                    </p:set>
                                    <p:animEffect transition="in" filter="fade">
                                      <p:cBhvr>
                                        <p:cTn id="100" dur="1000"/>
                                        <p:tgtEl>
                                          <p:spTgt spid="130"/>
                                        </p:tgtEl>
                                      </p:cBhvr>
                                    </p:animEffect>
                                    <p:anim calcmode="lin" valueType="num">
                                      <p:cBhvr>
                                        <p:cTn id="101" dur="1000" fill="hold"/>
                                        <p:tgtEl>
                                          <p:spTgt spid="130"/>
                                        </p:tgtEl>
                                        <p:attrNameLst>
                                          <p:attrName>ppt_x</p:attrName>
                                        </p:attrNameLst>
                                      </p:cBhvr>
                                      <p:tavLst>
                                        <p:tav tm="0">
                                          <p:val>
                                            <p:strVal val="#ppt_x"/>
                                          </p:val>
                                        </p:tav>
                                        <p:tav tm="100000">
                                          <p:val>
                                            <p:strVal val="#ppt_x"/>
                                          </p:val>
                                        </p:tav>
                                      </p:tavLst>
                                    </p:anim>
                                    <p:anim calcmode="lin" valueType="num">
                                      <p:cBhvr>
                                        <p:cTn id="102"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50</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0"/>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1266" name="Picture 2" descr="C:\Documents and Settings\MagdaB\Pulpit\Paulina\Żary\wskaźniki\Sumaryczny wskaźnik obciążenia społeczne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435" y="713681"/>
            <a:ext cx="4293797" cy="607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70806"/>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51</a:t>
            </a:fld>
            <a:endParaRPr lang="pl-PL" altLang="pl-PL"/>
          </a:p>
        </p:txBody>
      </p:sp>
      <p:sp>
        <p:nvSpPr>
          <p:cNvPr id="3" name="Prostokąt 2"/>
          <p:cNvSpPr/>
          <p:nvPr/>
        </p:nvSpPr>
        <p:spPr>
          <a:xfrm>
            <a:off x="1835696" y="2348880"/>
            <a:ext cx="5904656" cy="2062103"/>
          </a:xfrm>
          <a:prstGeom prst="rect">
            <a:avLst/>
          </a:prstGeom>
        </p:spPr>
        <p:txBody>
          <a:bodyPr wrap="square">
            <a:spAutoFit/>
          </a:bodyPr>
          <a:lstStyle/>
          <a:p>
            <a:pPr algn="ctr"/>
            <a:endParaRPr lang="pl-PL" sz="3200" b="1" dirty="0" smtClean="0"/>
          </a:p>
          <a:p>
            <a:pPr algn="ctr"/>
            <a:r>
              <a:rPr lang="pl-PL" sz="3200" dirty="0" smtClean="0"/>
              <a:t>DELIMITACJA OBSZARU KRYZYSOWEGO</a:t>
            </a:r>
            <a:r>
              <a:rPr lang="pl-PL" sz="3200" b="1" dirty="0"/>
              <a:t/>
            </a:r>
            <a:br>
              <a:rPr lang="pl-PL" sz="3200" b="1" dirty="0"/>
            </a:br>
            <a:endParaRPr lang="pl-PL" sz="3200" b="1" dirty="0"/>
          </a:p>
        </p:txBody>
      </p:sp>
      <p:sp>
        <p:nvSpPr>
          <p:cNvPr id="4" name="Prostokąt 3"/>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4021" y="66456"/>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Tree>
    <p:extLst>
      <p:ext uri="{BB962C8B-B14F-4D97-AF65-F5344CB8AC3E}">
        <p14:creationId xmlns:p14="http://schemas.microsoft.com/office/powerpoint/2010/main" val="3652134080"/>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txBox="1">
            <a:spLocks/>
          </p:cNvSpPr>
          <p:nvPr/>
        </p:nvSpPr>
        <p:spPr>
          <a:xfrm>
            <a:off x="159762" y="908720"/>
            <a:ext cx="8761551" cy="5688632"/>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buNone/>
            </a:pPr>
            <a:r>
              <a:rPr lang="pl-PL" sz="2400" b="1" dirty="0">
                <a:solidFill>
                  <a:srgbClr val="8064A2">
                    <a:lumMod val="75000"/>
                  </a:srgbClr>
                </a:solidFill>
                <a:effectLst>
                  <a:outerShdw blurRad="38100" dist="38100" dir="2700000" algn="tl">
                    <a:srgbClr val="000000">
                      <a:alpha val="43137"/>
                    </a:srgbClr>
                  </a:outerShdw>
                </a:effectLst>
              </a:rPr>
              <a:t>USTAWA z dnia 9 października 2015 r. o rewitalizacji</a:t>
            </a:r>
          </a:p>
          <a:p>
            <a:pPr marL="0" indent="0">
              <a:buNone/>
            </a:pPr>
            <a:endParaRPr lang="pl-PL" sz="1600" b="1" dirty="0" smtClean="0">
              <a:latin typeface="Calibri" panose="020F0502020204030204" pitchFamily="34" charset="0"/>
            </a:endParaRPr>
          </a:p>
          <a:p>
            <a:pPr marL="0" indent="0">
              <a:buNone/>
            </a:pPr>
            <a:r>
              <a:rPr lang="pl-PL" sz="1600" b="1" dirty="0" smtClean="0">
                <a:latin typeface="Calibri" panose="020F0502020204030204" pitchFamily="34" charset="0"/>
              </a:rPr>
              <a:t>Rozdział </a:t>
            </a:r>
            <a:r>
              <a:rPr lang="pl-PL" sz="1600" b="1" dirty="0">
                <a:latin typeface="Calibri" panose="020F0502020204030204" pitchFamily="34" charset="0"/>
              </a:rPr>
              <a:t>3 - Obszar zdegradowany i obszar rewitalizacji</a:t>
            </a:r>
          </a:p>
          <a:p>
            <a:pPr marL="0" indent="0">
              <a:buNone/>
            </a:pPr>
            <a:r>
              <a:rPr lang="pl-PL" sz="1600" b="1" dirty="0">
                <a:latin typeface="Calibri" panose="020F0502020204030204" pitchFamily="34" charset="0"/>
              </a:rPr>
              <a:t>Art. 9. </a:t>
            </a:r>
            <a:br>
              <a:rPr lang="pl-PL" sz="1600" b="1" dirty="0">
                <a:latin typeface="Calibri" panose="020F0502020204030204" pitchFamily="34" charset="0"/>
              </a:rPr>
            </a:br>
            <a:r>
              <a:rPr lang="pl-PL" sz="1600" b="1" dirty="0">
                <a:latin typeface="Calibri" panose="020F0502020204030204" pitchFamily="34" charset="0"/>
              </a:rPr>
              <a:t>1.</a:t>
            </a:r>
            <a:r>
              <a:rPr lang="pl-PL" sz="1600" dirty="0">
                <a:latin typeface="Calibri" panose="020F0502020204030204" pitchFamily="34" charset="0"/>
              </a:rPr>
              <a:t> </a:t>
            </a:r>
            <a:r>
              <a:rPr lang="pl-PL" sz="1600" b="1" dirty="0">
                <a:latin typeface="Calibri" panose="020F0502020204030204" pitchFamily="34" charset="0"/>
              </a:rPr>
              <a:t>Obszar gminy znajdujący się w stanie kryzysowym z powodu koncentracji negatywnych zjawisk społecznych, w szczególności bezrobocia, ubóstwa, przestępczości, niskiego poziomu edukacji lub kapitału społecznego, a także niewystarczającego poziomu uczestnictwa </a:t>
            </a:r>
            <a:br>
              <a:rPr lang="pl-PL" sz="1600" b="1" dirty="0">
                <a:latin typeface="Calibri" panose="020F0502020204030204" pitchFamily="34" charset="0"/>
              </a:rPr>
            </a:br>
            <a:r>
              <a:rPr lang="pl-PL" sz="1600" b="1" dirty="0">
                <a:latin typeface="Calibri" panose="020F0502020204030204" pitchFamily="34" charset="0"/>
              </a:rPr>
              <a:t>w życiu publicznym i kulturalnym, można wyznaczyć jako obszar zdegradowany w przypadku występowania na nim ponadto co najmniej jednego z następujących negatywnych zjawisk:</a:t>
            </a:r>
          </a:p>
          <a:p>
            <a:pPr marL="0" indent="0">
              <a:buNone/>
            </a:pPr>
            <a:r>
              <a:rPr lang="pl-PL" sz="1600" b="1" dirty="0">
                <a:latin typeface="Calibri" panose="020F0502020204030204" pitchFamily="34" charset="0"/>
              </a:rPr>
              <a:t>1) gospodarczych </a:t>
            </a:r>
            <a:r>
              <a:rPr lang="pl-PL" sz="1600" dirty="0">
                <a:latin typeface="Calibri" panose="020F0502020204030204" pitchFamily="34" charset="0"/>
              </a:rPr>
              <a:t>– w szczególności niskiego stopnia przedsiębiorczości, słabej kondycji lokalnych przedsiębiorstw </a:t>
            </a:r>
          </a:p>
          <a:p>
            <a:pPr marL="0" indent="0">
              <a:buNone/>
            </a:pPr>
            <a:r>
              <a:rPr lang="pl-PL" sz="1600" b="1" dirty="0">
                <a:latin typeface="Calibri" panose="020F0502020204030204" pitchFamily="34" charset="0"/>
              </a:rPr>
              <a:t>2) środowiskowych </a:t>
            </a:r>
            <a:r>
              <a:rPr lang="pl-PL" sz="1600" dirty="0">
                <a:latin typeface="Calibri" panose="020F0502020204030204" pitchFamily="34" charset="0"/>
              </a:rPr>
              <a:t>– w szczególności przekroczenia standardów jakości środowiska, obecności odpadów stwarzających zagrożenie dla życia, zdrowia ludzi lub stanu środowiska, </a:t>
            </a:r>
            <a:endParaRPr lang="pl-PL" sz="1600" dirty="0" smtClean="0">
              <a:latin typeface="Calibri" panose="020F0502020204030204" pitchFamily="34" charset="0"/>
            </a:endParaRPr>
          </a:p>
          <a:p>
            <a:pPr marL="0" indent="0">
              <a:buNone/>
            </a:pPr>
            <a:r>
              <a:rPr lang="pl-PL" sz="1600" b="1" dirty="0" smtClean="0">
                <a:latin typeface="Calibri" panose="020F0502020204030204" pitchFamily="34" charset="0"/>
              </a:rPr>
              <a:t>3</a:t>
            </a:r>
            <a:r>
              <a:rPr lang="pl-PL" sz="1600" b="1" dirty="0">
                <a:latin typeface="Calibri" panose="020F0502020204030204" pitchFamily="34" charset="0"/>
              </a:rPr>
              <a:t>) przestrzenno-funkcjonalnych </a:t>
            </a:r>
            <a:r>
              <a:rPr lang="pl-PL" sz="1600" dirty="0">
                <a:latin typeface="Calibri" panose="020F0502020204030204" pitchFamily="34" charset="0"/>
              </a:rPr>
              <a:t>– w szczególności niewystarczającego wyposażenia w infrastrukturę techniczną i społeczną lub jej złego stanu technicznego, braku dostępu do podstawowych usług lub ich niskiej jakości, niedostosowania rozwiązań urbanistycznych do zmieniających się funkcji obszaru, niskiego poziomu obsługi komunikacyjnej, niedoboru lub niskiej jakości terenów publicznych, </a:t>
            </a:r>
            <a:endParaRPr lang="pl-PL" sz="1600" dirty="0" smtClean="0">
              <a:latin typeface="Calibri" panose="020F0502020204030204" pitchFamily="34" charset="0"/>
            </a:endParaRPr>
          </a:p>
          <a:p>
            <a:pPr marL="0" indent="0">
              <a:buNone/>
            </a:pPr>
            <a:r>
              <a:rPr lang="pl-PL" sz="1600" b="1" dirty="0" smtClean="0">
                <a:latin typeface="Calibri" panose="020F0502020204030204" pitchFamily="34" charset="0"/>
              </a:rPr>
              <a:t>4</a:t>
            </a:r>
            <a:r>
              <a:rPr lang="pl-PL" sz="1600" b="1" dirty="0">
                <a:latin typeface="Calibri" panose="020F0502020204030204" pitchFamily="34" charset="0"/>
              </a:rPr>
              <a:t>) technicznych </a:t>
            </a:r>
            <a:r>
              <a:rPr lang="pl-PL" sz="1600" dirty="0">
                <a:latin typeface="Calibri" panose="020F0502020204030204" pitchFamily="34" charset="0"/>
              </a:rPr>
              <a:t>– w szczególności degradacji stanu technicznego obiektów budowlanych, w tym o przeznaczeniu mieszkaniowym, oraz niefunkcjonowaniu rozwiązań technicznych umożliwiających efektywne korzystanie z obiektów budowlanych, w szczególności w zakresie energooszczędności i ochrony środowiska.</a:t>
            </a:r>
          </a:p>
          <a:p>
            <a:pPr marL="0" indent="0">
              <a:buNone/>
            </a:pPr>
            <a:endParaRPr lang="pl-PL" sz="1600" dirty="0">
              <a:latin typeface="Calibri" panose="020F0502020204030204" pitchFamily="34" charset="0"/>
            </a:endParaRPr>
          </a:p>
        </p:txBody>
      </p:sp>
      <p:sp>
        <p:nvSpPr>
          <p:cNvPr id="4" name="Prostokąt 3"/>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3768" y="33343"/>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Tree>
    <p:extLst>
      <p:ext uri="{BB962C8B-B14F-4D97-AF65-F5344CB8AC3E}">
        <p14:creationId xmlns:p14="http://schemas.microsoft.com/office/powerpoint/2010/main" val="1257266651"/>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192387136"/>
              </p:ext>
            </p:extLst>
          </p:nvPr>
        </p:nvGraphicFramePr>
        <p:xfrm>
          <a:off x="873299" y="1124744"/>
          <a:ext cx="7659141" cy="5616624"/>
        </p:xfrm>
        <a:graphic>
          <a:graphicData uri="http://schemas.openxmlformats.org/drawingml/2006/table">
            <a:tbl>
              <a:tblPr firstRow="1" firstCol="1" bandRow="1">
                <a:tableStyleId>{5C22544A-7EE6-4342-B048-85BDC9FD1C3A}</a:tableStyleId>
              </a:tblPr>
              <a:tblGrid>
                <a:gridCol w="7659141"/>
              </a:tblGrid>
              <a:tr h="3705279">
                <a:tc>
                  <a:txBody>
                    <a:bodyPr/>
                    <a:lstStyle/>
                    <a:p>
                      <a:pPr marL="269875" marR="5715" algn="l">
                        <a:lnSpc>
                          <a:spcPct val="150000"/>
                        </a:lnSpc>
                        <a:spcAft>
                          <a:spcPts val="1000"/>
                        </a:spcAft>
                      </a:pPr>
                      <a:r>
                        <a:rPr lang="pl-PL" sz="1400" dirty="0" smtClean="0">
                          <a:solidFill>
                            <a:schemeClr val="bg1"/>
                          </a:solidFill>
                          <a:effectLst/>
                        </a:rPr>
                        <a:t>Wstępny </a:t>
                      </a:r>
                      <a:r>
                        <a:rPr lang="pl-PL" sz="1400" dirty="0">
                          <a:solidFill>
                            <a:schemeClr val="bg1"/>
                          </a:solidFill>
                          <a:effectLst/>
                        </a:rPr>
                        <a:t>obszar </a:t>
                      </a:r>
                      <a:r>
                        <a:rPr lang="pl-PL" sz="1400" dirty="0" smtClean="0">
                          <a:solidFill>
                            <a:schemeClr val="bg1"/>
                          </a:solidFill>
                          <a:effectLst/>
                        </a:rPr>
                        <a:t>rewitalizacji, </a:t>
                      </a:r>
                      <a:r>
                        <a:rPr lang="pl-PL" sz="1400" dirty="0">
                          <a:solidFill>
                            <a:schemeClr val="bg1"/>
                          </a:solidFill>
                          <a:effectLst/>
                        </a:rPr>
                        <a:t>wytyczono w </a:t>
                      </a:r>
                      <a:r>
                        <a:rPr lang="pl-PL" sz="1400" dirty="0" smtClean="0">
                          <a:solidFill>
                            <a:schemeClr val="bg1"/>
                          </a:solidFill>
                          <a:effectLst/>
                        </a:rPr>
                        <a:t>oparciu o </a:t>
                      </a:r>
                      <a:r>
                        <a:rPr lang="pl-PL" sz="1400" dirty="0">
                          <a:solidFill>
                            <a:schemeClr val="bg1"/>
                          </a:solidFill>
                          <a:effectLst/>
                        </a:rPr>
                        <a:t>powierzchnie działek na </a:t>
                      </a:r>
                      <a:r>
                        <a:rPr lang="pl-PL" sz="1400" dirty="0" smtClean="0">
                          <a:solidFill>
                            <a:schemeClr val="bg1"/>
                          </a:solidFill>
                          <a:effectLst/>
                        </a:rPr>
                        <a:t>których </a:t>
                      </a:r>
                      <a:r>
                        <a:rPr lang="pl-PL" sz="1400" dirty="0">
                          <a:solidFill>
                            <a:schemeClr val="bg1"/>
                          </a:solidFill>
                          <a:effectLst/>
                        </a:rPr>
                        <a:t>realizowane będą przedsięwzięcia rewitalizacyjne </a:t>
                      </a:r>
                      <a:r>
                        <a:rPr lang="pl-PL" sz="1400" dirty="0" smtClean="0">
                          <a:solidFill>
                            <a:schemeClr val="bg1"/>
                          </a:solidFill>
                          <a:effectLst/>
                        </a:rPr>
                        <a:t>zlokalizowane </a:t>
                      </a:r>
                      <a:r>
                        <a:rPr lang="pl-PL" sz="1400" dirty="0">
                          <a:solidFill>
                            <a:schemeClr val="bg1"/>
                          </a:solidFill>
                          <a:effectLst/>
                        </a:rPr>
                        <a:t>w poszczególnych jednostkach terytorialnych </a:t>
                      </a:r>
                      <a:r>
                        <a:rPr lang="pl-PL" sz="1400" dirty="0" smtClean="0">
                          <a:solidFill>
                            <a:schemeClr val="bg1"/>
                          </a:solidFill>
                          <a:effectLst/>
                        </a:rPr>
                        <a:t>i</a:t>
                      </a:r>
                      <a:r>
                        <a:rPr lang="pl-PL" sz="1400" baseline="0" dirty="0" smtClean="0">
                          <a:solidFill>
                            <a:schemeClr val="bg1"/>
                          </a:solidFill>
                          <a:effectLst/>
                        </a:rPr>
                        <a:t> </a:t>
                      </a:r>
                      <a:r>
                        <a:rPr lang="pl-PL" sz="1400" dirty="0" smtClean="0">
                          <a:solidFill>
                            <a:schemeClr val="bg1"/>
                          </a:solidFill>
                          <a:effectLst/>
                        </a:rPr>
                        <a:t>wynosi 1917</a:t>
                      </a:r>
                      <a:r>
                        <a:rPr lang="pl-PL" sz="1400" baseline="0" dirty="0" smtClean="0">
                          <a:solidFill>
                            <a:schemeClr val="bg1"/>
                          </a:solidFill>
                          <a:effectLst/>
                        </a:rPr>
                        <a:t> </a:t>
                      </a:r>
                      <a:r>
                        <a:rPr lang="pl-PL" sz="1400" dirty="0" smtClean="0">
                          <a:solidFill>
                            <a:schemeClr val="bg1"/>
                          </a:solidFill>
                          <a:effectLst/>
                        </a:rPr>
                        <a:t>ha, </a:t>
                      </a:r>
                      <a:r>
                        <a:rPr lang="pl-PL" sz="1400" dirty="0">
                          <a:solidFill>
                            <a:schemeClr val="bg1"/>
                          </a:solidFill>
                          <a:effectLst/>
                        </a:rPr>
                        <a:t>co stanowi </a:t>
                      </a:r>
                      <a:r>
                        <a:rPr lang="pl-PL" sz="1400" dirty="0" smtClean="0">
                          <a:solidFill>
                            <a:schemeClr val="bg1"/>
                          </a:solidFill>
                          <a:effectLst/>
                        </a:rPr>
                        <a:t>5,74% </a:t>
                      </a:r>
                      <a:r>
                        <a:rPr lang="pl-PL" sz="1400" dirty="0">
                          <a:solidFill>
                            <a:schemeClr val="bg1"/>
                          </a:solidFill>
                          <a:effectLst/>
                        </a:rPr>
                        <a:t>powierzchni </a:t>
                      </a:r>
                      <a:r>
                        <a:rPr lang="pl-PL" sz="1400" dirty="0" smtClean="0">
                          <a:solidFill>
                            <a:schemeClr val="bg1"/>
                          </a:solidFill>
                          <a:effectLst/>
                        </a:rPr>
                        <a:t>gminy Żary. </a:t>
                      </a:r>
                      <a:r>
                        <a:rPr lang="pl-PL" sz="1400" dirty="0">
                          <a:solidFill>
                            <a:schemeClr val="bg1"/>
                          </a:solidFill>
                          <a:effectLst/>
                        </a:rPr>
                        <a:t>Rewitalizowany obszar zamieszkiwany jest przez </a:t>
                      </a:r>
                      <a:r>
                        <a:rPr lang="pl-PL" sz="1400" dirty="0" smtClean="0">
                          <a:solidFill>
                            <a:schemeClr val="bg1"/>
                          </a:solidFill>
                          <a:effectLst/>
                        </a:rPr>
                        <a:t>991 </a:t>
                      </a:r>
                      <a:r>
                        <a:rPr lang="pl-PL" sz="1400" dirty="0">
                          <a:solidFill>
                            <a:schemeClr val="bg1"/>
                          </a:solidFill>
                          <a:effectLst/>
                        </a:rPr>
                        <a:t>osób, co stanowi </a:t>
                      </a:r>
                      <a:r>
                        <a:rPr lang="pl-PL" sz="1400" baseline="0" dirty="0" smtClean="0">
                          <a:solidFill>
                            <a:schemeClr val="bg1"/>
                          </a:solidFill>
                          <a:effectLst/>
                        </a:rPr>
                        <a:t> 8,02</a:t>
                      </a:r>
                      <a:r>
                        <a:rPr lang="pl-PL" sz="1400" dirty="0" smtClean="0">
                          <a:solidFill>
                            <a:schemeClr val="bg1"/>
                          </a:solidFill>
                          <a:effectLst/>
                        </a:rPr>
                        <a:t> </a:t>
                      </a:r>
                      <a:r>
                        <a:rPr lang="pl-PL" sz="1400" dirty="0">
                          <a:solidFill>
                            <a:schemeClr val="bg1"/>
                          </a:solidFill>
                          <a:effectLst/>
                        </a:rPr>
                        <a:t>% ogółu mieszkańców Gminy </a:t>
                      </a:r>
                      <a:r>
                        <a:rPr lang="pl-PL" sz="1400" dirty="0" smtClean="0">
                          <a:solidFill>
                            <a:schemeClr val="bg1"/>
                          </a:solidFill>
                          <a:effectLst/>
                        </a:rPr>
                        <a:t>Żary.</a:t>
                      </a:r>
                    </a:p>
                    <a:p>
                      <a:pPr marL="269875" marR="5715" algn="l">
                        <a:lnSpc>
                          <a:spcPct val="150000"/>
                        </a:lnSpc>
                        <a:spcAft>
                          <a:spcPts val="1000"/>
                        </a:spcAft>
                      </a:pPr>
                      <a:endParaRPr lang="pl-PL" sz="1400" dirty="0" smtClean="0">
                        <a:solidFill>
                          <a:schemeClr val="bg1"/>
                        </a:solidFill>
                        <a:effectLst/>
                      </a:endParaRPr>
                    </a:p>
                    <a:p>
                      <a:pPr marL="269875" marR="5715" algn="l">
                        <a:lnSpc>
                          <a:spcPct val="150000"/>
                        </a:lnSpc>
                        <a:spcAft>
                          <a:spcPts val="1000"/>
                        </a:spcAft>
                      </a:pPr>
                      <a:r>
                        <a:rPr lang="pl-PL" sz="1400" dirty="0" smtClean="0">
                          <a:solidFill>
                            <a:schemeClr val="bg1"/>
                          </a:solidFill>
                        </a:rPr>
                        <a:t>Na wyznaczonym obszarze występuje koncentracja negatywnych zjawisk społecznych oraz gospodarczych i technicznych. Obszar ten cechuje</a:t>
                      </a:r>
                      <a:r>
                        <a:rPr lang="pl-PL" sz="1400" baseline="0" dirty="0" smtClean="0">
                          <a:solidFill>
                            <a:schemeClr val="bg1"/>
                          </a:solidFill>
                        </a:rPr>
                        <a:t> </a:t>
                      </a:r>
                      <a:r>
                        <a:rPr lang="pl-PL" sz="1400" dirty="0" smtClean="0">
                          <a:solidFill>
                            <a:schemeClr val="bg1"/>
                          </a:solidFill>
                        </a:rPr>
                        <a:t>się szczególną koncentracją negatywnych zjawisk oraz ma istotne znaczenie dla rozwoju lokalnego. Postępująca degradacja i marginalizacja </a:t>
                      </a:r>
                      <a:r>
                        <a:rPr lang="pl-PL" sz="1400" smtClean="0">
                          <a:solidFill>
                            <a:schemeClr val="bg1"/>
                          </a:solidFill>
                        </a:rPr>
                        <a:t>tego </a:t>
                      </a:r>
                      <a:r>
                        <a:rPr lang="pl-PL" sz="1400" smtClean="0">
                          <a:solidFill>
                            <a:schemeClr val="bg1"/>
                          </a:solidFill>
                        </a:rPr>
                        <a:t>obszaru </a:t>
                      </a:r>
                      <a:r>
                        <a:rPr lang="pl-PL" sz="1400" dirty="0" smtClean="0">
                          <a:solidFill>
                            <a:schemeClr val="bg1"/>
                          </a:solidFill>
                        </a:rPr>
                        <a:t>hamuje zrównoważony rozwój gminy, co w konsekwencji prowadzi do obniżenia jakości przestrzeni oraz pogorszenia komfortu życia mieszkańców.</a:t>
                      </a:r>
                      <a:endParaRPr lang="pl-PL" sz="1400" dirty="0">
                        <a:solidFill>
                          <a:schemeClr val="bg1"/>
                        </a:solidFill>
                        <a:effectLst/>
                        <a:latin typeface="Calibri"/>
                        <a:ea typeface="Times New Roman"/>
                        <a:cs typeface="Times New Roman"/>
                      </a:endParaRPr>
                    </a:p>
                  </a:txBody>
                  <a:tcPr marL="0" marR="0" marT="0" marB="0"/>
                </a:tc>
              </a:tr>
              <a:tr h="1911345">
                <a:tc>
                  <a:txBody>
                    <a:bodyPr/>
                    <a:lstStyle/>
                    <a:p>
                      <a:pPr marL="71755" marR="71755">
                        <a:lnSpc>
                          <a:spcPct val="115000"/>
                        </a:lnSpc>
                        <a:spcBef>
                          <a:spcPts val="600"/>
                        </a:spcBef>
                        <a:spcAft>
                          <a:spcPts val="1000"/>
                        </a:spcAft>
                      </a:pPr>
                      <a:endParaRPr lang="pl-PL" sz="1200" dirty="0" smtClean="0">
                        <a:solidFill>
                          <a:schemeClr val="tx1"/>
                        </a:solidFill>
                        <a:effectLst/>
                      </a:endParaRPr>
                    </a:p>
                    <a:p>
                      <a:pPr marL="71755" marR="71755">
                        <a:lnSpc>
                          <a:spcPct val="115000"/>
                        </a:lnSpc>
                        <a:spcBef>
                          <a:spcPts val="600"/>
                        </a:spcBef>
                        <a:spcAft>
                          <a:spcPts val="1000"/>
                        </a:spcAft>
                      </a:pPr>
                      <a:r>
                        <a:rPr lang="pl-PL" sz="1200" dirty="0" smtClean="0">
                          <a:solidFill>
                            <a:schemeClr val="tx1"/>
                          </a:solidFill>
                          <a:effectLst/>
                        </a:rPr>
                        <a:t>Zgodnie </a:t>
                      </a:r>
                      <a:r>
                        <a:rPr lang="pl-PL" sz="1200" dirty="0">
                          <a:solidFill>
                            <a:schemeClr val="tx1"/>
                          </a:solidFill>
                          <a:effectLst/>
                        </a:rPr>
                        <a:t>z Ustawą o rewitalizacji z dnia 9 października 2015 r. Art. 10. 2.</a:t>
                      </a:r>
                    </a:p>
                    <a:p>
                      <a:pPr marL="71755" marR="71755">
                        <a:lnSpc>
                          <a:spcPct val="115000"/>
                        </a:lnSpc>
                        <a:spcBef>
                          <a:spcPts val="600"/>
                        </a:spcBef>
                        <a:spcAft>
                          <a:spcPts val="1000"/>
                        </a:spcAft>
                      </a:pPr>
                      <a:r>
                        <a:rPr lang="pl-PL" sz="1200" dirty="0">
                          <a:solidFill>
                            <a:schemeClr val="tx1"/>
                          </a:solidFill>
                          <a:effectLst/>
                        </a:rPr>
                        <a:t>Obszar rewitalizacji nie może być większy niż 20% powierzchni gminy oraz zamieszkały przez więcej niż 30% liczby mieszkańców gminy. </a:t>
                      </a:r>
                    </a:p>
                    <a:p>
                      <a:pPr marL="71755" marR="71755">
                        <a:lnSpc>
                          <a:spcPct val="115000"/>
                        </a:lnSpc>
                        <a:spcAft>
                          <a:spcPts val="1000"/>
                        </a:spcAft>
                      </a:pPr>
                      <a:r>
                        <a:rPr lang="pl-PL" sz="1200" dirty="0">
                          <a:solidFill>
                            <a:schemeClr val="tx1"/>
                          </a:solidFill>
                          <a:effectLst/>
                        </a:rPr>
                        <a:t>Obszar rewitalizacji może być podzielony na podobszary, w tym podobszary nieposiadające ze sobą wspólnych granic</a:t>
                      </a:r>
                      <a:r>
                        <a:rPr lang="pl-PL" sz="1200" dirty="0" smtClean="0">
                          <a:solidFill>
                            <a:schemeClr val="tx1"/>
                          </a:solidFill>
                          <a:effectLst/>
                        </a:rPr>
                        <a:t>.</a:t>
                      </a:r>
                      <a:endParaRPr lang="pl-PL" sz="1100" dirty="0">
                        <a:effectLst/>
                        <a:latin typeface="Calibri"/>
                        <a:ea typeface="Times New Roman"/>
                        <a:cs typeface="Times New Roman"/>
                      </a:endParaRPr>
                    </a:p>
                  </a:txBody>
                  <a:tcPr marL="0" marR="0" marT="0" marB="0"/>
                </a:tc>
              </a:tr>
            </a:tbl>
          </a:graphicData>
        </a:graphic>
      </p:graphicFrame>
      <p:sp>
        <p:nvSpPr>
          <p:cNvPr id="6" name="Prostokąt 5"/>
          <p:cNvSpPr/>
          <p:nvPr/>
        </p:nvSpPr>
        <p:spPr>
          <a:xfrm>
            <a:off x="899592" y="33343"/>
            <a:ext cx="7468443" cy="81848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91760" y="150962"/>
            <a:ext cx="676275" cy="70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spTree>
    <p:extLst>
      <p:ext uri="{BB962C8B-B14F-4D97-AF65-F5344CB8AC3E}">
        <p14:creationId xmlns:p14="http://schemas.microsoft.com/office/powerpoint/2010/main" val="794434053"/>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54</a:t>
            </a:fld>
            <a:endParaRPr lang="pl-PL" altLang="pl-PL"/>
          </a:p>
        </p:txBody>
      </p:sp>
      <p:sp>
        <p:nvSpPr>
          <p:cNvPr id="3" name="Prostokąt 2"/>
          <p:cNvSpPr/>
          <p:nvPr/>
        </p:nvSpPr>
        <p:spPr>
          <a:xfrm>
            <a:off x="899592" y="33343"/>
            <a:ext cx="7468443" cy="6593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3768" y="26715"/>
            <a:ext cx="604267" cy="626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 uri="{AF507438-7753-43E0-B8FC-AC1667EBCBE1}">
              <a14:hiddenEffects xmlns:a14="http://schemas.microsoft.com/office/drawing/2010/main">
                <a:effectLst>
                  <a:outerShdw dist="117088" dir="2436078" algn="ctr" rotWithShape="0">
                    <a:schemeClr val="bg2"/>
                  </a:outerShdw>
                </a:effectLst>
              </a14:hiddenEffects>
            </a:ext>
          </a:extLst>
        </p:spPr>
      </p:pic>
      <p:pic>
        <p:nvPicPr>
          <p:cNvPr id="11266" name="Picture 2" descr="C:\Documents and Settings\MagdaB\Pulpit\Paulina\Żary\mapy\24-01-17\nowe\A3.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4898" y="1196752"/>
            <a:ext cx="4367210" cy="5544616"/>
          </a:xfrm>
          <a:prstGeom prst="rect">
            <a:avLst/>
          </a:prstGeom>
          <a:noFill/>
          <a:extLst>
            <a:ext uri="{909E8E84-426E-40DD-AFC4-6F175D3DCCD1}">
              <a14:hiddenFill xmlns:a14="http://schemas.microsoft.com/office/drawing/2010/main">
                <a:solidFill>
                  <a:srgbClr val="FFFFFF"/>
                </a:solidFill>
              </a14:hiddenFill>
            </a:ext>
          </a:extLst>
        </p:spPr>
      </p:pic>
      <p:sp>
        <p:nvSpPr>
          <p:cNvPr id="10" name="Prostokąt 9"/>
          <p:cNvSpPr/>
          <p:nvPr/>
        </p:nvSpPr>
        <p:spPr>
          <a:xfrm>
            <a:off x="2051720" y="758912"/>
            <a:ext cx="4824536" cy="3600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Obszar zdegradowany i obszar rewitalizacji</a:t>
            </a:r>
            <a:endParaRPr lang="pl-PL" sz="1600" dirty="0"/>
          </a:p>
        </p:txBody>
      </p:sp>
    </p:spTree>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55</a:t>
            </a:fld>
            <a:endParaRPr lang="pl-PL" altLang="pl-PL"/>
          </a:p>
        </p:txBody>
      </p:sp>
      <p:sp>
        <p:nvSpPr>
          <p:cNvPr id="4" name="Prostokąt 3"/>
          <p:cNvSpPr/>
          <p:nvPr/>
        </p:nvSpPr>
        <p:spPr>
          <a:xfrm>
            <a:off x="899592" y="33343"/>
            <a:ext cx="7468443" cy="5153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sp>
        <p:nvSpPr>
          <p:cNvPr id="7" name="Prostokąt 6"/>
          <p:cNvSpPr/>
          <p:nvPr/>
        </p:nvSpPr>
        <p:spPr>
          <a:xfrm>
            <a:off x="1043608" y="585328"/>
            <a:ext cx="7191554" cy="53941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Podobszar: Biedrzychowice Dolne, Bieniów, Dąbrowiec, Drożków, Grabik, Kadłubia, Lubanice, Lubomyśl, Łukawy, Olszyniec, Surowa, Włostów, Złotnik</a:t>
            </a:r>
            <a:endParaRPr lang="pl-PL" sz="1600" dirty="0"/>
          </a:p>
        </p:txBody>
      </p:sp>
      <p:pic>
        <p:nvPicPr>
          <p:cNvPr id="1026" name="Picture 2" descr="C:\Documents and Settings\MagdaB\Pulpit\Paulina\Żary\mapy\24-01-17\nowe\PI.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476" y="1268760"/>
            <a:ext cx="7516615" cy="531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46233"/>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8E68DF6D-8D62-47A1-9A89-51FE9CF655D6}" type="slidenum">
              <a:rPr lang="pl-PL" altLang="pl-PL" smtClean="0"/>
              <a:pPr>
                <a:defRPr/>
              </a:pPr>
              <a:t>56</a:t>
            </a:fld>
            <a:endParaRPr lang="pl-PL" altLang="pl-PL"/>
          </a:p>
        </p:txBody>
      </p:sp>
      <p:sp>
        <p:nvSpPr>
          <p:cNvPr id="3" name="Prostokąt 2"/>
          <p:cNvSpPr/>
          <p:nvPr/>
        </p:nvSpPr>
        <p:spPr>
          <a:xfrm>
            <a:off x="899592" y="33343"/>
            <a:ext cx="7468443" cy="44332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PROGRAM REWITALIZACJI DLA GMINY ŻARY NA LATA 2016-2020</a:t>
            </a:r>
            <a:endParaRPr lang="pl-PL" sz="1600" dirty="0"/>
          </a:p>
        </p:txBody>
      </p:sp>
      <p:sp>
        <p:nvSpPr>
          <p:cNvPr id="6" name="Prostokąt 5"/>
          <p:cNvSpPr/>
          <p:nvPr/>
        </p:nvSpPr>
        <p:spPr>
          <a:xfrm>
            <a:off x="923227" y="498574"/>
            <a:ext cx="7444808" cy="6981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l-PL" sz="1600" dirty="0" smtClean="0"/>
              <a:t>Podobszar: Bogumiłów – Janików, Drozdów – Rusocice, Łaz, Marszów, Miłowice, Mirostowice Dolne</a:t>
            </a:r>
            <a:r>
              <a:rPr lang="pl-PL" sz="1600" smtClean="0"/>
              <a:t>, Mirostowice </a:t>
            </a:r>
            <a:r>
              <a:rPr lang="pl-PL" sz="1600" dirty="0" smtClean="0"/>
              <a:t>Górne, Olbrachtów, Rościce, Sieniawa Żarska, Siodło, </a:t>
            </a:r>
            <a:r>
              <a:rPr lang="pl-PL" sz="1600" dirty="0" err="1" smtClean="0"/>
              <a:t>Stawnik</a:t>
            </a:r>
            <a:endParaRPr lang="pl-PL" sz="1600" dirty="0"/>
          </a:p>
        </p:txBody>
      </p:sp>
      <p:pic>
        <p:nvPicPr>
          <p:cNvPr id="2050" name="Picture 2" descr="C:\Documents and Settings\MagdaB\Pulpit\Paulina\Żary\mapy\24-01-17\nowe\PII.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042" y="1340768"/>
            <a:ext cx="732280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66709"/>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61"/>
          <p:cNvSpPr>
            <a:spLocks noChangeArrowheads="1"/>
          </p:cNvSpPr>
          <p:nvPr/>
        </p:nvSpPr>
        <p:spPr bwMode="auto">
          <a:xfrm>
            <a:off x="0" y="1341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nchor="ctr">
            <a:spAutoFit/>
          </a:bodyPr>
          <a:lstStyle>
            <a:lvl1pPr>
              <a:defRPr sz="3600" b="1">
                <a:solidFill>
                  <a:schemeClr val="tx1"/>
                </a:solidFill>
                <a:latin typeface="Arial Black" pitchFamily="34" charset="0"/>
                <a:cs typeface="Arial" charset="0"/>
              </a:defRPr>
            </a:lvl1pPr>
            <a:lvl2pPr marL="742950" indent="-285750">
              <a:defRPr sz="3600" b="1">
                <a:solidFill>
                  <a:schemeClr val="tx1"/>
                </a:solidFill>
                <a:latin typeface="Arial Black" pitchFamily="34" charset="0"/>
                <a:cs typeface="Arial" charset="0"/>
              </a:defRPr>
            </a:lvl2pPr>
            <a:lvl3pPr marL="1143000" indent="-228600">
              <a:defRPr sz="3600" b="1">
                <a:solidFill>
                  <a:schemeClr val="tx1"/>
                </a:solidFill>
                <a:latin typeface="Arial Black" pitchFamily="34" charset="0"/>
                <a:cs typeface="Arial" charset="0"/>
              </a:defRPr>
            </a:lvl3pPr>
            <a:lvl4pPr marL="1600200" indent="-228600">
              <a:defRPr sz="3600" b="1">
                <a:solidFill>
                  <a:schemeClr val="tx1"/>
                </a:solidFill>
                <a:latin typeface="Arial Black" pitchFamily="34" charset="0"/>
                <a:cs typeface="Arial" charset="0"/>
              </a:defRPr>
            </a:lvl4pPr>
            <a:lvl5pPr marL="2057400" indent="-228600">
              <a:defRPr sz="3600" b="1">
                <a:solidFill>
                  <a:schemeClr val="tx1"/>
                </a:solidFill>
                <a:latin typeface="Arial Black" pitchFamily="34" charset="0"/>
                <a:cs typeface="Arial" charset="0"/>
              </a:defRPr>
            </a:lvl5pPr>
            <a:lvl6pPr marL="2514600" indent="-228600" eaLnBrk="0" fontAlgn="base" hangingPunct="0">
              <a:spcBef>
                <a:spcPct val="0"/>
              </a:spcBef>
              <a:spcAft>
                <a:spcPct val="0"/>
              </a:spcAft>
              <a:defRPr sz="3600" b="1">
                <a:solidFill>
                  <a:schemeClr val="tx1"/>
                </a:solidFill>
                <a:latin typeface="Arial Black" pitchFamily="34" charset="0"/>
                <a:cs typeface="Arial" charset="0"/>
              </a:defRPr>
            </a:lvl6pPr>
            <a:lvl7pPr marL="2971800" indent="-228600" eaLnBrk="0" fontAlgn="base" hangingPunct="0">
              <a:spcBef>
                <a:spcPct val="0"/>
              </a:spcBef>
              <a:spcAft>
                <a:spcPct val="0"/>
              </a:spcAft>
              <a:defRPr sz="3600" b="1">
                <a:solidFill>
                  <a:schemeClr val="tx1"/>
                </a:solidFill>
                <a:latin typeface="Arial Black" pitchFamily="34" charset="0"/>
                <a:cs typeface="Arial" charset="0"/>
              </a:defRPr>
            </a:lvl7pPr>
            <a:lvl8pPr marL="3429000" indent="-228600" eaLnBrk="0" fontAlgn="base" hangingPunct="0">
              <a:spcBef>
                <a:spcPct val="0"/>
              </a:spcBef>
              <a:spcAft>
                <a:spcPct val="0"/>
              </a:spcAft>
              <a:defRPr sz="3600" b="1">
                <a:solidFill>
                  <a:schemeClr val="tx1"/>
                </a:solidFill>
                <a:latin typeface="Arial Black" pitchFamily="34" charset="0"/>
                <a:cs typeface="Arial" charset="0"/>
              </a:defRPr>
            </a:lvl8pPr>
            <a:lvl9pPr marL="3886200" indent="-228600" eaLnBrk="0" fontAlgn="base" hangingPunct="0">
              <a:spcBef>
                <a:spcPct val="0"/>
              </a:spcBef>
              <a:spcAft>
                <a:spcPct val="0"/>
              </a:spcAft>
              <a:defRPr sz="3600" b="1">
                <a:solidFill>
                  <a:schemeClr val="tx1"/>
                </a:solidFill>
                <a:latin typeface="Arial Black" pitchFamily="34" charset="0"/>
                <a:cs typeface="Arial" charset="0"/>
              </a:defRPr>
            </a:lvl9pPr>
          </a:lstStyle>
          <a:p>
            <a:pPr algn="ctr" eaLnBrk="1" hangingPunct="1"/>
            <a:endParaRPr lang="en-GB" altLang="pl-PL" sz="2000" b="0">
              <a:solidFill>
                <a:srgbClr val="000000"/>
              </a:solidFill>
            </a:endParaRPr>
          </a:p>
        </p:txBody>
      </p:sp>
      <p:sp>
        <p:nvSpPr>
          <p:cNvPr id="106658" name="Rectangle 162"/>
          <p:cNvSpPr>
            <a:spLocks noChangeArrowheads="1"/>
          </p:cNvSpPr>
          <p:nvPr/>
        </p:nvSpPr>
        <p:spPr bwMode="auto">
          <a:xfrm>
            <a:off x="103188" y="3648075"/>
            <a:ext cx="38877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sz="3600" b="1">
                <a:solidFill>
                  <a:schemeClr val="tx1"/>
                </a:solidFill>
                <a:latin typeface="Arial Black" pitchFamily="34" charset="0"/>
                <a:cs typeface="Arial" charset="0"/>
              </a:defRPr>
            </a:lvl1pPr>
            <a:lvl2pPr marL="742950" indent="-285750">
              <a:defRPr sz="3600" b="1">
                <a:solidFill>
                  <a:schemeClr val="tx1"/>
                </a:solidFill>
                <a:latin typeface="Arial Black" pitchFamily="34" charset="0"/>
                <a:cs typeface="Arial" charset="0"/>
              </a:defRPr>
            </a:lvl2pPr>
            <a:lvl3pPr marL="1143000" indent="-228600">
              <a:defRPr sz="3600" b="1">
                <a:solidFill>
                  <a:schemeClr val="tx1"/>
                </a:solidFill>
                <a:latin typeface="Arial Black" pitchFamily="34" charset="0"/>
                <a:cs typeface="Arial" charset="0"/>
              </a:defRPr>
            </a:lvl3pPr>
            <a:lvl4pPr marL="1600200" indent="-228600">
              <a:defRPr sz="3600" b="1">
                <a:solidFill>
                  <a:schemeClr val="tx1"/>
                </a:solidFill>
                <a:latin typeface="Arial Black" pitchFamily="34" charset="0"/>
                <a:cs typeface="Arial" charset="0"/>
              </a:defRPr>
            </a:lvl4pPr>
            <a:lvl5pPr marL="2057400" indent="-228600">
              <a:defRPr sz="3600" b="1">
                <a:solidFill>
                  <a:schemeClr val="tx1"/>
                </a:solidFill>
                <a:latin typeface="Arial Black" pitchFamily="34" charset="0"/>
                <a:cs typeface="Arial" charset="0"/>
              </a:defRPr>
            </a:lvl5pPr>
            <a:lvl6pPr marL="2514600" indent="-228600" eaLnBrk="0" fontAlgn="base" hangingPunct="0">
              <a:spcBef>
                <a:spcPct val="0"/>
              </a:spcBef>
              <a:spcAft>
                <a:spcPct val="0"/>
              </a:spcAft>
              <a:defRPr sz="3600" b="1">
                <a:solidFill>
                  <a:schemeClr val="tx1"/>
                </a:solidFill>
                <a:latin typeface="Arial Black" pitchFamily="34" charset="0"/>
                <a:cs typeface="Arial" charset="0"/>
              </a:defRPr>
            </a:lvl6pPr>
            <a:lvl7pPr marL="2971800" indent="-228600" eaLnBrk="0" fontAlgn="base" hangingPunct="0">
              <a:spcBef>
                <a:spcPct val="0"/>
              </a:spcBef>
              <a:spcAft>
                <a:spcPct val="0"/>
              </a:spcAft>
              <a:defRPr sz="3600" b="1">
                <a:solidFill>
                  <a:schemeClr val="tx1"/>
                </a:solidFill>
                <a:latin typeface="Arial Black" pitchFamily="34" charset="0"/>
                <a:cs typeface="Arial" charset="0"/>
              </a:defRPr>
            </a:lvl7pPr>
            <a:lvl8pPr marL="3429000" indent="-228600" eaLnBrk="0" fontAlgn="base" hangingPunct="0">
              <a:spcBef>
                <a:spcPct val="0"/>
              </a:spcBef>
              <a:spcAft>
                <a:spcPct val="0"/>
              </a:spcAft>
              <a:defRPr sz="3600" b="1">
                <a:solidFill>
                  <a:schemeClr val="tx1"/>
                </a:solidFill>
                <a:latin typeface="Arial Black" pitchFamily="34" charset="0"/>
                <a:cs typeface="Arial" charset="0"/>
              </a:defRPr>
            </a:lvl8pPr>
            <a:lvl9pPr marL="3886200" indent="-228600" eaLnBrk="0" fontAlgn="base" hangingPunct="0">
              <a:spcBef>
                <a:spcPct val="0"/>
              </a:spcBef>
              <a:spcAft>
                <a:spcPct val="0"/>
              </a:spcAft>
              <a:defRPr sz="3600" b="1">
                <a:solidFill>
                  <a:schemeClr val="tx1"/>
                </a:solidFill>
                <a:latin typeface="Arial Black" pitchFamily="34" charset="0"/>
                <a:cs typeface="Arial" charset="0"/>
              </a:defRPr>
            </a:lvl9pPr>
          </a:lstStyle>
          <a:p>
            <a:pPr algn="ctr" eaLnBrk="1" hangingPunct="1"/>
            <a:r>
              <a:rPr lang="pl-PL" altLang="pl-PL" sz="3200">
                <a:solidFill>
                  <a:schemeClr val="accent1"/>
                </a:solidFill>
              </a:rPr>
              <a:t>DZIĘKUJĘ </a:t>
            </a:r>
          </a:p>
          <a:p>
            <a:pPr algn="ctr" eaLnBrk="1" hangingPunct="1"/>
            <a:r>
              <a:rPr lang="pl-PL" altLang="pl-PL" sz="3200">
                <a:solidFill>
                  <a:schemeClr val="accent1"/>
                </a:solidFill>
              </a:rPr>
              <a:t>ZA UWAGĘ</a:t>
            </a:r>
          </a:p>
        </p:txBody>
      </p:sp>
      <p:pic>
        <p:nvPicPr>
          <p:cNvPr id="106659" name="Picture 163" descr="DSCN0355"/>
          <p:cNvPicPr>
            <a:picLocks noChangeAspect="1" noChangeArrowheads="1"/>
          </p:cNvPicPr>
          <p:nvPr/>
        </p:nvPicPr>
        <p:blipFill>
          <a:blip r:embed="rId3" cstate="print">
            <a:lum bright="18000" contrast="18000"/>
            <a:extLst>
              <a:ext uri="{28A0092B-C50C-407E-A947-70E740481C1C}">
                <a14:useLocalDpi xmlns:a14="http://schemas.microsoft.com/office/drawing/2010/main" val="0"/>
              </a:ext>
            </a:extLst>
          </a:blip>
          <a:srcRect/>
          <a:stretch>
            <a:fillRect/>
          </a:stretch>
        </p:blipFill>
        <p:spPr bwMode="auto">
          <a:xfrm>
            <a:off x="3990975" y="439738"/>
            <a:ext cx="4873625" cy="36004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06660" name="Rectangle 164"/>
          <p:cNvSpPr>
            <a:spLocks noChangeArrowheads="1"/>
          </p:cNvSpPr>
          <p:nvPr/>
        </p:nvSpPr>
        <p:spPr bwMode="auto">
          <a:xfrm>
            <a:off x="2357438" y="4286250"/>
            <a:ext cx="65151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3600" b="1">
                <a:solidFill>
                  <a:schemeClr val="tx1"/>
                </a:solidFill>
                <a:latin typeface="Arial Black" pitchFamily="34" charset="0"/>
                <a:cs typeface="Arial" charset="0"/>
              </a:defRPr>
            </a:lvl1pPr>
            <a:lvl2pPr marL="742950" indent="-285750">
              <a:defRPr sz="3600" b="1">
                <a:solidFill>
                  <a:schemeClr val="tx1"/>
                </a:solidFill>
                <a:latin typeface="Arial Black" pitchFamily="34" charset="0"/>
                <a:cs typeface="Arial" charset="0"/>
              </a:defRPr>
            </a:lvl2pPr>
            <a:lvl3pPr marL="1143000" indent="-228600">
              <a:defRPr sz="3600" b="1">
                <a:solidFill>
                  <a:schemeClr val="tx1"/>
                </a:solidFill>
                <a:latin typeface="Arial Black" pitchFamily="34" charset="0"/>
                <a:cs typeface="Arial" charset="0"/>
              </a:defRPr>
            </a:lvl3pPr>
            <a:lvl4pPr marL="1600200" indent="-228600">
              <a:defRPr sz="3600" b="1">
                <a:solidFill>
                  <a:schemeClr val="tx1"/>
                </a:solidFill>
                <a:latin typeface="Arial Black" pitchFamily="34" charset="0"/>
                <a:cs typeface="Arial" charset="0"/>
              </a:defRPr>
            </a:lvl4pPr>
            <a:lvl5pPr marL="2057400" indent="-228600">
              <a:defRPr sz="3600" b="1">
                <a:solidFill>
                  <a:schemeClr val="tx1"/>
                </a:solidFill>
                <a:latin typeface="Arial Black" pitchFamily="34" charset="0"/>
                <a:cs typeface="Arial" charset="0"/>
              </a:defRPr>
            </a:lvl5pPr>
            <a:lvl6pPr marL="2514600" indent="-228600" eaLnBrk="0" fontAlgn="base" hangingPunct="0">
              <a:spcBef>
                <a:spcPct val="0"/>
              </a:spcBef>
              <a:spcAft>
                <a:spcPct val="0"/>
              </a:spcAft>
              <a:defRPr sz="3600" b="1">
                <a:solidFill>
                  <a:schemeClr val="tx1"/>
                </a:solidFill>
                <a:latin typeface="Arial Black" pitchFamily="34" charset="0"/>
                <a:cs typeface="Arial" charset="0"/>
              </a:defRPr>
            </a:lvl6pPr>
            <a:lvl7pPr marL="2971800" indent="-228600" eaLnBrk="0" fontAlgn="base" hangingPunct="0">
              <a:spcBef>
                <a:spcPct val="0"/>
              </a:spcBef>
              <a:spcAft>
                <a:spcPct val="0"/>
              </a:spcAft>
              <a:defRPr sz="3600" b="1">
                <a:solidFill>
                  <a:schemeClr val="tx1"/>
                </a:solidFill>
                <a:latin typeface="Arial Black" pitchFamily="34" charset="0"/>
                <a:cs typeface="Arial" charset="0"/>
              </a:defRPr>
            </a:lvl7pPr>
            <a:lvl8pPr marL="3429000" indent="-228600" eaLnBrk="0" fontAlgn="base" hangingPunct="0">
              <a:spcBef>
                <a:spcPct val="0"/>
              </a:spcBef>
              <a:spcAft>
                <a:spcPct val="0"/>
              </a:spcAft>
              <a:defRPr sz="3600" b="1">
                <a:solidFill>
                  <a:schemeClr val="tx1"/>
                </a:solidFill>
                <a:latin typeface="Arial Black" pitchFamily="34" charset="0"/>
                <a:cs typeface="Arial" charset="0"/>
              </a:defRPr>
            </a:lvl8pPr>
            <a:lvl9pPr marL="3886200" indent="-228600" eaLnBrk="0" fontAlgn="base" hangingPunct="0">
              <a:spcBef>
                <a:spcPct val="0"/>
              </a:spcBef>
              <a:spcAft>
                <a:spcPct val="0"/>
              </a:spcAft>
              <a:defRPr sz="3600" b="1">
                <a:solidFill>
                  <a:schemeClr val="tx1"/>
                </a:solidFill>
                <a:latin typeface="Arial Black" pitchFamily="34" charset="0"/>
                <a:cs typeface="Arial" charset="0"/>
              </a:defRPr>
            </a:lvl9pPr>
          </a:lstStyle>
          <a:p>
            <a:pPr>
              <a:lnSpc>
                <a:spcPct val="80000"/>
              </a:lnSpc>
              <a:spcBef>
                <a:spcPct val="20000"/>
              </a:spcBef>
              <a:buClr>
                <a:srgbClr val="3C605F"/>
              </a:buClr>
              <a:buSzPct val="75000"/>
              <a:buFont typeface="Wingdings" pitchFamily="2" charset="2"/>
              <a:buChar char="n"/>
            </a:pPr>
            <a:endParaRPr kumimoji="1" lang="pl-PL" altLang="pl-PL" sz="500">
              <a:solidFill>
                <a:srgbClr val="A50021"/>
              </a:solidFill>
              <a:latin typeface="Arial" charset="0"/>
            </a:endParaRPr>
          </a:p>
          <a:p>
            <a:pPr algn="ctr">
              <a:lnSpc>
                <a:spcPct val="80000"/>
              </a:lnSpc>
              <a:spcBef>
                <a:spcPct val="20000"/>
              </a:spcBef>
              <a:buClr>
                <a:srgbClr val="3C605F"/>
              </a:buClr>
              <a:buSzPct val="75000"/>
              <a:buFont typeface="Wingdings" pitchFamily="2" charset="2"/>
              <a:buNone/>
            </a:pPr>
            <a:r>
              <a:rPr kumimoji="1" lang="pl-PL" altLang="pl-PL" sz="3200"/>
              <a:t>Stanisław Lis</a:t>
            </a:r>
          </a:p>
          <a:p>
            <a:pPr algn="ctr">
              <a:lnSpc>
                <a:spcPct val="80000"/>
              </a:lnSpc>
              <a:spcBef>
                <a:spcPct val="20000"/>
              </a:spcBef>
              <a:buClr>
                <a:srgbClr val="3C605F"/>
              </a:buClr>
              <a:buSzPct val="75000"/>
              <a:buFont typeface="Wingdings" pitchFamily="2" charset="2"/>
              <a:buNone/>
            </a:pPr>
            <a:endParaRPr kumimoji="1" lang="pl-PL" altLang="pl-PL" sz="3200">
              <a:latin typeface="Arial" charset="0"/>
            </a:endParaRPr>
          </a:p>
        </p:txBody>
      </p:sp>
      <p:sp>
        <p:nvSpPr>
          <p:cNvPr id="68614" name="Prostokąt 5"/>
          <p:cNvSpPr>
            <a:spLocks noChangeArrowheads="1"/>
          </p:cNvSpPr>
          <p:nvPr/>
        </p:nvSpPr>
        <p:spPr bwMode="auto">
          <a:xfrm>
            <a:off x="3500438" y="5143500"/>
            <a:ext cx="457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Black" pitchFamily="34" charset="0"/>
                <a:cs typeface="Arial" charset="0"/>
              </a:defRPr>
            </a:lvl1pPr>
            <a:lvl2pPr marL="742950" indent="-285750">
              <a:defRPr sz="3600" b="1">
                <a:solidFill>
                  <a:schemeClr val="tx1"/>
                </a:solidFill>
                <a:latin typeface="Arial Black" pitchFamily="34" charset="0"/>
                <a:cs typeface="Arial" charset="0"/>
              </a:defRPr>
            </a:lvl2pPr>
            <a:lvl3pPr marL="1143000" indent="-228600">
              <a:defRPr sz="3600" b="1">
                <a:solidFill>
                  <a:schemeClr val="tx1"/>
                </a:solidFill>
                <a:latin typeface="Arial Black" pitchFamily="34" charset="0"/>
                <a:cs typeface="Arial" charset="0"/>
              </a:defRPr>
            </a:lvl3pPr>
            <a:lvl4pPr marL="1600200" indent="-228600">
              <a:defRPr sz="3600" b="1">
                <a:solidFill>
                  <a:schemeClr val="tx1"/>
                </a:solidFill>
                <a:latin typeface="Arial Black" pitchFamily="34" charset="0"/>
                <a:cs typeface="Arial" charset="0"/>
              </a:defRPr>
            </a:lvl4pPr>
            <a:lvl5pPr marL="2057400" indent="-228600">
              <a:defRPr sz="3600" b="1">
                <a:solidFill>
                  <a:schemeClr val="tx1"/>
                </a:solidFill>
                <a:latin typeface="Arial Black" pitchFamily="34" charset="0"/>
                <a:cs typeface="Arial" charset="0"/>
              </a:defRPr>
            </a:lvl5pPr>
            <a:lvl6pPr marL="2514600" indent="-228600" eaLnBrk="0" fontAlgn="base" hangingPunct="0">
              <a:spcBef>
                <a:spcPct val="0"/>
              </a:spcBef>
              <a:spcAft>
                <a:spcPct val="0"/>
              </a:spcAft>
              <a:defRPr sz="3600" b="1">
                <a:solidFill>
                  <a:schemeClr val="tx1"/>
                </a:solidFill>
                <a:latin typeface="Arial Black" pitchFamily="34" charset="0"/>
                <a:cs typeface="Arial" charset="0"/>
              </a:defRPr>
            </a:lvl6pPr>
            <a:lvl7pPr marL="2971800" indent="-228600" eaLnBrk="0" fontAlgn="base" hangingPunct="0">
              <a:spcBef>
                <a:spcPct val="0"/>
              </a:spcBef>
              <a:spcAft>
                <a:spcPct val="0"/>
              </a:spcAft>
              <a:defRPr sz="3600" b="1">
                <a:solidFill>
                  <a:schemeClr val="tx1"/>
                </a:solidFill>
                <a:latin typeface="Arial Black" pitchFamily="34" charset="0"/>
                <a:cs typeface="Arial" charset="0"/>
              </a:defRPr>
            </a:lvl7pPr>
            <a:lvl8pPr marL="3429000" indent="-228600" eaLnBrk="0" fontAlgn="base" hangingPunct="0">
              <a:spcBef>
                <a:spcPct val="0"/>
              </a:spcBef>
              <a:spcAft>
                <a:spcPct val="0"/>
              </a:spcAft>
              <a:defRPr sz="3600" b="1">
                <a:solidFill>
                  <a:schemeClr val="tx1"/>
                </a:solidFill>
                <a:latin typeface="Arial Black" pitchFamily="34" charset="0"/>
                <a:cs typeface="Arial" charset="0"/>
              </a:defRPr>
            </a:lvl8pPr>
            <a:lvl9pPr marL="3886200" indent="-228600" eaLnBrk="0" fontAlgn="base" hangingPunct="0">
              <a:spcBef>
                <a:spcPct val="0"/>
              </a:spcBef>
              <a:spcAft>
                <a:spcPct val="0"/>
              </a:spcAft>
              <a:defRPr sz="3600" b="1">
                <a:solidFill>
                  <a:schemeClr val="tx1"/>
                </a:solidFill>
                <a:latin typeface="Arial Black" pitchFamily="34" charset="0"/>
                <a:cs typeface="Arial" charset="0"/>
              </a:defRPr>
            </a:lvl9pPr>
          </a:lstStyle>
          <a:p>
            <a:pPr algn="ctr" eaLnBrk="1" hangingPunct="1">
              <a:spcBef>
                <a:spcPct val="50000"/>
              </a:spcBef>
            </a:pPr>
            <a:r>
              <a:rPr lang="pl-PL" altLang="pl-PL" sz="1600">
                <a:solidFill>
                  <a:schemeClr val="accent1"/>
                </a:solidFill>
                <a:latin typeface="Arial" charset="0"/>
              </a:rPr>
              <a:t>Ekspert ds. polityki regionalnej, funduszy UE, EOG i Partnerstwa Publiczno – Prywatnego (PPP)</a:t>
            </a:r>
          </a:p>
        </p:txBody>
      </p:sp>
      <p:pic>
        <p:nvPicPr>
          <p:cNvPr id="239623" name="Obraz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413" y="5721350"/>
            <a:ext cx="24145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grpId="0" nodeType="clickEffect">
                                  <p:stCondLst>
                                    <p:cond delay="0"/>
                                  </p:stCondLst>
                                  <p:childTnLst>
                                    <p:anim calcmode="lin" valueType="num">
                                      <p:cBhvr>
                                        <p:cTn id="6" dur="500"/>
                                        <p:tgtEl>
                                          <p:spTgt spid="106658"/>
                                        </p:tgtEl>
                                        <p:attrNameLst>
                                          <p:attrName>ppt_w</p:attrName>
                                        </p:attrNameLst>
                                      </p:cBhvr>
                                      <p:tavLst>
                                        <p:tav tm="0">
                                          <p:val>
                                            <p:strVal val="ppt_w"/>
                                          </p:val>
                                        </p:tav>
                                        <p:tav tm="100000">
                                          <p:val>
                                            <p:fltVal val="0"/>
                                          </p:val>
                                        </p:tav>
                                      </p:tavLst>
                                    </p:anim>
                                    <p:anim calcmode="lin" valueType="num">
                                      <p:cBhvr>
                                        <p:cTn id="7" dur="500"/>
                                        <p:tgtEl>
                                          <p:spTgt spid="106658"/>
                                        </p:tgtEl>
                                        <p:attrNameLst>
                                          <p:attrName>ppt_h</p:attrName>
                                        </p:attrNameLst>
                                      </p:cBhvr>
                                      <p:tavLst>
                                        <p:tav tm="0">
                                          <p:val>
                                            <p:strVal val="ppt_h"/>
                                          </p:val>
                                        </p:tav>
                                        <p:tav tm="100000">
                                          <p:val>
                                            <p:fltVal val="0"/>
                                          </p:val>
                                        </p:tav>
                                      </p:tavLst>
                                    </p:anim>
                                    <p:animEffect transition="out" filter="fade">
                                      <p:cBhvr>
                                        <p:cTn id="8" dur="500"/>
                                        <p:tgtEl>
                                          <p:spTgt spid="106658"/>
                                        </p:tgtEl>
                                      </p:cBhvr>
                                    </p:animEffect>
                                    <p:set>
                                      <p:cBhvr>
                                        <p:cTn id="9" dur="1" fill="hold">
                                          <p:stCondLst>
                                            <p:cond delay="499"/>
                                          </p:stCondLst>
                                        </p:cTn>
                                        <p:tgtEl>
                                          <p:spTgt spid="106658"/>
                                        </p:tgtEl>
                                        <p:attrNameLst>
                                          <p:attrName>style.visibility</p:attrName>
                                        </p:attrNameLst>
                                      </p:cBhvr>
                                      <p:to>
                                        <p:strVal val="hidden"/>
                                      </p:to>
                                    </p:set>
                                  </p:childTnLst>
                                </p:cTn>
                              </p:par>
                              <p:par>
                                <p:cTn id="10" presetID="25" presetClass="entr" presetSubtype="0" fill="hold" nodeType="withEffect">
                                  <p:stCondLst>
                                    <p:cond delay="0"/>
                                  </p:stCondLst>
                                  <p:childTnLst>
                                    <p:set>
                                      <p:cBhvr>
                                        <p:cTn id="11" dur="1" fill="hold">
                                          <p:stCondLst>
                                            <p:cond delay="0"/>
                                          </p:stCondLst>
                                        </p:cTn>
                                        <p:tgtEl>
                                          <p:spTgt spid="106659"/>
                                        </p:tgtEl>
                                        <p:attrNameLst>
                                          <p:attrName>style.visibility</p:attrName>
                                        </p:attrNameLst>
                                      </p:cBhvr>
                                      <p:to>
                                        <p:strVal val="visible"/>
                                      </p:to>
                                    </p:set>
                                    <p:anim calcmode="lin" valueType="num">
                                      <p:cBhvr>
                                        <p:cTn id="12" dur="500" decel="50000" fill="hold">
                                          <p:stCondLst>
                                            <p:cond delay="0"/>
                                          </p:stCondLst>
                                        </p:cTn>
                                        <p:tgtEl>
                                          <p:spTgt spid="10665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665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6659"/>
                                        </p:tgtEl>
                                        <p:attrNameLst>
                                          <p:attrName>ppt_w</p:attrName>
                                        </p:attrNameLst>
                                      </p:cBhvr>
                                      <p:tavLst>
                                        <p:tav tm="0">
                                          <p:val>
                                            <p:strVal val="#ppt_w*.05"/>
                                          </p:val>
                                        </p:tav>
                                        <p:tav tm="100000">
                                          <p:val>
                                            <p:strVal val="#ppt_w"/>
                                          </p:val>
                                        </p:tav>
                                      </p:tavLst>
                                    </p:anim>
                                    <p:anim calcmode="lin" valueType="num">
                                      <p:cBhvr>
                                        <p:cTn id="15" dur="1000" fill="hold"/>
                                        <p:tgtEl>
                                          <p:spTgt spid="10665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665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665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665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6659"/>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106660">
                                            <p:txEl>
                                              <p:pRg st="1" end="1"/>
                                            </p:txEl>
                                          </p:spTgt>
                                        </p:tgtEl>
                                        <p:attrNameLst>
                                          <p:attrName>style.visibility</p:attrName>
                                        </p:attrNameLst>
                                      </p:cBhvr>
                                      <p:to>
                                        <p:strVal val="visible"/>
                                      </p:to>
                                    </p:set>
                                    <p:anim calcmode="lin" valueType="num">
                                      <p:cBhvr>
                                        <p:cTn id="22" dur="500" decel="50000" fill="hold">
                                          <p:stCondLst>
                                            <p:cond delay="0"/>
                                          </p:stCondLst>
                                        </p:cTn>
                                        <p:tgtEl>
                                          <p:spTgt spid="106660">
                                            <p:txEl>
                                              <p:pRg st="1" end="1"/>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6660">
                                            <p:txEl>
                                              <p:pRg st="1" end="1"/>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6660">
                                            <p:txEl>
                                              <p:pRg st="1" end="1"/>
                                            </p:txEl>
                                          </p:spTgt>
                                        </p:tgtEl>
                                        <p:attrNameLst>
                                          <p:attrName>ppt_w</p:attrName>
                                        </p:attrNameLst>
                                      </p:cBhvr>
                                      <p:tavLst>
                                        <p:tav tm="0">
                                          <p:val>
                                            <p:strVal val="#ppt_w*.05"/>
                                          </p:val>
                                        </p:tav>
                                        <p:tav tm="100000">
                                          <p:val>
                                            <p:strVal val="#ppt_w"/>
                                          </p:val>
                                        </p:tav>
                                      </p:tavLst>
                                    </p:anim>
                                    <p:anim calcmode="lin" valueType="num">
                                      <p:cBhvr>
                                        <p:cTn id="25" dur="1000" fill="hold"/>
                                        <p:tgtEl>
                                          <p:spTgt spid="106660">
                                            <p:txEl>
                                              <p:pRg st="1" end="1"/>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6660">
                                            <p:txEl>
                                              <p:pRg st="1" end="1"/>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6660">
                                            <p:txEl>
                                              <p:pRg st="1" end="1"/>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6660">
                                            <p:txEl>
                                              <p:pRg st="1" end="1"/>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6660">
                                            <p:txEl>
                                              <p:pRg st="1" end="1"/>
                                            </p:txEl>
                                          </p:spTgt>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68614"/>
                                        </p:tgtEl>
                                        <p:attrNameLst>
                                          <p:attrName>style.visibility</p:attrName>
                                        </p:attrNameLst>
                                      </p:cBhvr>
                                      <p:to>
                                        <p:strVal val="visible"/>
                                      </p:to>
                                    </p:set>
                                    <p:anim calcmode="lin" valueType="num">
                                      <p:cBhvr>
                                        <p:cTn id="32" dur="500" decel="50000" fill="hold">
                                          <p:stCondLst>
                                            <p:cond delay="0"/>
                                          </p:stCondLst>
                                        </p:cTn>
                                        <p:tgtEl>
                                          <p:spTgt spid="68614"/>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8614"/>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8614"/>
                                        </p:tgtEl>
                                        <p:attrNameLst>
                                          <p:attrName>ppt_w</p:attrName>
                                        </p:attrNameLst>
                                      </p:cBhvr>
                                      <p:tavLst>
                                        <p:tav tm="0">
                                          <p:val>
                                            <p:strVal val="#ppt_w*.05"/>
                                          </p:val>
                                        </p:tav>
                                        <p:tav tm="100000">
                                          <p:val>
                                            <p:strVal val="#ppt_w"/>
                                          </p:val>
                                        </p:tav>
                                      </p:tavLst>
                                    </p:anim>
                                    <p:anim calcmode="lin" valueType="num">
                                      <p:cBhvr>
                                        <p:cTn id="35" dur="1000" fill="hold"/>
                                        <p:tgtEl>
                                          <p:spTgt spid="68614"/>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8614"/>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8614"/>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8614"/>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58" grpId="0"/>
      <p:bldP spid="106660" grpId="0" build="allAtOnce"/>
      <p:bldP spid="686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a:xfrm>
            <a:off x="214282" y="1700808"/>
            <a:ext cx="8715436" cy="3429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l-PL" spc="300" dirty="0" smtClean="0">
                <a:ln w="10541" cmpd="sng">
                  <a:solidFill>
                    <a:schemeClr val="accent1">
                      <a:shade val="88000"/>
                      <a:satMod val="110000"/>
                    </a:schemeClr>
                  </a:solidFill>
                  <a:prstDash val="solid"/>
                </a:ln>
                <a:solidFill>
                  <a:srgbClr val="050607"/>
                </a:solidFill>
                <a:effectLst>
                  <a:outerShdw blurRad="38100" dist="38100" dir="2700000" algn="tl">
                    <a:srgbClr val="000000">
                      <a:alpha val="43137"/>
                    </a:srgbClr>
                  </a:outerShdw>
                </a:effectLst>
                <a:cs typeface="Arial" panose="020B0604020202020204" pitchFamily="34" charset="0"/>
              </a:rPr>
              <a:t/>
            </a:r>
            <a:br>
              <a:rPr lang="pl-PL" spc="300" dirty="0" smtClean="0">
                <a:ln w="10541" cmpd="sng">
                  <a:solidFill>
                    <a:schemeClr val="accent1">
                      <a:shade val="88000"/>
                      <a:satMod val="110000"/>
                    </a:schemeClr>
                  </a:solidFill>
                  <a:prstDash val="solid"/>
                </a:ln>
                <a:solidFill>
                  <a:srgbClr val="050607"/>
                </a:solidFill>
                <a:effectLst>
                  <a:outerShdw blurRad="38100" dist="38100" dir="2700000" algn="tl">
                    <a:srgbClr val="000000">
                      <a:alpha val="43137"/>
                    </a:srgbClr>
                  </a:outerShdw>
                </a:effectLst>
                <a:cs typeface="Arial" panose="020B0604020202020204" pitchFamily="34" charset="0"/>
              </a:rPr>
            </a:br>
            <a:r>
              <a:rPr lang="pl-PL" spc="300" dirty="0" smtClean="0">
                <a:ln w="10541" cmpd="sng">
                  <a:solidFill>
                    <a:schemeClr val="accent1">
                      <a:shade val="88000"/>
                      <a:satMod val="110000"/>
                    </a:schemeClr>
                  </a:solidFill>
                  <a:prstDash val="solid"/>
                </a:ln>
                <a:solidFill>
                  <a:srgbClr val="050607"/>
                </a:solidFill>
                <a:effectLst>
                  <a:outerShdw blurRad="38100" dist="38100" dir="2700000" algn="tl">
                    <a:srgbClr val="000000">
                      <a:alpha val="43137"/>
                    </a:srgbClr>
                  </a:outerShdw>
                </a:effectLst>
                <a:cs typeface="Arial" panose="020B0604020202020204" pitchFamily="34" charset="0"/>
              </a:rPr>
              <a:t/>
            </a:r>
            <a:br>
              <a:rPr lang="pl-PL" spc="300" dirty="0" smtClean="0">
                <a:ln w="10541" cmpd="sng">
                  <a:solidFill>
                    <a:schemeClr val="accent1">
                      <a:shade val="88000"/>
                      <a:satMod val="110000"/>
                    </a:schemeClr>
                  </a:solidFill>
                  <a:prstDash val="solid"/>
                </a:ln>
                <a:solidFill>
                  <a:srgbClr val="050607"/>
                </a:solidFill>
                <a:effectLst>
                  <a:outerShdw blurRad="38100" dist="38100" dir="2700000" algn="tl">
                    <a:srgbClr val="000000">
                      <a:alpha val="43137"/>
                    </a:srgbClr>
                  </a:outerShdw>
                </a:effectLst>
                <a:cs typeface="Arial" panose="020B0604020202020204" pitchFamily="34" charset="0"/>
              </a:rPr>
            </a:br>
            <a:r>
              <a:rPr lang="pl-PL" sz="4100" dirty="0" smtClean="0">
                <a:ln w="12700">
                  <a:solidFill>
                    <a:schemeClr val="tx2">
                      <a:satMod val="155000"/>
                    </a:schemeClr>
                  </a:solidFill>
                  <a:prstDash val="solid"/>
                </a:ln>
                <a:solidFill>
                  <a:srgbClr val="050607"/>
                </a:solidFill>
                <a:cs typeface="Arial" panose="020B0604020202020204" pitchFamily="34" charset="0"/>
              </a:rPr>
              <a:t>POZIOM  DOSTĘPNOŚCI FUNDUSZY  ZEWNĘTRZNYCH </a:t>
            </a:r>
            <a:br>
              <a:rPr lang="pl-PL" sz="4100" dirty="0" smtClean="0">
                <a:ln w="12700">
                  <a:solidFill>
                    <a:schemeClr val="tx2">
                      <a:satMod val="155000"/>
                    </a:schemeClr>
                  </a:solidFill>
                  <a:prstDash val="solid"/>
                </a:ln>
                <a:solidFill>
                  <a:srgbClr val="050607"/>
                </a:solidFill>
                <a:cs typeface="Arial" panose="020B0604020202020204" pitchFamily="34" charset="0"/>
              </a:rPr>
            </a:br>
            <a:r>
              <a:rPr lang="pl-PL" sz="4100" dirty="0" smtClean="0">
                <a:ln w="12700">
                  <a:solidFill>
                    <a:schemeClr val="tx2">
                      <a:satMod val="155000"/>
                    </a:schemeClr>
                  </a:solidFill>
                  <a:prstDash val="solid"/>
                </a:ln>
                <a:solidFill>
                  <a:srgbClr val="050607"/>
                </a:solidFill>
                <a:cs typeface="Arial" panose="020B0604020202020204" pitchFamily="34" charset="0"/>
              </a:rPr>
              <a:t>DLA  SAMORZĄDÓW TERYTORIALNYCH DO 2030 R.</a:t>
            </a:r>
            <a:br>
              <a:rPr lang="pl-PL" sz="4100" dirty="0" smtClean="0">
                <a:ln w="12700">
                  <a:solidFill>
                    <a:schemeClr val="tx2">
                      <a:satMod val="155000"/>
                    </a:schemeClr>
                  </a:solidFill>
                  <a:prstDash val="solid"/>
                </a:ln>
                <a:solidFill>
                  <a:srgbClr val="050607"/>
                </a:solidFill>
                <a:cs typeface="Arial" panose="020B0604020202020204" pitchFamily="34" charset="0"/>
              </a:rPr>
            </a:br>
            <a:endParaRPr lang="pl-PL" sz="4100" dirty="0">
              <a:cs typeface="Arial" panose="020B0604020202020204" pitchFamily="34" charset="0"/>
            </a:endParaRPr>
          </a:p>
        </p:txBody>
      </p:sp>
    </p:spTree>
    <p:extLst>
      <p:ext uri="{BB962C8B-B14F-4D97-AF65-F5344CB8AC3E}">
        <p14:creationId xmlns:p14="http://schemas.microsoft.com/office/powerpoint/2010/main" val="1051594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9275"/>
            <a:ext cx="91567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108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noChangeAspect="1"/>
          </p:cNvGraphicFramePr>
          <p:nvPr>
            <p:extLst>
              <p:ext uri="{D42A27DB-BD31-4B8C-83A1-F6EECF244321}">
                <p14:modId xmlns:p14="http://schemas.microsoft.com/office/powerpoint/2010/main" val="3443629914"/>
              </p:ext>
            </p:extLst>
          </p:nvPr>
        </p:nvGraphicFramePr>
        <p:xfrm>
          <a:off x="23460" y="0"/>
          <a:ext cx="9151666" cy="6077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a 3"/>
          <p:cNvGrpSpPr/>
          <p:nvPr/>
        </p:nvGrpSpPr>
        <p:grpSpPr>
          <a:xfrm>
            <a:off x="3597867" y="116632"/>
            <a:ext cx="2714626" cy="2011347"/>
            <a:chOff x="3643308" y="1378501"/>
            <a:chExt cx="2714626" cy="2011347"/>
          </a:xfrm>
          <a:solidFill>
            <a:schemeClr val="accent5">
              <a:lumMod val="40000"/>
              <a:lumOff val="60000"/>
            </a:schemeClr>
          </a:solidFill>
        </p:grpSpPr>
        <p:sp>
          <p:nvSpPr>
            <p:cNvPr id="5" name="Elipsa 4"/>
            <p:cNvSpPr/>
            <p:nvPr/>
          </p:nvSpPr>
          <p:spPr>
            <a:xfrm>
              <a:off x="4053625" y="2465512"/>
              <a:ext cx="2286000" cy="43204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INSTRUMENTY FINANSOWE</a:t>
              </a:r>
            </a:p>
            <a:p>
              <a:pPr>
                <a:defRPr/>
              </a:pPr>
              <a:r>
                <a:rPr lang="pl-PL" sz="800" dirty="0">
                  <a:solidFill>
                    <a:schemeClr val="accent6">
                      <a:lumMod val="10000"/>
                    </a:schemeClr>
                  </a:solidFill>
                </a:rPr>
                <a:t>SUBREGIONÓW </a:t>
              </a:r>
            </a:p>
          </p:txBody>
        </p:sp>
        <p:sp>
          <p:nvSpPr>
            <p:cNvPr id="6" name="Elipsa 5"/>
            <p:cNvSpPr/>
            <p:nvPr/>
          </p:nvSpPr>
          <p:spPr>
            <a:xfrm>
              <a:off x="4020381" y="1378501"/>
              <a:ext cx="2295872" cy="4236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INSTRUMENTY FINANSOWE</a:t>
              </a:r>
            </a:p>
            <a:p>
              <a:pPr>
                <a:defRPr/>
              </a:pPr>
              <a:r>
                <a:rPr lang="pl-PL" sz="800" dirty="0">
                  <a:solidFill>
                    <a:schemeClr val="accent6">
                      <a:lumMod val="10000"/>
                    </a:schemeClr>
                  </a:solidFill>
                </a:rPr>
                <a:t>OBSZARU METROPOLITARNEGO</a:t>
              </a:r>
            </a:p>
          </p:txBody>
        </p:sp>
        <p:sp>
          <p:nvSpPr>
            <p:cNvPr id="7" name="Elipsa 6"/>
            <p:cNvSpPr/>
            <p:nvPr/>
          </p:nvSpPr>
          <p:spPr>
            <a:xfrm>
              <a:off x="4053625" y="1914766"/>
              <a:ext cx="2267029" cy="48728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INSTRUMENTY FINANSOWE</a:t>
              </a:r>
            </a:p>
            <a:p>
              <a:pPr>
                <a:defRPr/>
              </a:pPr>
              <a:r>
                <a:rPr lang="pl-PL" sz="800" dirty="0">
                  <a:solidFill>
                    <a:schemeClr val="accent6">
                      <a:lumMod val="10000"/>
                    </a:schemeClr>
                  </a:solidFill>
                </a:rPr>
                <a:t>OBSZARU REWITALIZACJI</a:t>
              </a:r>
            </a:p>
          </p:txBody>
        </p:sp>
        <p:cxnSp>
          <p:nvCxnSpPr>
            <p:cNvPr id="8" name="Łącznik prosty ze strzałką 7"/>
            <p:cNvCxnSpPr/>
            <p:nvPr/>
          </p:nvCxnSpPr>
          <p:spPr>
            <a:xfrm flipV="1">
              <a:off x="3934979" y="1766446"/>
              <a:ext cx="317914" cy="71438"/>
            </a:xfrm>
            <a:prstGeom prst="straightConnector1">
              <a:avLst/>
            </a:prstGeom>
            <a:grpFill/>
            <a:ln w="19050">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a:endCxn id="5" idx="2"/>
            </p:cNvCxnSpPr>
            <p:nvPr/>
          </p:nvCxnSpPr>
          <p:spPr>
            <a:xfrm rot="16200000" flipH="1">
              <a:off x="3595399" y="2223309"/>
              <a:ext cx="577571" cy="338881"/>
            </a:xfrm>
            <a:prstGeom prst="straightConnector1">
              <a:avLst/>
            </a:prstGeom>
            <a:grpFill/>
            <a:ln w="19050">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3857620" y="2032526"/>
              <a:ext cx="196005" cy="117334"/>
            </a:xfrm>
            <a:prstGeom prst="straightConnector1">
              <a:avLst/>
            </a:prstGeom>
            <a:grpFill/>
            <a:ln w="19050">
              <a:tailEnd type="arrow"/>
            </a:ln>
          </p:spPr>
          <p:style>
            <a:lnRef idx="1">
              <a:schemeClr val="accent1"/>
            </a:lnRef>
            <a:fillRef idx="0">
              <a:schemeClr val="accent1"/>
            </a:fillRef>
            <a:effectRef idx="0">
              <a:schemeClr val="accent1"/>
            </a:effectRef>
            <a:fontRef idx="minor">
              <a:schemeClr val="tx1"/>
            </a:fontRef>
          </p:style>
        </p:cxnSp>
        <p:sp>
          <p:nvSpPr>
            <p:cNvPr id="11" name="Elipsa 10"/>
            <p:cNvSpPr/>
            <p:nvPr/>
          </p:nvSpPr>
          <p:spPr>
            <a:xfrm>
              <a:off x="4071934" y="2957800"/>
              <a:ext cx="2286000" cy="43204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LOKALNE GRUPY DZIAŁANIA</a:t>
              </a:r>
            </a:p>
          </p:txBody>
        </p:sp>
        <p:cxnSp>
          <p:nvCxnSpPr>
            <p:cNvPr id="12" name="Łącznik prosty ze strzałką 11"/>
            <p:cNvCxnSpPr/>
            <p:nvPr/>
          </p:nvCxnSpPr>
          <p:spPr>
            <a:xfrm rot="16200000" flipH="1">
              <a:off x="3409418" y="2370142"/>
              <a:ext cx="967844" cy="500064"/>
            </a:xfrm>
            <a:prstGeom prst="straightConnector1">
              <a:avLst/>
            </a:prstGeom>
            <a:grpFill/>
            <a:ln w="19050">
              <a:tailEnd type="arrow"/>
            </a:ln>
          </p:spPr>
          <p:style>
            <a:lnRef idx="1">
              <a:schemeClr val="accent1"/>
            </a:lnRef>
            <a:fillRef idx="0">
              <a:schemeClr val="accent1"/>
            </a:fillRef>
            <a:effectRef idx="0">
              <a:schemeClr val="accent1"/>
            </a:effectRef>
            <a:fontRef idx="minor">
              <a:schemeClr val="tx1"/>
            </a:fontRef>
          </p:style>
        </p:cxnSp>
      </p:grpSp>
      <p:grpSp>
        <p:nvGrpSpPr>
          <p:cNvPr id="13" name="Grupa 12"/>
          <p:cNvGrpSpPr>
            <a:grpSpLocks/>
          </p:cNvGrpSpPr>
          <p:nvPr/>
        </p:nvGrpSpPr>
        <p:grpSpPr bwMode="auto">
          <a:xfrm>
            <a:off x="6800868" y="2662482"/>
            <a:ext cx="2214562" cy="1071563"/>
            <a:chOff x="6775932" y="3141536"/>
            <a:chExt cx="2214546" cy="1071572"/>
          </a:xfrm>
        </p:grpSpPr>
        <p:sp>
          <p:nvSpPr>
            <p:cNvPr id="14" name="Elipsa 13"/>
            <p:cNvSpPr/>
            <p:nvPr/>
          </p:nvSpPr>
          <p:spPr>
            <a:xfrm>
              <a:off x="6898168" y="3281237"/>
              <a:ext cx="2070085" cy="4318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 NORWESKI </a:t>
              </a:r>
              <a:br>
                <a:rPr lang="pl-PL" sz="800" dirty="0">
                  <a:solidFill>
                    <a:schemeClr val="accent6">
                      <a:lumMod val="10000"/>
                    </a:schemeClr>
                  </a:solidFill>
                </a:rPr>
              </a:br>
              <a:r>
                <a:rPr lang="pl-PL" sz="800" dirty="0">
                  <a:solidFill>
                    <a:schemeClr val="accent6">
                      <a:lumMod val="10000"/>
                    </a:schemeClr>
                  </a:solidFill>
                </a:rPr>
                <a:t>MECHANIZM FINANSOWY </a:t>
              </a:r>
            </a:p>
          </p:txBody>
        </p:sp>
        <p:sp>
          <p:nvSpPr>
            <p:cNvPr id="15" name="Elipsa 14"/>
            <p:cNvSpPr/>
            <p:nvPr/>
          </p:nvSpPr>
          <p:spPr>
            <a:xfrm>
              <a:off x="6826732" y="3781304"/>
              <a:ext cx="2163746" cy="4318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SZWAJCARSKI MECHANIZM FINANSOWY</a:t>
              </a:r>
            </a:p>
          </p:txBody>
        </p:sp>
        <p:cxnSp>
          <p:nvCxnSpPr>
            <p:cNvPr id="16" name="Łącznik prosty ze strzałką 15"/>
            <p:cNvCxnSpPr/>
            <p:nvPr/>
          </p:nvCxnSpPr>
          <p:spPr>
            <a:xfrm rot="16200000" flipH="1">
              <a:off x="7148196" y="3177256"/>
              <a:ext cx="214315" cy="1428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rot="16200000" flipH="1">
              <a:off x="6506053" y="3411415"/>
              <a:ext cx="755656" cy="21589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18" name="Grupa 17"/>
          <p:cNvGrpSpPr>
            <a:grpSpLocks/>
          </p:cNvGrpSpPr>
          <p:nvPr/>
        </p:nvGrpSpPr>
        <p:grpSpPr bwMode="auto">
          <a:xfrm>
            <a:off x="6351605" y="4080669"/>
            <a:ext cx="2808288" cy="1931987"/>
            <a:chOff x="6022004" y="4572008"/>
            <a:chExt cx="2807326" cy="1932246"/>
          </a:xfrm>
        </p:grpSpPr>
        <p:sp>
          <p:nvSpPr>
            <p:cNvPr id="19" name="Elipsa 18"/>
            <p:cNvSpPr/>
            <p:nvPr/>
          </p:nvSpPr>
          <p:spPr>
            <a:xfrm>
              <a:off x="6645678" y="4572008"/>
              <a:ext cx="2164608" cy="4318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PROGRAMY WSPÓLNOTOWE UE</a:t>
              </a:r>
            </a:p>
          </p:txBody>
        </p:sp>
        <p:sp>
          <p:nvSpPr>
            <p:cNvPr id="20" name="Elipsa 19"/>
            <p:cNvSpPr/>
            <p:nvPr/>
          </p:nvSpPr>
          <p:spPr>
            <a:xfrm>
              <a:off x="6645678" y="5072137"/>
              <a:ext cx="2164608" cy="4318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PROGRAM JUNCKERA </a:t>
              </a:r>
            </a:p>
          </p:txBody>
        </p:sp>
        <p:sp>
          <p:nvSpPr>
            <p:cNvPr id="21" name="Elipsa 20"/>
            <p:cNvSpPr/>
            <p:nvPr/>
          </p:nvSpPr>
          <p:spPr>
            <a:xfrm>
              <a:off x="6645678" y="5572267"/>
              <a:ext cx="2164608" cy="4318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INSTRUMENTY EBI</a:t>
              </a:r>
            </a:p>
          </p:txBody>
        </p:sp>
        <p:sp>
          <p:nvSpPr>
            <p:cNvPr id="22" name="Elipsa 21"/>
            <p:cNvSpPr/>
            <p:nvPr/>
          </p:nvSpPr>
          <p:spPr>
            <a:xfrm>
              <a:off x="6664722" y="6072396"/>
              <a:ext cx="2164608" cy="4318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sz="800" dirty="0">
                  <a:solidFill>
                    <a:schemeClr val="accent6">
                      <a:lumMod val="10000"/>
                    </a:schemeClr>
                  </a:solidFill>
                </a:rPr>
                <a:t>PROGRAM COSME</a:t>
              </a:r>
            </a:p>
          </p:txBody>
        </p:sp>
        <p:cxnSp>
          <p:nvCxnSpPr>
            <p:cNvPr id="23" name="Łącznik prosty ze strzałką 22"/>
            <p:cNvCxnSpPr/>
            <p:nvPr/>
          </p:nvCxnSpPr>
          <p:spPr>
            <a:xfrm flipV="1">
              <a:off x="6471113" y="4908603"/>
              <a:ext cx="368174" cy="6350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a:off x="6412395" y="5143585"/>
              <a:ext cx="195196" cy="1413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a:off x="6236244" y="5289654"/>
              <a:ext cx="499891" cy="42868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a:endCxn id="22" idx="2"/>
            </p:cNvCxnSpPr>
            <p:nvPr/>
          </p:nvCxnSpPr>
          <p:spPr>
            <a:xfrm rot="16200000" flipH="1">
              <a:off x="5879751" y="5503354"/>
              <a:ext cx="927224" cy="64271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283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C423707F-FD7A-4816-85C5-DA9185791F50}" type="slidenum">
              <a:rPr lang="pl-PL" smtClean="0"/>
              <a:pPr>
                <a:defRPr/>
              </a:pPr>
              <a:t>9</a:t>
            </a:fld>
            <a:endParaRPr lang="pl-PL"/>
          </a:p>
        </p:txBody>
      </p:sp>
      <p:pic>
        <p:nvPicPr>
          <p:cNvPr id="593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spTree>
    <p:extLst>
      <p:ext uri="{BB962C8B-B14F-4D97-AF65-F5344CB8AC3E}">
        <p14:creationId xmlns:p14="http://schemas.microsoft.com/office/powerpoint/2010/main" val="1517953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rezentacja ok">
  <a:themeElements>
    <a:clrScheme name="Prezentacja o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zentacja ok">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2000" b="0" i="0" u="none" strike="noStrike" cap="none" normalizeH="0" baseline="0" smtClean="0">
            <a:ln>
              <a:noFill/>
            </a:ln>
            <a:solidFill>
              <a:srgbClr val="000000"/>
            </a:solidFill>
            <a:effectLst/>
            <a:latin typeface="Arial Black" pitchFamily="34" charset="0"/>
          </a:defRPr>
        </a:defPPr>
      </a:lstStyle>
    </a:spDef>
    <a:lnDef>
      <a:spPr bwMode="auto">
        <a:xfrm>
          <a:off x="0" y="0"/>
          <a:ext cx="1" cy="1"/>
        </a:xfrm>
        <a:custGeom>
          <a:avLst/>
          <a:gdLst/>
          <a:ahLst/>
          <a:cxnLst/>
          <a:rect l="0" t="0" r="0" b="0"/>
          <a:pathLst/>
        </a:custGeom>
        <a:noFill/>
        <a:ln w="5715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2000" b="0" i="0" u="none" strike="noStrike" cap="none" normalizeH="0" baseline="0" smtClean="0">
            <a:ln>
              <a:noFill/>
            </a:ln>
            <a:solidFill>
              <a:srgbClr val="000000"/>
            </a:solidFill>
            <a:effectLst/>
            <a:latin typeface="Arial Black" pitchFamily="34" charset="0"/>
          </a:defRPr>
        </a:defPPr>
      </a:lstStyle>
    </a:lnDef>
  </a:objectDefaults>
  <a:extraClrSchemeLst>
    <a:extraClrScheme>
      <a:clrScheme name="Prezentacja o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zentacja o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zentacja o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zentacja o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zentacja o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zentacja o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zentacja o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zentacja o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zentacja o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zentacja o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zentacja o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zentacja o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zentacja ok 13">
        <a:dk1>
          <a:srgbClr val="010199"/>
        </a:dk1>
        <a:lt1>
          <a:srgbClr val="FFFFFF"/>
        </a:lt1>
        <a:dk2>
          <a:srgbClr val="FFFFCC"/>
        </a:dk2>
        <a:lt2>
          <a:srgbClr val="B2B2B2"/>
        </a:lt2>
        <a:accent1>
          <a:srgbClr val="3399FF"/>
        </a:accent1>
        <a:accent2>
          <a:srgbClr val="666699"/>
        </a:accent2>
        <a:accent3>
          <a:srgbClr val="FFFFE2"/>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Prezentacja ok 14">
        <a:dk1>
          <a:srgbClr val="000000"/>
        </a:dk1>
        <a:lt1>
          <a:srgbClr val="FFFFCC"/>
        </a:lt1>
        <a:dk2>
          <a:srgbClr val="B2B2B2"/>
        </a:dk2>
        <a:lt2>
          <a:srgbClr val="010199"/>
        </a:lt2>
        <a:accent1>
          <a:srgbClr val="3399FF"/>
        </a:accent1>
        <a:accent2>
          <a:srgbClr val="666699"/>
        </a:accent2>
        <a:accent3>
          <a:srgbClr val="FFFFE2"/>
        </a:accent3>
        <a:accent4>
          <a:srgbClr val="000000"/>
        </a:accent4>
        <a:accent5>
          <a:srgbClr val="ADCAFF"/>
        </a:accent5>
        <a:accent6>
          <a:srgbClr val="5C5C8A"/>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Prezentacja ok 15">
        <a:dk1>
          <a:srgbClr val="000000"/>
        </a:dk1>
        <a:lt1>
          <a:srgbClr val="FFFFFF"/>
        </a:lt1>
        <a:dk2>
          <a:srgbClr val="B2B2B2"/>
        </a:dk2>
        <a:lt2>
          <a:srgbClr val="010199"/>
        </a:lt2>
        <a:accent1>
          <a:srgbClr val="3399FF"/>
        </a:accent1>
        <a:accent2>
          <a:srgbClr val="666699"/>
        </a:accent2>
        <a:accent3>
          <a:srgbClr val="FFFFFF"/>
        </a:accent3>
        <a:accent4>
          <a:srgbClr val="000000"/>
        </a:accent4>
        <a:accent5>
          <a:srgbClr val="ADCAFF"/>
        </a:accent5>
        <a:accent6>
          <a:srgbClr val="5C5C8A"/>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Prezentacja ok 16">
        <a:dk1>
          <a:srgbClr val="000000"/>
        </a:dk1>
        <a:lt1>
          <a:srgbClr val="FFFFD5"/>
        </a:lt1>
        <a:dk2>
          <a:srgbClr val="B2B2B2"/>
        </a:dk2>
        <a:lt2>
          <a:srgbClr val="010199"/>
        </a:lt2>
        <a:accent1>
          <a:srgbClr val="3399FF"/>
        </a:accent1>
        <a:accent2>
          <a:srgbClr val="666699"/>
        </a:accent2>
        <a:accent3>
          <a:srgbClr val="FFFFE7"/>
        </a:accent3>
        <a:accent4>
          <a:srgbClr val="000000"/>
        </a:accent4>
        <a:accent5>
          <a:srgbClr val="ADCAFF"/>
        </a:accent5>
        <a:accent6>
          <a:srgbClr val="5C5C8A"/>
        </a:accent6>
        <a:hlink>
          <a:srgbClr val="FFFF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alaksa">
  <a:themeElements>
    <a:clrScheme name="Paralaksa">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a">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6727</TotalTime>
  <Words>2479</Words>
  <Application>Microsoft Office PowerPoint</Application>
  <PresentationFormat>Pokaz na ekranie (4:3)</PresentationFormat>
  <Paragraphs>578</Paragraphs>
  <Slides>57</Slides>
  <Notes>5</Notes>
  <HiddenSlides>0</HiddenSlides>
  <MMClips>0</MMClips>
  <ScaleCrop>false</ScaleCrop>
  <HeadingPairs>
    <vt:vector size="4" baseType="variant">
      <vt:variant>
        <vt:lpstr>Motyw</vt:lpstr>
      </vt:variant>
      <vt:variant>
        <vt:i4>2</vt:i4>
      </vt:variant>
      <vt:variant>
        <vt:lpstr>Tytuły slajdów</vt:lpstr>
      </vt:variant>
      <vt:variant>
        <vt:i4>57</vt:i4>
      </vt:variant>
    </vt:vector>
  </HeadingPairs>
  <TitlesOfParts>
    <vt:vector size="59" baseType="lpstr">
      <vt:lpstr>Prezentacja ok</vt:lpstr>
      <vt:lpstr>Paralaksa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STRATEGIA ROZWOJU  SPOŁECZNO - GOSPODARCZEGO  Gminy Łapanów na lata 2010-2020</dc:title>
  <dc:creator>Marzena</dc:creator>
  <cp:lastModifiedBy>MagdaB</cp:lastModifiedBy>
  <cp:revision>554</cp:revision>
  <cp:lastPrinted>2016-09-23T17:23:57Z</cp:lastPrinted>
  <dcterms:created xsi:type="dcterms:W3CDTF">2010-07-27T11:09:57Z</dcterms:created>
  <dcterms:modified xsi:type="dcterms:W3CDTF">2017-01-27T10:26:23Z</dcterms:modified>
</cp:coreProperties>
</file>